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7783C-398D-41F2-BE91-42FB447A6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AD35C-D181-4886-89C6-D3ACC2E1E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A066E-6BE2-4388-B3F3-D46A6F34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9B34F-8B32-429E-92B4-97DC09C2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F2D77-1DBC-48E9-BFF8-89F58B6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80AA4-8D2E-499E-AB00-25B6C77D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95A0F-013D-4248-8587-17E5CF28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578B3-81FB-4093-B8E3-1FC16362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D353D-02A0-432A-B0DF-EE2E18A3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90161-9626-41B7-A53B-F423974E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9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8620F5-2AF3-477E-9BB1-4C77BDC5D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FAEA1-2808-4443-AC76-7B7413E6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3278C-DDCD-4952-B8A6-CC9940EF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89F7A-8309-4A8A-BB2E-7EDB43E5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64037-8524-4C28-BAE3-5D1BBDB9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4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10C9C-75A9-4858-BB35-C02345BD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8663-1B99-471A-9AFB-61B8E702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2D22C-3DD7-4ECE-B6DA-9C67B544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9F477-0640-499C-8DDC-04FE6E28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4A326-E07D-43FC-84A5-804FE451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DEE66-C5A9-40D4-BF9E-E650A09B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9B418-C5C6-45D3-9425-96802DDB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EFA2-C505-457C-A2F9-8ADE94F0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FB425-0908-44ED-B906-44E48505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B890F-7942-41EE-B5CD-1162CF1F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8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81DCC-AF22-4A69-B5E8-FE9BDE8F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CCC0D-D83D-4DB7-9EAC-2F7FA2090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EC2B49-5369-4299-9CBC-F15142B2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692CC-7824-4E1A-A37E-2B8544EF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CA25F-DFD9-4E0D-87B9-7C223874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D03E6-D41C-4F37-B823-89BF9B7E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B4288-4F80-4527-A060-1C862686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A0477-2A65-4A5B-882A-F62C62CBC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1C823-85C9-4192-BB0B-CF41A0BE3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912A17-8169-40A8-9C85-E4644836E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CD16C7-B459-4CBD-BE55-2061F5F8A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F2161D-ED92-4644-B64E-A62B64C1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6177CE-65D0-4074-BCB0-84A47BD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209AD9-1AFC-4635-8388-01A068B8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AD36-F6B3-4519-9E60-CB6A4880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5CE6E-205C-46A6-A44C-7A7BE416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0021C5-CCDE-4818-A83A-50C3B70B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D369C-2917-4F21-81C2-BA35918E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4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3ABB90-AB43-47FF-BBB7-C602A2C7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9CD2B-358D-4AD7-B3D2-BD8FFC0B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CC6B5-B9D8-4D74-B9E1-4F19BF4D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80159-D7C3-4AEA-9D38-3EAECA5E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6DC05-6ED7-4CAB-BC50-7CDA8357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0D8F9-6B8B-467C-92B0-56F869C8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FC349-C8FB-4F62-83B4-E241206F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DCFFA-09FF-4393-97D2-224194AE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BA543-75EF-4857-B864-C2A427C6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8FF44-991A-4384-89E6-FEE55F58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AFDE0B-98F6-493F-BADF-2F3471C28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C4938-1F87-4974-9A9E-0DCE89E2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729A7-D1EB-4BF8-B91D-C36E24FA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925A2-4DBA-4CC5-8733-2C5F7E7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CD680-093E-4FCF-B39E-E61FF4C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E84139-E0F8-4ACC-9007-931129FF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2C46A-F1C2-4ACF-97B9-C3C8FDD0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F2F30-87C8-4678-8980-A188E9612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BCEE-9EB7-4928-BA52-16F5CF43B5D7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57165-0D6F-4D12-9FE5-AD7334955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73622-BA61-46F0-A007-D2E5DC167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4CF6-7F00-43BA-B6AF-E4DE5595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3C66663-D6BA-4E24-A433-0CC42BAA3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19" y="5616341"/>
            <a:ext cx="3227672" cy="454792"/>
          </a:xfrm>
        </p:spPr>
        <p:txBody>
          <a:bodyPr/>
          <a:lstStyle/>
          <a:p>
            <a:r>
              <a:rPr lang="en-US" altLang="ko-KR" dirty="0">
                <a:latin typeface="MV Boli" panose="02000500030200090000" pitchFamily="2" charset="0"/>
                <a:cs typeface="MV Boli" panose="02000500030200090000" pitchFamily="2" charset="0"/>
              </a:rPr>
              <a:t>2019040164 </a:t>
            </a:r>
            <a:r>
              <a:rPr lang="ko-KR" altLang="en-US" dirty="0" err="1">
                <a:latin typeface="MV Boli" panose="02000500030200090000" pitchFamily="2" charset="0"/>
                <a:cs typeface="MV Boli" panose="02000500030200090000" pitchFamily="2" charset="0"/>
              </a:rPr>
              <a:t>정지오</a:t>
            </a: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759FFB3-9E2F-4663-9701-9CFA4AA51054}"/>
              </a:ext>
            </a:extLst>
          </p:cNvPr>
          <p:cNvSpPr txBox="1">
            <a:spLocks/>
          </p:cNvSpPr>
          <p:nvPr/>
        </p:nvSpPr>
        <p:spPr>
          <a:xfrm>
            <a:off x="1984407" y="1830431"/>
            <a:ext cx="7525353" cy="87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000" dirty="0">
                <a:latin typeface="MV Boli" panose="02000500030200090000" pitchFamily="2" charset="0"/>
                <a:cs typeface="MV Boli" panose="02000500030200090000" pitchFamily="2" charset="0"/>
              </a:rPr>
              <a:t>컴퓨터 알고리즘 </a:t>
            </a:r>
            <a:r>
              <a:rPr lang="ko-KR" altLang="en-US" sz="5000" dirty="0" err="1">
                <a:latin typeface="MV Boli" panose="02000500030200090000" pitchFamily="2" charset="0"/>
                <a:cs typeface="MV Boli" panose="02000500030200090000" pitchFamily="2" charset="0"/>
              </a:rPr>
              <a:t>레포트</a:t>
            </a:r>
            <a:endParaRPr lang="ko-KR" altLang="en-US" sz="5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1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38712" cy="838033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MV Boli" panose="02000500030200090000" pitchFamily="2" charset="0"/>
                <a:cs typeface="MV Boli" panose="02000500030200090000" pitchFamily="2" charset="0"/>
              </a:rPr>
              <a:t>7. </a:t>
            </a:r>
            <a:r>
              <a:rPr lang="ko-KR" altLang="en-US" sz="2500" dirty="0">
                <a:latin typeface="MV Boli" panose="02000500030200090000" pitchFamily="2" charset="0"/>
                <a:cs typeface="MV Boli" panose="02000500030200090000" pitchFamily="2" charset="0"/>
              </a:rPr>
              <a:t>버블 정렬과 선택 정렬 중 더 효율적인 것은</a:t>
            </a:r>
            <a:r>
              <a:rPr lang="en-US" altLang="ko-KR" sz="2500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  <a:endParaRPr lang="ko-KR" altLang="en-US" sz="2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E07FFE-8582-42BC-992D-E5FF9138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4" y="1353302"/>
            <a:ext cx="11655462" cy="4970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마지막으로 버블 정렬과 선택 정렬 중 어떤 것이 더 </a:t>
            </a:r>
            <a:r>
              <a:rPr lang="ko-KR" altLang="en-US" sz="1500" dirty="0" err="1">
                <a:latin typeface="MV Boli" panose="02000500030200090000" pitchFamily="2" charset="0"/>
                <a:cs typeface="MV Boli" panose="02000500030200090000" pitchFamily="2" charset="0"/>
              </a:rPr>
              <a:t>효율적일까에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 대해 설명하겠습니다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비교를 위해 버블 정렬과 선택 정렬에 관해 간단히 설명하겠습니다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버블 정렬은 인접한 두 개의 데이터를 비교해 교환하는 방법입니다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버블 정렬은 속도가 느리지만 안전성이 높고 구현이 간단해 처리 속도가 별로 중요하지 않을 때 사용합니다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시간 복잡도는 최선의 경우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O(n)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이고 최악의 경우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O(n^2)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입니다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선택 정렬은 내림차순 기준 가장 큰 요소 선택 후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범위 내 첫번째 요소와 교환하는 방식입니다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선택 정렬은 위치 변경 횟수를 줄여 버블 정렬을 일부 개선한 방법이라고 볼 수 있습니다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이러한 선택 정렬의 시간 복잡도는 최선이든 최악이든 모두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O(n^2)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입니다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이러한 선택 정렬은 안전성이 떨어지지만 버블 정렬에 비해 속도가 빠르고 효율성이 높습니다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입력 자료가 이미 정렬되어 있는 최상의 경우에는 버블 정렬에서는 자료의 이동이 발생하지 않아 버블 정렬이 선택 정렬보다 </a:t>
            </a: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더 효율적이겠지만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학생들의 토익 점수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입력 자료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를 랜덤으로 받아 내림차순으로 정렬하는 일이므로 입력 자료가 이미 정렬된</a:t>
            </a: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상태가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ko-KR" altLang="en-US" sz="1500">
                <a:latin typeface="MV Boli" panose="02000500030200090000" pitchFamily="2" charset="0"/>
                <a:cs typeface="MV Boli" panose="02000500030200090000" pitchFamily="2" charset="0"/>
              </a:rPr>
              <a:t>나올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확률은 극히 적다고 볼 수 있습니다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따라서 </a:t>
            </a:r>
            <a:r>
              <a:rPr lang="ko-KR" altLang="en-US" sz="1500" u="sng" dirty="0">
                <a:latin typeface="MV Boli" panose="02000500030200090000" pitchFamily="2" charset="0"/>
                <a:cs typeface="MV Boli" panose="02000500030200090000" pitchFamily="2" charset="0"/>
              </a:rPr>
              <a:t>두 정렬 모두 </a:t>
            </a:r>
            <a:r>
              <a:rPr lang="en-US" altLang="ko-KR" sz="1500" u="sng" dirty="0">
                <a:latin typeface="MV Boli" panose="02000500030200090000" pitchFamily="2" charset="0"/>
                <a:cs typeface="MV Boli" panose="02000500030200090000" pitchFamily="2" charset="0"/>
              </a:rPr>
              <a:t>O(n^2)</a:t>
            </a:r>
            <a:r>
              <a:rPr lang="ko-KR" altLang="en-US" sz="1500" u="sng" dirty="0">
                <a:latin typeface="MV Boli" panose="02000500030200090000" pitchFamily="2" charset="0"/>
                <a:cs typeface="MV Boli" panose="02000500030200090000" pitchFamily="2" charset="0"/>
              </a:rPr>
              <a:t>의 시간 복잡도를 갖지만 선택 정렬이 버블 정렬보다 실행 속도가 빠르고 자리이동</a:t>
            </a:r>
            <a:r>
              <a:rPr lang="en-US" altLang="ko-KR" sz="1500" u="sng" dirty="0">
                <a:latin typeface="MV Boli" panose="02000500030200090000" pitchFamily="2" charset="0"/>
                <a:cs typeface="MV Boli" panose="02000500030200090000" pitchFamily="2" charset="0"/>
              </a:rPr>
              <a:t>(swap)</a:t>
            </a:r>
            <a:r>
              <a:rPr lang="ko-KR" altLang="en-US" sz="1500" u="sng" dirty="0">
                <a:latin typeface="MV Boli" panose="02000500030200090000" pitchFamily="2" charset="0"/>
                <a:cs typeface="MV Boli" panose="02000500030200090000" pitchFamily="2" charset="0"/>
              </a:rPr>
              <a:t>측면에서 </a:t>
            </a:r>
            <a:endParaRPr lang="en-US" altLang="ko-KR" sz="1500" u="sng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o-KR" altLang="en-US" sz="1500" u="sng" dirty="0">
                <a:latin typeface="MV Boli" panose="02000500030200090000" pitchFamily="2" charset="0"/>
                <a:cs typeface="MV Boli" panose="02000500030200090000" pitchFamily="2" charset="0"/>
              </a:rPr>
              <a:t>효율성이 높다는 점에서 선택 정렬이 버블 정렬보다 더 효율적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이라고 할 수 있습니다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5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033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MV Boli" panose="02000500030200090000" pitchFamily="2" charset="0"/>
                <a:cs typeface="MV Boli" panose="02000500030200090000" pitchFamily="2" charset="0"/>
              </a:rPr>
              <a:t>1. </a:t>
            </a:r>
            <a:r>
              <a:rPr lang="ko-KR" altLang="en-US" sz="2500" dirty="0">
                <a:latin typeface="MV Boli" panose="02000500030200090000" pitchFamily="2" charset="0"/>
                <a:cs typeface="MV Boli" panose="02000500030200090000" pitchFamily="2" charset="0"/>
              </a:rPr>
              <a:t>내가 맡은 개발파트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ADC25-4221-4368-BD0F-8FE75A3E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2" y="2809598"/>
            <a:ext cx="11558721" cy="320008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학과에서 학생들의 전반적인 영어 실력을 평가하기 위해 모의 토익을 실시</a:t>
            </a:r>
            <a:endParaRPr lang="en-US" altLang="ko-KR" sz="1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모의 토익 점수가 </a:t>
            </a:r>
            <a:r>
              <a:rPr lang="en-US" altLang="ko-KR" sz="1800" dirty="0">
                <a:latin typeface="MV Boli" panose="02000500030200090000" pitchFamily="2" charset="0"/>
                <a:cs typeface="MV Boli" panose="02000500030200090000" pitchFamily="2" charset="0"/>
              </a:rPr>
              <a:t>700</a:t>
            </a:r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점 미만의 학생들이 얼마나 있는지</a:t>
            </a:r>
            <a:r>
              <a:rPr lang="en-US" altLang="ko-KR" sz="1800" dirty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 그 학생들의 점수가 몇 점인지 파악</a:t>
            </a:r>
            <a:endParaRPr lang="en-US" altLang="ko-KR" sz="1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전체 학생들의 점수를 버블 정렬과 선택 정렬을 통해 내림차순으로 정렬</a:t>
            </a:r>
            <a:endParaRPr lang="en-US" altLang="ko-KR" sz="1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그리고 지정한 점수를 못 넘는 학생들의 점수도 내림차순으로 정렬</a:t>
            </a:r>
            <a:endParaRPr lang="en-US" altLang="ko-KR" sz="1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응시한 학생들 중 몇 명이 지정 점수를 못 넘는지 파악</a:t>
            </a:r>
            <a:endParaRPr lang="en-US" altLang="ko-KR" sz="1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버블 정렬과 선택 정렬 중 어떤 것이 더 효율적인지 탐색</a:t>
            </a:r>
          </a:p>
          <a:p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C3634A-B6A6-4E6F-8436-6B6D870F31F8}"/>
              </a:ext>
            </a:extLst>
          </p:cNvPr>
          <p:cNvSpPr txBox="1">
            <a:spLocks/>
          </p:cNvSpPr>
          <p:nvPr/>
        </p:nvSpPr>
        <p:spPr>
          <a:xfrm>
            <a:off x="278295" y="2109966"/>
            <a:ext cx="9407858" cy="290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7EA4484-1267-469F-8173-325A069B5DFF}"/>
              </a:ext>
            </a:extLst>
          </p:cNvPr>
          <p:cNvSpPr txBox="1">
            <a:spLocks/>
          </p:cNvSpPr>
          <p:nvPr/>
        </p:nvSpPr>
        <p:spPr>
          <a:xfrm>
            <a:off x="0" y="1867918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latin typeface="MV Boli" panose="02000500030200090000" pitchFamily="2" charset="0"/>
                <a:cs typeface="MV Boli" panose="02000500030200090000" pitchFamily="2" charset="0"/>
              </a:rPr>
              <a:t>2. </a:t>
            </a:r>
            <a:r>
              <a:rPr lang="ko-KR" altLang="en-US" sz="2500" dirty="0">
                <a:latin typeface="MV Boli" panose="02000500030200090000" pitchFamily="2" charset="0"/>
                <a:cs typeface="MV Boli" panose="02000500030200090000" pitchFamily="2" charset="0"/>
              </a:rPr>
              <a:t>업무에 대한 시나리오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DE7A80-1EAB-40B7-A396-8FB32E9D36F4}"/>
              </a:ext>
            </a:extLst>
          </p:cNvPr>
          <p:cNvSpPr txBox="1">
            <a:spLocks/>
          </p:cNvSpPr>
          <p:nvPr/>
        </p:nvSpPr>
        <p:spPr>
          <a:xfrm>
            <a:off x="188842" y="848322"/>
            <a:ext cx="9312965" cy="53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MV Boli" panose="02000500030200090000" pitchFamily="2" charset="0"/>
                <a:cs typeface="MV Boli" panose="02000500030200090000" pitchFamily="2" charset="0"/>
              </a:rPr>
              <a:t>학사정보시스템의 학생들 모의 토익 점수관리에서 학생들이 취득한 토익 점수를 정렬</a:t>
            </a:r>
            <a:endParaRPr lang="en-US" altLang="ko-KR" sz="1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9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938"/>
            <a:ext cx="3850105" cy="64970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프로세스</a:t>
            </a:r>
            <a:r>
              <a:rPr lang="en-US" altLang="ko-KR" sz="2000" dirty="0"/>
              <a:t>(Flow Chart)</a:t>
            </a:r>
            <a:r>
              <a:rPr lang="ko-KR" altLang="en-US" sz="2000" dirty="0"/>
              <a:t>를 정의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6CF8C5-756E-46E5-8021-22DC1C004A1E}"/>
              </a:ext>
            </a:extLst>
          </p:cNvPr>
          <p:cNvSpPr/>
          <p:nvPr/>
        </p:nvSpPr>
        <p:spPr>
          <a:xfrm>
            <a:off x="8586585" y="875756"/>
            <a:ext cx="1085825" cy="4410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Start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순서도: 준비 3">
            <a:extLst>
              <a:ext uri="{FF2B5EF4-FFF2-40B4-BE49-F238E27FC236}">
                <a16:creationId xmlns:a16="http://schemas.microsoft.com/office/drawing/2014/main" id="{B9D5EC75-3D47-4843-B17D-66618D2BC74A}"/>
              </a:ext>
            </a:extLst>
          </p:cNvPr>
          <p:cNvSpPr/>
          <p:nvPr/>
        </p:nvSpPr>
        <p:spPr>
          <a:xfrm>
            <a:off x="8149244" y="1527060"/>
            <a:ext cx="1960508" cy="491829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, j, least, temp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D4FCBC-1871-4064-95B8-B9A06BB3965D}"/>
              </a:ext>
            </a:extLst>
          </p:cNvPr>
          <p:cNvSpPr/>
          <p:nvPr/>
        </p:nvSpPr>
        <p:spPr>
          <a:xfrm>
            <a:off x="6992590" y="2369924"/>
            <a:ext cx="4273810" cy="376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D3C3143-F5DF-45A8-AB47-5B18FB21A634}"/>
              </a:ext>
            </a:extLst>
          </p:cNvPr>
          <p:cNvSpPr txBox="1">
            <a:spLocks/>
          </p:cNvSpPr>
          <p:nvPr/>
        </p:nvSpPr>
        <p:spPr>
          <a:xfrm>
            <a:off x="8288605" y="2369924"/>
            <a:ext cx="1482195" cy="315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=0;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&lt;n-1;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++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01C130-C9E2-4209-9EA6-2621C3F79F40}"/>
              </a:ext>
            </a:extLst>
          </p:cNvPr>
          <p:cNvSpPr/>
          <p:nvPr/>
        </p:nvSpPr>
        <p:spPr>
          <a:xfrm>
            <a:off x="8424458" y="2753251"/>
            <a:ext cx="1410078" cy="334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least=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E5A759-CD7C-4D73-8A6A-4A39C56C0EE8}"/>
              </a:ext>
            </a:extLst>
          </p:cNvPr>
          <p:cNvCxnSpPr>
            <a:cxnSpLocks/>
          </p:cNvCxnSpPr>
          <p:nvPr/>
        </p:nvCxnSpPr>
        <p:spPr>
          <a:xfrm flipV="1">
            <a:off x="6992590" y="2614902"/>
            <a:ext cx="4273810" cy="4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D1859-8DC6-4B3E-997A-7CAD88572C96}"/>
              </a:ext>
            </a:extLst>
          </p:cNvPr>
          <p:cNvSpPr/>
          <p:nvPr/>
        </p:nvSpPr>
        <p:spPr>
          <a:xfrm>
            <a:off x="7746818" y="3221042"/>
            <a:ext cx="2884705" cy="1948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A4900CA-BDB2-4F7C-B804-29C9B5315973}"/>
              </a:ext>
            </a:extLst>
          </p:cNvPr>
          <p:cNvSpPr txBox="1">
            <a:spLocks/>
          </p:cNvSpPr>
          <p:nvPr/>
        </p:nvSpPr>
        <p:spPr>
          <a:xfrm>
            <a:off x="8506815" y="3254639"/>
            <a:ext cx="1446349" cy="314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j=i+1; j&lt;n;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j++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D2E4B4-99C7-4C38-B4F5-110267507B09}"/>
              </a:ext>
            </a:extLst>
          </p:cNvPr>
          <p:cNvCxnSpPr>
            <a:cxnSpLocks/>
          </p:cNvCxnSpPr>
          <p:nvPr/>
        </p:nvCxnSpPr>
        <p:spPr>
          <a:xfrm>
            <a:off x="7746818" y="3494845"/>
            <a:ext cx="288470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3A57E0D6-4B4E-4E9F-BFD9-5795B03BFE07}"/>
              </a:ext>
            </a:extLst>
          </p:cNvPr>
          <p:cNvSpPr/>
          <p:nvPr/>
        </p:nvSpPr>
        <p:spPr>
          <a:xfrm>
            <a:off x="8157026" y="3705142"/>
            <a:ext cx="1952726" cy="62765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list[j]&gt;list[least]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D092AE-0578-47E5-A4F0-4DAA04333160}"/>
              </a:ext>
            </a:extLst>
          </p:cNvPr>
          <p:cNvSpPr/>
          <p:nvPr/>
        </p:nvSpPr>
        <p:spPr>
          <a:xfrm>
            <a:off x="8356531" y="4633057"/>
            <a:ext cx="1545931" cy="308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least=j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3A3A974-DA32-4FD0-86BB-C76CAF0F7AE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129498" y="1316764"/>
            <a:ext cx="0" cy="210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775939-FEB5-46FB-B137-D4C10189AF5C}"/>
              </a:ext>
            </a:extLst>
          </p:cNvPr>
          <p:cNvCxnSpPr>
            <a:stCxn id="4" idx="2"/>
          </p:cNvCxnSpPr>
          <p:nvPr/>
        </p:nvCxnSpPr>
        <p:spPr>
          <a:xfrm flipH="1">
            <a:off x="9129497" y="2018889"/>
            <a:ext cx="1" cy="31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A1C645-6211-4DF4-B3BF-EC14902D8677}"/>
              </a:ext>
            </a:extLst>
          </p:cNvPr>
          <p:cNvSpPr/>
          <p:nvPr/>
        </p:nvSpPr>
        <p:spPr>
          <a:xfrm>
            <a:off x="7759442" y="5481584"/>
            <a:ext cx="2740107" cy="334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swap(list[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], list[least], temp)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6CA48EB-BD22-49F2-AD81-3B992B1DF84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129497" y="2611288"/>
            <a:ext cx="0" cy="14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3A9A336-1C6F-4E1F-A951-8972BE818E76}"/>
              </a:ext>
            </a:extLst>
          </p:cNvPr>
          <p:cNvCxnSpPr>
            <a:stCxn id="10" idx="2"/>
          </p:cNvCxnSpPr>
          <p:nvPr/>
        </p:nvCxnSpPr>
        <p:spPr>
          <a:xfrm>
            <a:off x="9129497" y="3088115"/>
            <a:ext cx="0" cy="16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33DDAC-4187-464A-8B63-478FC70D362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129497" y="3505563"/>
            <a:ext cx="3892" cy="19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3C41A61-1FDA-4132-80C9-1A4F28684C33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9129497" y="4332795"/>
            <a:ext cx="3892" cy="30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92EBFD5-A164-4D55-B8C6-4785160ED0EA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flipH="1">
            <a:off x="9129496" y="4941615"/>
            <a:ext cx="1" cy="53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17BC68-B34F-45B0-8683-335C992809E9}"/>
              </a:ext>
            </a:extLst>
          </p:cNvPr>
          <p:cNvCxnSpPr>
            <a:stCxn id="14" idx="3"/>
          </p:cNvCxnSpPr>
          <p:nvPr/>
        </p:nvCxnSpPr>
        <p:spPr>
          <a:xfrm flipV="1">
            <a:off x="10109752" y="4018968"/>
            <a:ext cx="2124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F34F6B-CF2B-4B43-B98F-32C68352BF89}"/>
              </a:ext>
            </a:extLst>
          </p:cNvPr>
          <p:cNvCxnSpPr>
            <a:cxnSpLocks/>
          </p:cNvCxnSpPr>
          <p:nvPr/>
        </p:nvCxnSpPr>
        <p:spPr>
          <a:xfrm>
            <a:off x="10322232" y="4018968"/>
            <a:ext cx="0" cy="115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>
            <a:extLst>
              <a:ext uri="{FF2B5EF4-FFF2-40B4-BE49-F238E27FC236}">
                <a16:creationId xmlns:a16="http://schemas.microsoft.com/office/drawing/2014/main" id="{A9ADEF1C-646A-4778-A901-093D766C1807}"/>
              </a:ext>
            </a:extLst>
          </p:cNvPr>
          <p:cNvSpPr txBox="1">
            <a:spLocks/>
          </p:cNvSpPr>
          <p:nvPr/>
        </p:nvSpPr>
        <p:spPr>
          <a:xfrm>
            <a:off x="9107149" y="4272358"/>
            <a:ext cx="432319" cy="421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Y</a:t>
            </a:r>
            <a:endParaRPr lang="ko-KR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C5479ADE-75BF-4B85-BB10-445BFB117EEF}"/>
              </a:ext>
            </a:extLst>
          </p:cNvPr>
          <p:cNvSpPr txBox="1">
            <a:spLocks/>
          </p:cNvSpPr>
          <p:nvPr/>
        </p:nvSpPr>
        <p:spPr>
          <a:xfrm>
            <a:off x="10283389" y="3777513"/>
            <a:ext cx="432319" cy="421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endParaRPr lang="ko-KR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C79E53F-B86F-4FFC-A91B-2996859F3C5D}"/>
              </a:ext>
            </a:extLst>
          </p:cNvPr>
          <p:cNvCxnSpPr>
            <a:cxnSpLocks/>
            <a:stCxn id="34" idx="2"/>
            <a:endCxn id="88" idx="0"/>
          </p:cNvCxnSpPr>
          <p:nvPr/>
        </p:nvCxnSpPr>
        <p:spPr>
          <a:xfrm>
            <a:off x="9129496" y="5816448"/>
            <a:ext cx="2" cy="44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1F831A-5DE4-44A2-9724-BC68C68DF398}"/>
              </a:ext>
            </a:extLst>
          </p:cNvPr>
          <p:cNvSpPr/>
          <p:nvPr/>
        </p:nvSpPr>
        <p:spPr>
          <a:xfrm>
            <a:off x="8586585" y="6265380"/>
            <a:ext cx="1085825" cy="4410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End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50EF9DC-BF39-48A2-896B-18A9659C35B3}"/>
              </a:ext>
            </a:extLst>
          </p:cNvPr>
          <p:cNvSpPr/>
          <p:nvPr/>
        </p:nvSpPr>
        <p:spPr>
          <a:xfrm>
            <a:off x="2478339" y="1237664"/>
            <a:ext cx="1085825" cy="4410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Start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8" name="순서도: 준비 97">
            <a:extLst>
              <a:ext uri="{FF2B5EF4-FFF2-40B4-BE49-F238E27FC236}">
                <a16:creationId xmlns:a16="http://schemas.microsoft.com/office/drawing/2014/main" id="{5E69371B-AD77-4F83-B14E-28FF9EFDF49D}"/>
              </a:ext>
            </a:extLst>
          </p:cNvPr>
          <p:cNvSpPr/>
          <p:nvPr/>
        </p:nvSpPr>
        <p:spPr>
          <a:xfrm>
            <a:off x="2040998" y="1888968"/>
            <a:ext cx="1960508" cy="491829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temp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C4B3F5-44E6-4DB5-9BA2-6FA6DF81C2A4}"/>
              </a:ext>
            </a:extLst>
          </p:cNvPr>
          <p:cNvSpPr/>
          <p:nvPr/>
        </p:nvSpPr>
        <p:spPr>
          <a:xfrm>
            <a:off x="884344" y="2731833"/>
            <a:ext cx="4273810" cy="3365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id="{C73626B9-08F9-4ECE-BEF4-261B2B247BAD}"/>
              </a:ext>
            </a:extLst>
          </p:cNvPr>
          <p:cNvSpPr txBox="1">
            <a:spLocks/>
          </p:cNvSpPr>
          <p:nvPr/>
        </p:nvSpPr>
        <p:spPr>
          <a:xfrm>
            <a:off x="2180359" y="2731832"/>
            <a:ext cx="1482195" cy="315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=0;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&lt;count;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++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F57C980-BB4C-4899-AAE1-A75841C14DD2}"/>
              </a:ext>
            </a:extLst>
          </p:cNvPr>
          <p:cNvCxnSpPr>
            <a:cxnSpLocks/>
          </p:cNvCxnSpPr>
          <p:nvPr/>
        </p:nvCxnSpPr>
        <p:spPr>
          <a:xfrm flipV="1">
            <a:off x="902892" y="3031917"/>
            <a:ext cx="4273810" cy="4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76D9FD-628A-4BE4-8A38-F84E977B97D2}"/>
              </a:ext>
            </a:extLst>
          </p:cNvPr>
          <p:cNvSpPr/>
          <p:nvPr/>
        </p:nvSpPr>
        <p:spPr>
          <a:xfrm>
            <a:off x="1434436" y="3291852"/>
            <a:ext cx="3256134" cy="25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id="{9D259799-22BF-4BAC-A1A7-DADE8B904ABF}"/>
              </a:ext>
            </a:extLst>
          </p:cNvPr>
          <p:cNvSpPr txBox="1">
            <a:spLocks/>
          </p:cNvSpPr>
          <p:nvPr/>
        </p:nvSpPr>
        <p:spPr>
          <a:xfrm>
            <a:off x="2298074" y="3348062"/>
            <a:ext cx="1446349" cy="314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j=0; j&lt;count-1;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j++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66946C0-0CF2-4667-8722-1837A361F60B}"/>
              </a:ext>
            </a:extLst>
          </p:cNvPr>
          <p:cNvCxnSpPr>
            <a:cxnSpLocks/>
          </p:cNvCxnSpPr>
          <p:nvPr/>
        </p:nvCxnSpPr>
        <p:spPr>
          <a:xfrm flipV="1">
            <a:off x="1434436" y="3614090"/>
            <a:ext cx="3256134" cy="252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D9903317-11D2-4465-A46D-E4C519B86B6B}"/>
              </a:ext>
            </a:extLst>
          </p:cNvPr>
          <p:cNvSpPr/>
          <p:nvPr/>
        </p:nvSpPr>
        <p:spPr>
          <a:xfrm>
            <a:off x="2063434" y="3889588"/>
            <a:ext cx="1952726" cy="62765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[j] &lt;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[j+1]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999238-34AB-4E0A-A0BB-5D604A993274}"/>
              </a:ext>
            </a:extLst>
          </p:cNvPr>
          <p:cNvSpPr/>
          <p:nvPr/>
        </p:nvSpPr>
        <p:spPr>
          <a:xfrm>
            <a:off x="2211592" y="4893511"/>
            <a:ext cx="1656410" cy="742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temp=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[j]</a:t>
            </a:r>
          </a:p>
          <a:p>
            <a:pPr algn="ctr"/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[j]= </a:t>
            </a:r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[j+1]</a:t>
            </a:r>
          </a:p>
          <a:p>
            <a:pPr algn="ctr"/>
            <a:r>
              <a:rPr lang="en-US" altLang="ko-KR" sz="14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[j+1]=temp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1061AB7-6B28-4325-B82C-EBDA59B26E0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3021252" y="1678672"/>
            <a:ext cx="0" cy="210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22089E1-E252-4DA5-9113-6A3C5708D37D}"/>
              </a:ext>
            </a:extLst>
          </p:cNvPr>
          <p:cNvCxnSpPr>
            <a:stCxn id="98" idx="2"/>
          </p:cNvCxnSpPr>
          <p:nvPr/>
        </p:nvCxnSpPr>
        <p:spPr>
          <a:xfrm flipH="1">
            <a:off x="3021251" y="2380797"/>
            <a:ext cx="1" cy="31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7DADFF-02C5-418B-A8AD-6F918DFCB597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3039797" y="3633939"/>
            <a:ext cx="11052" cy="25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04CEFB9-C1EE-4E86-AA00-D9C10EAF039C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3039797" y="4517241"/>
            <a:ext cx="0" cy="37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9572AA-5031-41E8-ABE0-DB95E6238FBD}"/>
              </a:ext>
            </a:extLst>
          </p:cNvPr>
          <p:cNvCxnSpPr>
            <a:stCxn id="106" idx="3"/>
          </p:cNvCxnSpPr>
          <p:nvPr/>
        </p:nvCxnSpPr>
        <p:spPr>
          <a:xfrm flipV="1">
            <a:off x="4016160" y="4203414"/>
            <a:ext cx="2124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E0CA8DC-7B16-4AA9-BA40-C4F7469BCF61}"/>
              </a:ext>
            </a:extLst>
          </p:cNvPr>
          <p:cNvCxnSpPr>
            <a:cxnSpLocks/>
          </p:cNvCxnSpPr>
          <p:nvPr/>
        </p:nvCxnSpPr>
        <p:spPr>
          <a:xfrm>
            <a:off x="4228640" y="4203414"/>
            <a:ext cx="0" cy="1640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>
            <a:extLst>
              <a:ext uri="{FF2B5EF4-FFF2-40B4-BE49-F238E27FC236}">
                <a16:creationId xmlns:a16="http://schemas.microsoft.com/office/drawing/2014/main" id="{B1452207-E537-4B5A-A9E9-D3E1EA7A34DC}"/>
              </a:ext>
            </a:extLst>
          </p:cNvPr>
          <p:cNvSpPr txBox="1">
            <a:spLocks/>
          </p:cNvSpPr>
          <p:nvPr/>
        </p:nvSpPr>
        <p:spPr>
          <a:xfrm>
            <a:off x="3100049" y="4481579"/>
            <a:ext cx="432319" cy="421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Y</a:t>
            </a:r>
            <a:endParaRPr lang="ko-KR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9" name="제목 1">
            <a:extLst>
              <a:ext uri="{FF2B5EF4-FFF2-40B4-BE49-F238E27FC236}">
                <a16:creationId xmlns:a16="http://schemas.microsoft.com/office/drawing/2014/main" id="{C04CFD8E-23CC-4203-9A86-F3CEC2E0D4C4}"/>
              </a:ext>
            </a:extLst>
          </p:cNvPr>
          <p:cNvSpPr txBox="1">
            <a:spLocks/>
          </p:cNvSpPr>
          <p:nvPr/>
        </p:nvSpPr>
        <p:spPr>
          <a:xfrm>
            <a:off x="4267382" y="4007784"/>
            <a:ext cx="432319" cy="421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endParaRPr lang="ko-KR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96284F2-A242-405B-A5F7-C839F746AC5F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062503" y="5652475"/>
            <a:ext cx="0" cy="64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5225F34-FA09-4603-AA4A-FF4FEBB1BFF0}"/>
              </a:ext>
            </a:extLst>
          </p:cNvPr>
          <p:cNvSpPr/>
          <p:nvPr/>
        </p:nvSpPr>
        <p:spPr>
          <a:xfrm>
            <a:off x="2519590" y="6298082"/>
            <a:ext cx="1085825" cy="44100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End</a:t>
            </a:r>
            <a:endParaRPr lang="ko-KR" alt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0E1A393-6CE7-40D9-9212-355117168F96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3054186" y="3045359"/>
            <a:ext cx="8317" cy="24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제목 1">
            <a:extLst>
              <a:ext uri="{FF2B5EF4-FFF2-40B4-BE49-F238E27FC236}">
                <a16:creationId xmlns:a16="http://schemas.microsoft.com/office/drawing/2014/main" id="{65A165DA-4341-49CF-86DD-C4BCA2905C62}"/>
              </a:ext>
            </a:extLst>
          </p:cNvPr>
          <p:cNvSpPr txBox="1">
            <a:spLocks/>
          </p:cNvSpPr>
          <p:nvPr/>
        </p:nvSpPr>
        <p:spPr>
          <a:xfrm>
            <a:off x="200191" y="1082576"/>
            <a:ext cx="1405401" cy="649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1)</a:t>
            </a:r>
            <a:r>
              <a:rPr lang="ko-KR" alt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버블 정렬</a:t>
            </a:r>
          </a:p>
        </p:txBody>
      </p:sp>
      <p:sp>
        <p:nvSpPr>
          <p:cNvPr id="150" name="제목 1">
            <a:extLst>
              <a:ext uri="{FF2B5EF4-FFF2-40B4-BE49-F238E27FC236}">
                <a16:creationId xmlns:a16="http://schemas.microsoft.com/office/drawing/2014/main" id="{FCC8ACCC-81A0-4EE1-86B1-589DE1A86AC7}"/>
              </a:ext>
            </a:extLst>
          </p:cNvPr>
          <p:cNvSpPr txBox="1">
            <a:spLocks/>
          </p:cNvSpPr>
          <p:nvPr/>
        </p:nvSpPr>
        <p:spPr>
          <a:xfrm>
            <a:off x="6030882" y="1097060"/>
            <a:ext cx="1405401" cy="649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2)</a:t>
            </a:r>
            <a:r>
              <a:rPr lang="ko-KR" alt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선택 정렬</a:t>
            </a:r>
          </a:p>
        </p:txBody>
      </p:sp>
    </p:spTree>
    <p:extLst>
      <p:ext uri="{BB962C8B-B14F-4D97-AF65-F5344CB8AC3E}">
        <p14:creationId xmlns:p14="http://schemas.microsoft.com/office/powerpoint/2010/main" val="34910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033"/>
          </a:xfrm>
        </p:spPr>
        <p:txBody>
          <a:bodyPr>
            <a:normAutofit/>
          </a:bodyPr>
          <a:lstStyle/>
          <a:p>
            <a:r>
              <a:rPr lang="en-US" altLang="ko-KR" sz="2300" dirty="0"/>
              <a:t>4. Pseudo-code</a:t>
            </a:r>
            <a:endParaRPr lang="ko-KR" altLang="en-US" sz="23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E07FFE-8582-42BC-992D-E5FF9138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68" y="1206899"/>
            <a:ext cx="11655462" cy="2829337"/>
          </a:xfrm>
        </p:spPr>
        <p:txBody>
          <a:bodyPr>
            <a:normAutofit/>
          </a:bodyPr>
          <a:lstStyle/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Count = number of structures to be sorted	//count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는 정렬되어야 하는 구조들의 수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Int temp				//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배열 위치를 </a:t>
            </a:r>
            <a:r>
              <a:rPr lang="ko-KR" altLang="en-US" sz="1300" dirty="0" err="1">
                <a:latin typeface="MV Boli" panose="02000500030200090000" pitchFamily="2" charset="0"/>
                <a:cs typeface="MV Boli" panose="02000500030200090000" pitchFamily="2" charset="0"/>
              </a:rPr>
              <a:t>바꿔주기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 위해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temp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라는 변수를 하나 설정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For (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= 0 ;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&lt; count ;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++ )			//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는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0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부터 시작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전까지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ko-KR" altLang="en-US" sz="1300" dirty="0" err="1">
                <a:latin typeface="MV Boli" panose="02000500030200090000" pitchFamily="2" charset="0"/>
                <a:cs typeface="MV Boli" panose="02000500030200090000" pitchFamily="2" charset="0"/>
              </a:rPr>
              <a:t>를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 하나씩 증가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  for ( j = 0; j &lt; count-1;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j++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)		//j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는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0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부터 시작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, count-1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전까지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j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를 하나씩 증가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      if (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[j] &lt;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[j+1])			//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 값이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[j+1]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보다 작으면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           temp =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[j];			//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의 값을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temp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에 저장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          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[j] =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 + 1];			//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[j+1]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의 값을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에 저장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            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 + 1] = temp;		//temp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의 값을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arr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[j+1]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에 저장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내림차순이므로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ko-KR" altLang="en-US" sz="13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28A646-1E08-4276-B165-425225F960E1}"/>
              </a:ext>
            </a:extLst>
          </p:cNvPr>
          <p:cNvSpPr txBox="1">
            <a:spLocks/>
          </p:cNvSpPr>
          <p:nvPr/>
        </p:nvSpPr>
        <p:spPr>
          <a:xfrm>
            <a:off x="231739" y="542473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1) </a:t>
            </a:r>
            <a:r>
              <a:rPr lang="ko-KR" alt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버블 정렬</a:t>
            </a:r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(bubble sort)</a:t>
            </a:r>
            <a:endParaRPr lang="ko-KR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FF16AA9-8515-434F-BCD2-B6F6DA8982DC}"/>
              </a:ext>
            </a:extLst>
          </p:cNvPr>
          <p:cNvSpPr txBox="1">
            <a:spLocks/>
          </p:cNvSpPr>
          <p:nvPr/>
        </p:nvSpPr>
        <p:spPr>
          <a:xfrm>
            <a:off x="395368" y="4405102"/>
            <a:ext cx="11655462" cy="2829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n = number of structures to be sorted		//n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은 정렬되어야 하는 구조들의 수  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for (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= 0 ;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&lt; n - 1;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++)			//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는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0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부터 시작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n-1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전까지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ko-KR" altLang="en-US" sz="1300" dirty="0" err="1">
                <a:latin typeface="MV Boli" panose="02000500030200090000" pitchFamily="2" charset="0"/>
                <a:cs typeface="MV Boli" panose="02000500030200090000" pitchFamily="2" charset="0"/>
              </a:rPr>
              <a:t>를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 하나씩 증가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least =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				//least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라는 변수를 새로 만들고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로 설정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for ( j = i+1; j &lt; n;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j++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)			//j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는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i+1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부터 시작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, n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전까지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j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를 하나씩 증가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  if ( list[j] &gt; list[least] )			//list[j]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가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list[least]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가 더 크면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    least = j				//j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값을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least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에 저장</a:t>
            </a:r>
            <a:endParaRPr lang="en-US" altLang="ko-KR" sz="13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 swap( list( least ), list( 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 ) )		//list[least]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와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list[</a:t>
            </a:r>
            <a:r>
              <a:rPr lang="en-US" altLang="ko-KR" sz="1300" dirty="0" err="1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]</a:t>
            </a:r>
            <a:r>
              <a:rPr lang="ko-KR" altLang="en-US" sz="1300" dirty="0">
                <a:latin typeface="MV Boli" panose="02000500030200090000" pitchFamily="2" charset="0"/>
                <a:cs typeface="MV Boli" panose="02000500030200090000" pitchFamily="2" charset="0"/>
              </a:rPr>
              <a:t>를 </a:t>
            </a:r>
            <a:r>
              <a:rPr lang="en-US" altLang="ko-KR" sz="1300" dirty="0">
                <a:latin typeface="MV Boli" panose="02000500030200090000" pitchFamily="2" charset="0"/>
                <a:cs typeface="MV Boli" panose="02000500030200090000" pitchFamily="2" charset="0"/>
              </a:rPr>
              <a:t>swap</a:t>
            </a:r>
            <a:endParaRPr lang="ko-KR" altLang="en-US" sz="13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E702481-2190-4765-AF7A-BB779DF557E0}"/>
              </a:ext>
            </a:extLst>
          </p:cNvPr>
          <p:cNvSpPr txBox="1">
            <a:spLocks/>
          </p:cNvSpPr>
          <p:nvPr/>
        </p:nvSpPr>
        <p:spPr>
          <a:xfrm>
            <a:off x="231739" y="3617219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2) </a:t>
            </a:r>
            <a:r>
              <a:rPr lang="ko-KR" alt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선택 정렬</a:t>
            </a:r>
            <a:r>
              <a:rPr lang="en-US" altLang="ko-KR" sz="1600" dirty="0">
                <a:latin typeface="MV Boli" panose="02000500030200090000" pitchFamily="2" charset="0"/>
                <a:cs typeface="MV Boli" panose="02000500030200090000" pitchFamily="2" charset="0"/>
              </a:rPr>
              <a:t>(selection sort)</a:t>
            </a:r>
            <a:endParaRPr lang="ko-KR" altLang="en-US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9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033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latin typeface="MV Boli" panose="02000500030200090000" pitchFamily="2" charset="0"/>
                <a:cs typeface="MV Boli" panose="02000500030200090000" pitchFamily="2" charset="0"/>
              </a:rPr>
              <a:t>5. Programming Language</a:t>
            </a:r>
            <a:r>
              <a:rPr lang="ko-KR" altLang="en-US" sz="2800">
                <a:latin typeface="MV Boli" panose="02000500030200090000" pitchFamily="2" charset="0"/>
                <a:cs typeface="MV Boli" panose="02000500030200090000" pitchFamily="2" charset="0"/>
              </a:rPr>
              <a:t>로 검증</a:t>
            </a:r>
            <a:endParaRPr lang="ko-KR" altLang="en-US" sz="2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28A646-1E08-4276-B165-425225F960E1}"/>
              </a:ext>
            </a:extLst>
          </p:cNvPr>
          <p:cNvSpPr txBox="1">
            <a:spLocks/>
          </p:cNvSpPr>
          <p:nvPr/>
        </p:nvSpPr>
        <p:spPr>
          <a:xfrm>
            <a:off x="355585" y="540551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1) </a:t>
            </a:r>
            <a:r>
              <a:rPr lang="ko-KR" alt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버블 정렬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(bubble sort)</a:t>
            </a:r>
            <a:endParaRPr lang="ko-KR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5" name="내용 개체 틀 24" descr="텍스트이(가) 표시된 사진&#10;&#10;자동 생성된 설명">
            <a:extLst>
              <a:ext uri="{FF2B5EF4-FFF2-40B4-BE49-F238E27FC236}">
                <a16:creationId xmlns:a16="http://schemas.microsoft.com/office/drawing/2014/main" id="{8D3E842A-CFD4-4F8D-BB37-1408EC7AD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344"/>
            <a:ext cx="5613385" cy="5367655"/>
          </a:xfr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97CFE1B0-588D-4BA5-A3C6-1AF294524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85" y="1784984"/>
            <a:ext cx="6500737" cy="34372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23B97BC-973C-4EA9-851F-D1873D79B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85" y="1489626"/>
            <a:ext cx="6500737" cy="2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3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033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latin typeface="MV Boli" panose="02000500030200090000" pitchFamily="2" charset="0"/>
                <a:cs typeface="MV Boli" panose="02000500030200090000" pitchFamily="2" charset="0"/>
              </a:rPr>
              <a:t>5. Programming Language</a:t>
            </a:r>
            <a:r>
              <a:rPr lang="ko-KR" altLang="en-US" sz="2800">
                <a:latin typeface="MV Boli" panose="02000500030200090000" pitchFamily="2" charset="0"/>
                <a:cs typeface="MV Boli" panose="02000500030200090000" pitchFamily="2" charset="0"/>
              </a:rPr>
              <a:t>로 검증</a:t>
            </a:r>
            <a:endParaRPr lang="ko-KR" altLang="en-US" sz="2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28A646-1E08-4276-B165-425225F960E1}"/>
              </a:ext>
            </a:extLst>
          </p:cNvPr>
          <p:cNvSpPr txBox="1">
            <a:spLocks/>
          </p:cNvSpPr>
          <p:nvPr/>
        </p:nvSpPr>
        <p:spPr>
          <a:xfrm>
            <a:off x="355585" y="540551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2) </a:t>
            </a:r>
            <a:r>
              <a:rPr lang="ko-KR" alt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선택 정렬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(selection sort)</a:t>
            </a:r>
            <a:endParaRPr lang="ko-KR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14D5A86-A78E-44AE-BFFA-0137A0784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425"/>
            <a:ext cx="5400816" cy="5271500"/>
          </a:xfr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8CB4C22-6272-44BC-9FBA-E5CDBA25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15" y="1883741"/>
            <a:ext cx="6790035" cy="46796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457B2C-F666-4D83-AD8D-4D74563B6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14" y="1622425"/>
            <a:ext cx="6382455" cy="2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2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033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latin typeface="MV Boli" panose="02000500030200090000" pitchFamily="2" charset="0"/>
                <a:cs typeface="MV Boli" panose="02000500030200090000" pitchFamily="2" charset="0"/>
              </a:rPr>
              <a:t>5. Programming Language</a:t>
            </a:r>
            <a:r>
              <a:rPr lang="ko-KR" altLang="en-US" sz="2800">
                <a:latin typeface="MV Boli" panose="02000500030200090000" pitchFamily="2" charset="0"/>
                <a:cs typeface="MV Boli" panose="02000500030200090000" pitchFamily="2" charset="0"/>
              </a:rPr>
              <a:t>로 검증</a:t>
            </a:r>
            <a:endParaRPr lang="ko-KR" altLang="en-US" sz="2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28A646-1E08-4276-B165-425225F960E1}"/>
              </a:ext>
            </a:extLst>
          </p:cNvPr>
          <p:cNvSpPr txBox="1">
            <a:spLocks/>
          </p:cNvSpPr>
          <p:nvPr/>
        </p:nvSpPr>
        <p:spPr>
          <a:xfrm>
            <a:off x="142879" y="573101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1)</a:t>
            </a:r>
            <a:r>
              <a:rPr lang="ko-KR" alt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버블 정렬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(bubble sort)</a:t>
            </a:r>
            <a:endParaRPr lang="ko-KR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17BC494-77CE-4214-9969-47716341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" y="1320691"/>
            <a:ext cx="5726554" cy="516138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4DA62E7-C305-438D-9B2E-96E9CDB4D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9" y="1378584"/>
            <a:ext cx="5692085" cy="5103496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837B7D44-587F-4C02-9DD3-29A74340FB32}"/>
              </a:ext>
            </a:extLst>
          </p:cNvPr>
          <p:cNvSpPr txBox="1">
            <a:spLocks/>
          </p:cNvSpPr>
          <p:nvPr/>
        </p:nvSpPr>
        <p:spPr>
          <a:xfrm>
            <a:off x="6096000" y="573102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2) </a:t>
            </a:r>
            <a:r>
              <a:rPr lang="ko-KR" alt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선택 정렬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(selection sort)</a:t>
            </a:r>
            <a:endParaRPr lang="ko-KR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5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033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MV Boli" panose="02000500030200090000" pitchFamily="2" charset="0"/>
                <a:cs typeface="MV Boli" panose="02000500030200090000" pitchFamily="2" charset="0"/>
              </a:rPr>
              <a:t>6. </a:t>
            </a:r>
            <a:r>
              <a:rPr lang="ko-KR" altLang="en-US" sz="2500" dirty="0">
                <a:latin typeface="MV Boli" panose="02000500030200090000" pitchFamily="2" charset="0"/>
                <a:cs typeface="MV Boli" panose="02000500030200090000" pitchFamily="2" charset="0"/>
              </a:rPr>
              <a:t>복잡도 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E07FFE-8582-42BC-992D-E5FF9138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38" y="1327208"/>
            <a:ext cx="11655462" cy="5300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버블 정렬은 매번 연속된 두개 인덱스를 비교해 정한 기준의 값을 뒤로 넘겨 정렬하는 방법입니다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저는 내림차순으로 코드를 만들었기 때문에 내림차순으로 정렬하는 방법을 설명하겠습니다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내림차순으로 정렬하고자 할 경우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비교시마다 작은 값이 뒤로 이동해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, 1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바퀴 돌 시 가장 작은 값이 맨 뒤에 저장됩니다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맨 마지막에는 비교하는 수들 중 가장 작은 값이 저장되기 때문에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전체 배열 크기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–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현재까지 순환한 바퀴 수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)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만큼 반복해주면 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이의 기본 알고리즘은 다음과 같습니다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배열의 두번째 인덱스를 시작점으로 잡고 현재의 인덱스 값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두번째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과 바로 이전의 인덱스 값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첫번째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을 비교합니다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만약 이전 인덱스가 더 작다면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현재의 인덱스와 바꿉니다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현재 인덱스가 더 작다면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교환하지 않고 다음 두 연속된 배열 값을 비교합니다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이를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전체 배열 크기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–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현재까지 순환한 바퀴 수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)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만큼 반복합니다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이제 버블 정렬의 시간 복잡도를 살펴보겠습니다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시간 복잡도는 비교 횟수와 교환 횟수로 결정됩니다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시간 복잡도 먼저 살펴보겠습니다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버블 정렬의 비교 횟수는 최상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평균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최악일 때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n-1, n-2, …, 2, 1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번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= n(n-1)/2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로 모두 일정합니다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교환 횟수를 살펴보겠습니다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교환 횟수는 입력 자료가 역순으로 정렬되어 있는 최악의 경우에는 한번 교환하기 위해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번의 이동이 필요하므로 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3n(n-1)/2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번입니다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  <a:p>
            <a:pPr marL="0" indent="0">
              <a:buNone/>
            </a:pP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입력 자료가 이미 정렬되어 있는 최상의 경우에는 자료의 이동이 발생하지 않습니다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Big-O 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표기법에서 </a:t>
            </a:r>
            <a:r>
              <a:rPr lang="ko-KR" altLang="en-US" sz="1500" dirty="0" err="1">
                <a:latin typeface="MV Boli" panose="02000500030200090000" pitchFamily="2" charset="0"/>
                <a:cs typeface="MV Boli" panose="02000500030200090000" pitchFamily="2" charset="0"/>
              </a:rPr>
              <a:t>시간복잡도는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 최악을 고려하므로 </a:t>
            </a:r>
            <a:r>
              <a:rPr lang="ko-KR" altLang="en-US" sz="1500" u="sng" dirty="0" err="1">
                <a:latin typeface="MV Boli" panose="02000500030200090000" pitchFamily="2" charset="0"/>
                <a:cs typeface="MV Boli" panose="02000500030200090000" pitchFamily="2" charset="0"/>
              </a:rPr>
              <a:t>시간복잡도는</a:t>
            </a:r>
            <a:r>
              <a:rPr lang="ko-KR" altLang="en-US" sz="1500" u="sng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ko-KR" sz="1500" u="sng" dirty="0">
                <a:latin typeface="MV Boli" panose="02000500030200090000" pitchFamily="2" charset="0"/>
                <a:cs typeface="MV Boli" panose="02000500030200090000" pitchFamily="2" charset="0"/>
              </a:rPr>
              <a:t>n-1, n-2, … , 1</a:t>
            </a:r>
            <a:r>
              <a:rPr lang="ko-KR" altLang="en-US" sz="1500" u="sng" dirty="0">
                <a:latin typeface="MV Boli" panose="02000500030200090000" pitchFamily="2" charset="0"/>
                <a:cs typeface="MV Boli" panose="02000500030200090000" pitchFamily="2" charset="0"/>
              </a:rPr>
              <a:t>개씩 비교를 반복하므로 </a:t>
            </a:r>
            <a:r>
              <a:rPr lang="en-US" altLang="ko-KR" sz="1500" u="sng" dirty="0">
                <a:latin typeface="MV Boli" panose="02000500030200090000" pitchFamily="2" charset="0"/>
                <a:cs typeface="MV Boli" panose="02000500030200090000" pitchFamily="2" charset="0"/>
              </a:rPr>
              <a:t>O(n^2)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이라 할 수 있습니다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500" u="sng" dirty="0" err="1">
                <a:latin typeface="MV Boli" panose="02000500030200090000" pitchFamily="2" charset="0"/>
                <a:cs typeface="MV Boli" panose="02000500030200090000" pitchFamily="2" charset="0"/>
              </a:rPr>
              <a:t>공간복잡도는</a:t>
            </a:r>
            <a:r>
              <a:rPr lang="ko-KR" altLang="en-US" sz="1500" u="sng" dirty="0">
                <a:latin typeface="MV Boli" panose="02000500030200090000" pitchFamily="2" charset="0"/>
                <a:cs typeface="MV Boli" panose="02000500030200090000" pitchFamily="2" charset="0"/>
              </a:rPr>
              <a:t> 단 하나의 배열에서만 진행하므로 </a:t>
            </a:r>
            <a:r>
              <a:rPr lang="en-US" altLang="ko-KR" sz="1500" u="sng" dirty="0">
                <a:latin typeface="MV Boli" panose="02000500030200090000" pitchFamily="2" charset="0"/>
                <a:cs typeface="MV Boli" panose="02000500030200090000" pitchFamily="2" charset="0"/>
              </a:rPr>
              <a:t>O(n)</a:t>
            </a:r>
            <a:r>
              <a:rPr lang="ko-KR" altLang="en-US" sz="1500" dirty="0">
                <a:latin typeface="MV Boli" panose="02000500030200090000" pitchFamily="2" charset="0"/>
                <a:cs typeface="MV Boli" panose="02000500030200090000" pitchFamily="2" charset="0"/>
              </a:rPr>
              <a:t>이라 할 수 있습니다</a:t>
            </a:r>
            <a:r>
              <a:rPr lang="en-US" altLang="ko-KR" sz="1500" dirty="0">
                <a:latin typeface="MV Boli" panose="02000500030200090000" pitchFamily="2" charset="0"/>
                <a:cs typeface="MV Boli" panose="02000500030200090000" pitchFamily="2" charset="0"/>
              </a:rPr>
              <a:t>..</a:t>
            </a:r>
          </a:p>
          <a:p>
            <a:pPr marL="0" indent="0">
              <a:buNone/>
            </a:pP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buAutoNum type="arabicParenR"/>
            </a:pPr>
            <a:endParaRPr lang="en-US" altLang="ko-KR" sz="1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28A646-1E08-4276-B165-425225F960E1}"/>
              </a:ext>
            </a:extLst>
          </p:cNvPr>
          <p:cNvSpPr txBox="1">
            <a:spLocks/>
          </p:cNvSpPr>
          <p:nvPr/>
        </p:nvSpPr>
        <p:spPr>
          <a:xfrm>
            <a:off x="270239" y="489175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1) </a:t>
            </a:r>
            <a:r>
              <a:rPr lang="ko-KR" alt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버블 정렬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(bubble sort)</a:t>
            </a:r>
          </a:p>
        </p:txBody>
      </p:sp>
    </p:spTree>
    <p:extLst>
      <p:ext uri="{BB962C8B-B14F-4D97-AF65-F5344CB8AC3E}">
        <p14:creationId xmlns:p14="http://schemas.microsoft.com/office/powerpoint/2010/main" val="43386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5EF2-26BB-427E-9800-0EC32C8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838033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MV Boli" panose="02000500030200090000" pitchFamily="2" charset="0"/>
                <a:cs typeface="MV Boli" panose="02000500030200090000" pitchFamily="2" charset="0"/>
              </a:rPr>
              <a:t>6. </a:t>
            </a:r>
            <a:r>
              <a:rPr lang="ko-KR" altLang="en-US" sz="2500" dirty="0">
                <a:latin typeface="MV Boli" panose="02000500030200090000" pitchFamily="2" charset="0"/>
                <a:cs typeface="MV Boli" panose="02000500030200090000" pitchFamily="2" charset="0"/>
              </a:rPr>
              <a:t>복잡도 분석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28A646-1E08-4276-B165-425225F960E1}"/>
              </a:ext>
            </a:extLst>
          </p:cNvPr>
          <p:cNvSpPr txBox="1">
            <a:spLocks/>
          </p:cNvSpPr>
          <p:nvPr/>
        </p:nvSpPr>
        <p:spPr>
          <a:xfrm>
            <a:off x="352926" y="505643"/>
            <a:ext cx="52578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2) </a:t>
            </a:r>
            <a:r>
              <a:rPr lang="ko-KR" alt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선택 정렬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(selection sort)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E07FFE-8582-42BC-992D-E5FF9138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38" y="1430304"/>
            <a:ext cx="11655462" cy="4496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선택 정렬은 이름에 맞게 현재 위치에 들어갈 값을 찾아 정렬하는 배열입니다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현재 위치에 저장될 값의 크기가 크냐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ko-KR" altLang="en-US" sz="1400" dirty="0" err="1">
                <a:latin typeface="MV Boli" panose="02000500030200090000" pitchFamily="2" charset="0"/>
                <a:cs typeface="MV Boli" panose="02000500030200090000" pitchFamily="2" charset="0"/>
              </a:rPr>
              <a:t>작냐에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 따라 최소 선택 정렬과 최대 선택 정렬로 구분할 수 있습니다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최소 선택 정렬은 오름차순으로 정렬될 것이고 최대 선택 정렬은 내림차순으로 정렬될 것입니다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제가 만든 코드는 최대 선택 정렬이므로 이에 대한 알고리즘을 설명해보겠습니다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정렬 되지 않은 인덱스의 맨 앞에서부터 이를 포함한 그 이후의 </a:t>
            </a:r>
            <a:r>
              <a:rPr lang="ko-KR" altLang="en-US" sz="1400" dirty="0" err="1">
                <a:latin typeface="MV Boli" panose="02000500030200090000" pitchFamily="2" charset="0"/>
                <a:cs typeface="MV Boli" panose="02000500030200090000" pitchFamily="2" charset="0"/>
              </a:rPr>
              <a:t>배열값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 중 가장 큰 값을 찾아갑니다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가장 큰 값을 찾으면 그 값을 현재 인덱스의 값과 바꿔줍니다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다음 인덱스에서 위의 과정을 반복합니다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이제 선택 정렬의 </a:t>
            </a:r>
            <a:r>
              <a:rPr lang="ko-KR" altLang="en-US" sz="1400" dirty="0" err="1">
                <a:latin typeface="MV Boli" panose="02000500030200090000" pitchFamily="2" charset="0"/>
                <a:cs typeface="MV Boli" panose="02000500030200090000" pitchFamily="2" charset="0"/>
              </a:rPr>
              <a:t>시간복잡도를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 알아보기 위해 비교 횟수를 먼저 살펴보겠습니다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두 개의 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for 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루프가 존재하고 하나는 외부 루프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: (n-1)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번이고 하나는 내부 루프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: n-1, n-2, … , 2, 1 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번입니다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다음으로는 교환 횟수를 살펴보겠습니다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교환 횟수는 외부 루프의 실행 횟수와 동일합니다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즉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상수 시간 작업인 것입니다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한번 교환하기 위해 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번의 이동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(swap)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이 필요하므로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 3(n-1)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번이라 할 수 있습니다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이에 따라 선택 정렬의 </a:t>
            </a:r>
            <a:r>
              <a:rPr lang="ko-KR" altLang="en-US" sz="1400" u="sng" dirty="0">
                <a:latin typeface="MV Boli" panose="02000500030200090000" pitchFamily="2" charset="0"/>
                <a:cs typeface="MV Boli" panose="02000500030200090000" pitchFamily="2" charset="0"/>
              </a:rPr>
              <a:t>시간 복잡도는 </a:t>
            </a:r>
            <a:r>
              <a:rPr lang="pt-BR" altLang="ko-KR" sz="1400" u="sng" dirty="0">
                <a:latin typeface="MV Boli" panose="02000500030200090000" pitchFamily="2" charset="0"/>
                <a:cs typeface="MV Boli" panose="02000500030200090000" pitchFamily="2" charset="0"/>
              </a:rPr>
              <a:t>(n-1) + (n-2) + … + 2 + 1 = n(n-1)/2 = O(n^2)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이라 할 수 있습니다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1400" u="sng" dirty="0">
                <a:latin typeface="MV Boli" panose="02000500030200090000" pitchFamily="2" charset="0"/>
                <a:cs typeface="MV Boli" panose="02000500030200090000" pitchFamily="2" charset="0"/>
              </a:rPr>
              <a:t>공간 복잡도는 단 하나의 배열에서만 진행하므로 </a:t>
            </a:r>
            <a:r>
              <a:rPr lang="en-US" altLang="ko-KR" sz="1400" u="sng" dirty="0">
                <a:latin typeface="MV Boli" panose="02000500030200090000" pitchFamily="2" charset="0"/>
                <a:cs typeface="MV Boli" panose="02000500030200090000" pitchFamily="2" charset="0"/>
              </a:rPr>
              <a:t>O(n)</a:t>
            </a:r>
            <a:r>
              <a:rPr lang="ko-KR" altLang="en-US" sz="1400" dirty="0">
                <a:latin typeface="MV Boli" panose="02000500030200090000" pitchFamily="2" charset="0"/>
                <a:cs typeface="MV Boli" panose="02000500030200090000" pitchFamily="2" charset="0"/>
              </a:rPr>
              <a:t>이라 할 수 있습니다</a:t>
            </a:r>
            <a:r>
              <a:rPr lang="en-US" altLang="ko-KR" sz="1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76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1393</Words>
  <Application>Microsoft Office PowerPoint</Application>
  <PresentationFormat>와이드스크린</PresentationFormat>
  <Paragraphs>114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MV Boli</vt:lpstr>
      <vt:lpstr>Office 테마</vt:lpstr>
      <vt:lpstr>PowerPoint 프레젠테이션</vt:lpstr>
      <vt:lpstr>1. 내가 맡은 개발파트</vt:lpstr>
      <vt:lpstr>3. 프로세스(Flow Chart)를 정의</vt:lpstr>
      <vt:lpstr>4. Pseudo-code</vt:lpstr>
      <vt:lpstr>5. Programming Language로 검증</vt:lpstr>
      <vt:lpstr>5. Programming Language로 검증</vt:lpstr>
      <vt:lpstr>5. Programming Language로 검증</vt:lpstr>
      <vt:lpstr>6. 복잡도 분석</vt:lpstr>
      <vt:lpstr>6. 복잡도 분석</vt:lpstr>
      <vt:lpstr>7. 버블 정렬과 선택 정렬 중 더 효율적인 것은?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알고리즘 레포트</dc:title>
  <dc:creator>oodidi1998@gmail.com</dc:creator>
  <cp:lastModifiedBy>oodidi1998@gmail.com</cp:lastModifiedBy>
  <cp:revision>42</cp:revision>
  <dcterms:created xsi:type="dcterms:W3CDTF">2020-10-01T06:50:18Z</dcterms:created>
  <dcterms:modified xsi:type="dcterms:W3CDTF">2020-10-04T08:05:11Z</dcterms:modified>
</cp:coreProperties>
</file>