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odidi1998@gmail.com" initials="o" lastIdx="1" clrIdx="0">
    <p:extLst>
      <p:ext uri="{19B8F6BF-5375-455C-9EA6-DF929625EA0E}">
        <p15:presenceInfo xmlns:p15="http://schemas.microsoft.com/office/powerpoint/2012/main" userId="ec7c24e69c65a3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86B0-128E-4836-A7BC-CCFB7972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6E9AEB-A8F1-4BB5-9AA0-3B5DF5D8E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36F63-2977-4A97-A412-36EBE533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CC264-52A2-45F3-8D83-96A46AE4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3BC46-573C-4D17-8000-1DEA7FDF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9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A861B-298C-4514-A254-EE4E6C65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9CA6A-8BC0-4A62-885C-47EC6989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A071-62EE-46DC-9E97-7C2EC59A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E9539-1EF2-4075-8AB1-E7324B6A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BC03-7FA7-42CC-89AF-790F995A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0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5531BB-D7CD-4B79-A920-6A2D016E3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19EE27-0A56-46EA-B017-6B4DCF0D7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1B811-BAB5-4585-88A5-C389D396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8190C-B93E-421B-9A44-5FF763A6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21E3F-C4DC-40C9-88B4-8326452E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7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9132-9832-4D18-A243-5B3D8505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E10BD-5E10-4C8C-8889-9B2D0FFD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3DF55-D1F0-4294-B9F8-351CA867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2C933-F6B2-46BB-840C-59031F2E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27CCC-8D3F-46CF-8E5F-EB5E2C1E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1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421C-FBBC-43D4-8EE2-6D60A614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A80F0-629F-4DE4-8A70-4907EDBC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D0D0F-4559-4334-8437-8DCCB9A3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32BC6-3966-4462-9F1D-48FD90C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54E76-FC58-4B76-A12D-3B74A43E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1A18-FC12-445B-A3A2-3227B236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CD745-FE19-433B-9010-949BC0E4B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936E1-F07F-4404-AB6E-27EFC86D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5428A-2EC9-42CE-BF5E-8642C5D9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7EBCA-C26D-4E8E-820B-A722ED6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5FDEF-1A36-4EE6-AFB2-AF8666CC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337C-E498-4445-B001-543D98A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925E2-8CF8-4FED-B599-F2DC2F18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5BD47A-13AB-49F6-B3CE-863DA262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70B430-7A7D-4EFB-9B15-88D779D15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68A6D5-C809-4CCC-84C6-1180854BB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D46EC8-B221-4D7A-BEA0-06AF9E05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EAD42-56C5-4183-B4B3-9ED7B00D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9BC0DE-7B7D-4559-8F31-46C62A9B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B025D-939B-449B-9403-399BFE13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B894E-9153-4B58-97DC-8AA6CFD7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8E69A-3E15-4C9A-9E17-4A1B83EE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39BA92-24D1-47CE-B359-217F8D74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7ED904-CD02-4323-AD4E-A42DFD56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5B4EE-9F42-43EC-B5F9-A0B88CA8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3A0BF-3DEB-466C-9534-4C8916B2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6C274-8824-4B2D-BDE2-5E72AAB1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7FB3-0BAD-4572-886B-24B493D8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DC7AB-1081-403A-99CC-B21DBB79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8C920-4551-453A-84B3-30A44692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5424A-B4CD-4226-9338-B9B94681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2C1A3-C5B5-4865-A188-46BAE624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6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D78B6-A8DA-4FBF-88CE-FD5284D2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0C2C41-69B0-426F-A07D-C86E6A677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BA487-3B0B-4D98-B3EB-69A23C14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9AA81-8581-4664-891B-4BFAF8FE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941D9-9548-4E2C-AF41-33826F31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EE8A5-F0FF-48FF-9708-9B0D3B3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7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4FA22-8CA8-44C3-AC5B-6B71FCA9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00AE6-8817-4B06-8C4F-93F268F8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6F189-6705-40FB-8EFA-B3D1E1F7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ED65-01AD-45D4-B10F-39C9FB9E1A3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AA39A-F953-4A3C-B60F-06560109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5B5D-35C6-485D-9E7F-6C471F402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A76F-3ABB-42F8-BA51-CC7B7C932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2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0C1D-F04C-4A38-AE2A-B4BFB5522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929" y="1443790"/>
            <a:ext cx="7318408" cy="1065146"/>
          </a:xfrm>
        </p:spPr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467C1F-AA50-404F-B841-4AAE3155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407" y="5546342"/>
            <a:ext cx="6407217" cy="747027"/>
          </a:xfrm>
        </p:spPr>
        <p:txBody>
          <a:bodyPr/>
          <a:lstStyle/>
          <a:p>
            <a:r>
              <a:rPr lang="en-US" altLang="ko-KR" dirty="0"/>
              <a:t>2019040164 </a:t>
            </a:r>
            <a:r>
              <a:rPr lang="ko-KR" altLang="en-US" dirty="0" err="1"/>
              <a:t>정지오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74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05836C-9F92-4BB5-80D8-64893062A6D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3179" cy="63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5.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미래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B2095-AD86-449B-ADBC-B6F8DA036705}"/>
              </a:ext>
            </a:extLst>
          </p:cNvPr>
          <p:cNvSpPr txBox="1"/>
          <p:nvPr/>
        </p:nvSpPr>
        <p:spPr>
          <a:xfrm>
            <a:off x="0" y="1133487"/>
            <a:ext cx="12192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ERD</a:t>
            </a:r>
            <a:r>
              <a:rPr lang="ko-KR" altLang="en-US" sz="1500" dirty="0"/>
              <a:t>구축을 통해 인터넷 쇼핑몰을 성공적으로 만들었다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구축한 논리 </a:t>
            </a:r>
            <a:r>
              <a:rPr lang="en-US" altLang="ko-KR" sz="1500" dirty="0"/>
              <a:t>ERD</a:t>
            </a:r>
            <a:r>
              <a:rPr lang="ko-KR" altLang="en-US" sz="1500" dirty="0"/>
              <a:t>를 보면 회원정보</a:t>
            </a:r>
            <a:r>
              <a:rPr lang="en-US" altLang="ko-KR" sz="1500" dirty="0"/>
              <a:t>, </a:t>
            </a:r>
            <a:r>
              <a:rPr lang="ko-KR" altLang="en-US" sz="1500" dirty="0"/>
              <a:t>회원부가정보</a:t>
            </a:r>
            <a:r>
              <a:rPr lang="en-US" altLang="ko-KR" sz="1500" dirty="0"/>
              <a:t>, </a:t>
            </a:r>
            <a:r>
              <a:rPr lang="ko-KR" altLang="en-US" sz="1500" dirty="0"/>
              <a:t>직원</a:t>
            </a:r>
            <a:r>
              <a:rPr lang="en-US" altLang="ko-KR" sz="1500" dirty="0"/>
              <a:t>, </a:t>
            </a:r>
            <a:r>
              <a:rPr lang="ko-KR" altLang="en-US" sz="1500" dirty="0"/>
              <a:t>장바구니</a:t>
            </a:r>
            <a:r>
              <a:rPr lang="en-US" altLang="ko-KR" sz="1500" dirty="0"/>
              <a:t>, </a:t>
            </a:r>
            <a:r>
              <a:rPr lang="ko-KR" altLang="en-US" sz="1500" dirty="0"/>
              <a:t>주문</a:t>
            </a:r>
            <a:r>
              <a:rPr lang="en-US" altLang="ko-KR" sz="1500" dirty="0"/>
              <a:t>, </a:t>
            </a:r>
            <a:r>
              <a:rPr lang="ko-KR" altLang="en-US" sz="1500" dirty="0"/>
              <a:t>제품</a:t>
            </a:r>
            <a:r>
              <a:rPr lang="en-US" altLang="ko-KR" sz="1500" dirty="0"/>
              <a:t>, </a:t>
            </a:r>
            <a:r>
              <a:rPr lang="ko-KR" altLang="en-US" sz="1500" dirty="0"/>
              <a:t>입고</a:t>
            </a:r>
            <a:r>
              <a:rPr lang="en-US" altLang="ko-KR" sz="1500" dirty="0"/>
              <a:t>, </a:t>
            </a:r>
            <a:r>
              <a:rPr lang="ko-KR" altLang="en-US" sz="1500" dirty="0"/>
              <a:t>공급업체</a:t>
            </a:r>
            <a:r>
              <a:rPr lang="en-US" altLang="ko-KR" sz="1500" dirty="0"/>
              <a:t>, </a:t>
            </a:r>
            <a:r>
              <a:rPr lang="ko-KR" altLang="en-US" sz="1500" dirty="0"/>
              <a:t>배송</a:t>
            </a:r>
            <a:r>
              <a:rPr lang="en-US" altLang="ko-KR" sz="1500" dirty="0"/>
              <a:t>, </a:t>
            </a:r>
            <a:r>
              <a:rPr lang="ko-KR" altLang="en-US" sz="1500" dirty="0"/>
              <a:t>배송업체</a:t>
            </a:r>
            <a:r>
              <a:rPr lang="en-US" altLang="ko-KR" sz="1500" dirty="0"/>
              <a:t>, </a:t>
            </a:r>
            <a:r>
              <a:rPr lang="ko-KR" altLang="en-US" sz="1500" dirty="0"/>
              <a:t>주문항목이 있음을 알 수 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향후 고도화가 실행된다면 이러한 개념스키마</a:t>
            </a:r>
            <a:r>
              <a:rPr lang="en-US" altLang="ko-KR" sz="1500" dirty="0"/>
              <a:t>(</a:t>
            </a:r>
            <a:r>
              <a:rPr lang="ko-KR" altLang="en-US" sz="1500" dirty="0"/>
              <a:t>논리 데이터 모델링 결과물</a:t>
            </a:r>
            <a:r>
              <a:rPr lang="en-US" altLang="ko-KR" sz="1500" dirty="0"/>
              <a:t>: </a:t>
            </a:r>
            <a:r>
              <a:rPr lang="ko-KR" altLang="en-US" sz="1500" dirty="0"/>
              <a:t>논리</a:t>
            </a:r>
            <a:r>
              <a:rPr lang="en-US" altLang="ko-KR" sz="1500" dirty="0"/>
              <a:t>ERD)</a:t>
            </a:r>
            <a:r>
              <a:rPr lang="ko-KR" altLang="en-US" sz="1500" dirty="0"/>
              <a:t>는 더 세부적이고 더 스마트한 방식으로 변경될 것이다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현재는 </a:t>
            </a:r>
            <a:r>
              <a:rPr lang="en-US" altLang="ko-KR" sz="1500" dirty="0"/>
              <a:t>4</a:t>
            </a:r>
            <a:r>
              <a:rPr lang="ko-KR" altLang="en-US" sz="1500" dirty="0"/>
              <a:t>차산업시대이다</a:t>
            </a:r>
            <a:r>
              <a:rPr lang="en-US" altLang="ko-KR" sz="1500" dirty="0"/>
              <a:t>. AI</a:t>
            </a:r>
            <a:r>
              <a:rPr lang="ko-KR" altLang="en-US" sz="1500" dirty="0"/>
              <a:t>와 빅데이터 등이 우리 세대를 이끌고 있다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향후에는 이러한 기술들이 접목되어 빅데이터를 통해 인공지능이 나의 취향을 파악해 제품을 추천해주는 </a:t>
            </a:r>
            <a:r>
              <a:rPr lang="en-US" altLang="ko-KR" sz="1500" dirty="0"/>
              <a:t>AI</a:t>
            </a:r>
            <a:r>
              <a:rPr lang="ko-KR" altLang="en-US" sz="1500" dirty="0"/>
              <a:t>추천파트와 같은 것이 생겨날 수도 있을 것 같다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8607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AA6F3-83ED-432F-87B9-A54EC32E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7687" cy="878573"/>
          </a:xfrm>
        </p:spPr>
        <p:txBody>
          <a:bodyPr>
            <a:noAutofit/>
          </a:bodyPr>
          <a:lstStyle/>
          <a:p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1. </a:t>
            </a:r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회사의 주요 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3AD5C-145B-4B4C-9267-EAEC7AE4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878572"/>
            <a:ext cx="8345104" cy="1230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회사는 의류 브랜드를 오프라인 매장에서만 운영 중</a:t>
            </a:r>
            <a:endParaRPr lang="en-US" altLang="ko-KR" sz="2000" dirty="0"/>
          </a:p>
          <a:p>
            <a:r>
              <a:rPr lang="ko-KR" altLang="en-US" sz="2000" dirty="0"/>
              <a:t>이를 온라인에서 판매하기 위한 인터넷 쇼핑몰 구축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29B0AA-DB88-49F9-B7D0-824D740C5B11}"/>
              </a:ext>
            </a:extLst>
          </p:cNvPr>
          <p:cNvSpPr txBox="1">
            <a:spLocks/>
          </p:cNvSpPr>
          <p:nvPr/>
        </p:nvSpPr>
        <p:spPr>
          <a:xfrm>
            <a:off x="0" y="2710582"/>
            <a:ext cx="4147687" cy="878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2. </a:t>
            </a:r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내가 맡은 업무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2C4DD2-B13D-4899-8C65-AD53A209C928}"/>
              </a:ext>
            </a:extLst>
          </p:cNvPr>
          <p:cNvSpPr txBox="1">
            <a:spLocks/>
          </p:cNvSpPr>
          <p:nvPr/>
        </p:nvSpPr>
        <p:spPr>
          <a:xfrm>
            <a:off x="452387" y="3723909"/>
            <a:ext cx="7344076" cy="123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인터넷 쇼핑몰을 이용하는 고객들의 주문을 받고 제품 재고를 확인해 상품을 출고 시켜야 함</a:t>
            </a:r>
          </a:p>
        </p:txBody>
      </p:sp>
    </p:spTree>
    <p:extLst>
      <p:ext uri="{BB962C8B-B14F-4D97-AF65-F5344CB8AC3E}">
        <p14:creationId xmlns:p14="http://schemas.microsoft.com/office/powerpoint/2010/main" val="88389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15853-1F64-4428-9610-8FB27129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99998" cy="876534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3. </a:t>
            </a:r>
            <a:r>
              <a: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가상의 사용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F5A5D-CFA4-407A-B2B3-35160666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2" y="1453415"/>
            <a:ext cx="10693666" cy="414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우리 회사는 의류 제품을 판매하기 위해 인터넷 쇼핑몰을 구축했다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인터넷 쇼핑몰을 이용하기 위해서 고객은 반드시 회원가입을 해야만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고객은 물건을 장바구니에 담을 수 있고 장바구니의 수량이 변경되면 자동적으로 주문 금액이 바로 변동되게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고객이 상품을 주문하면 그 상품 가격의 </a:t>
            </a:r>
            <a:r>
              <a:rPr lang="en-US" altLang="ko-KR" sz="2000" dirty="0"/>
              <a:t>5%</a:t>
            </a:r>
            <a:r>
              <a:rPr lang="ko-KR" altLang="en-US" sz="2000" dirty="0"/>
              <a:t>를 마일리지로 제공한다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마일리지 사용 여부는 회원 부가정보의 총 마일리지를 초과할 수 없도록 설정한다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위와 같은 인터넷 쇼핑몰에서 고객의 주문</a:t>
            </a:r>
            <a:r>
              <a:rPr lang="en-US" altLang="ko-KR" sz="2000" dirty="0"/>
              <a:t>, </a:t>
            </a:r>
            <a:r>
              <a:rPr lang="ko-KR" altLang="en-US" sz="2000" dirty="0"/>
              <a:t>제품의 재고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재고 확인 후 상품 출고까지 완료하는 것이 나의 업무이다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535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15853-1F64-4428-9610-8FB27129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4"/>
            <a:ext cx="6399998" cy="876534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4.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개념 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ERD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0EF01E-7F36-4A97-AA17-3750F927F2C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396502" y="4408599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2B118B-2420-4C73-B52B-AA2B10561C65}"/>
              </a:ext>
            </a:extLst>
          </p:cNvPr>
          <p:cNvCxnSpPr/>
          <p:nvPr/>
        </p:nvCxnSpPr>
        <p:spPr>
          <a:xfrm>
            <a:off x="1308671" y="4696631"/>
            <a:ext cx="42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A3AF78-2FF1-4DF1-A661-77F4FEFBA094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5948400" y="1852315"/>
            <a:ext cx="18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8">
            <a:extLst>
              <a:ext uri="{FF2B5EF4-FFF2-40B4-BE49-F238E27FC236}">
                <a16:creationId xmlns:a16="http://schemas.microsoft.com/office/drawing/2014/main" id="{52F373DF-B855-499D-92E0-9CCF769E4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028" y="3472495"/>
            <a:ext cx="276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57AC6-9F27-4A73-96D4-3012B3285D53}"/>
              </a:ext>
            </a:extLst>
          </p:cNvPr>
          <p:cNvSpPr/>
          <p:nvPr/>
        </p:nvSpPr>
        <p:spPr>
          <a:xfrm>
            <a:off x="7796932" y="4480607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공급업체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C5E5FF-B6E6-4319-9FDF-3CFC811A63E8}"/>
              </a:ext>
            </a:extLst>
          </p:cNvPr>
          <p:cNvSpPr/>
          <p:nvPr/>
        </p:nvSpPr>
        <p:spPr>
          <a:xfrm>
            <a:off x="7796932" y="1600287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/>
              <a:t>제품</a:t>
            </a:r>
            <a:endParaRPr kumimoji="0"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FA93FD-84D1-4440-9B28-AA6D6FDA949C}"/>
              </a:ext>
            </a:extLst>
          </p:cNvPr>
          <p:cNvSpPr/>
          <p:nvPr/>
        </p:nvSpPr>
        <p:spPr>
          <a:xfrm>
            <a:off x="4844604" y="1600287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장바구니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70DE39-8EDF-4E97-B6AF-9952B64B8B4F}"/>
              </a:ext>
            </a:extLst>
          </p:cNvPr>
          <p:cNvSpPr/>
          <p:nvPr/>
        </p:nvSpPr>
        <p:spPr>
          <a:xfrm>
            <a:off x="1623667" y="1600287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회원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9812E2-4D12-4096-826C-38AB96EF5181}"/>
              </a:ext>
            </a:extLst>
          </p:cNvPr>
          <p:cNvSpPr/>
          <p:nvPr/>
        </p:nvSpPr>
        <p:spPr>
          <a:xfrm>
            <a:off x="1623667" y="3040447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부가정보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9BA48-E202-43FC-BBB7-A43697A4F96C}"/>
              </a:ext>
            </a:extLst>
          </p:cNvPr>
          <p:cNvSpPr/>
          <p:nvPr/>
        </p:nvSpPr>
        <p:spPr>
          <a:xfrm>
            <a:off x="1623667" y="4480607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직원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45819F-C08A-4322-8ACA-97E95B6D11EB}"/>
              </a:ext>
            </a:extLst>
          </p:cNvPr>
          <p:cNvSpPr/>
          <p:nvPr/>
        </p:nvSpPr>
        <p:spPr>
          <a:xfrm>
            <a:off x="4844604" y="2752415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주문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4A2907-3ADD-4741-BD25-437FA4DA9E98}"/>
              </a:ext>
            </a:extLst>
          </p:cNvPr>
          <p:cNvSpPr/>
          <p:nvPr/>
        </p:nvSpPr>
        <p:spPr>
          <a:xfrm>
            <a:off x="4844604" y="3904543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주문항목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D031D2-2970-41B4-AA5D-96DE8522FCBB}"/>
              </a:ext>
            </a:extLst>
          </p:cNvPr>
          <p:cNvSpPr/>
          <p:nvPr/>
        </p:nvSpPr>
        <p:spPr>
          <a:xfrm>
            <a:off x="4844604" y="5056671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배송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F94AED-9785-400B-8A5C-8A6464F5DAE4}"/>
              </a:ext>
            </a:extLst>
          </p:cNvPr>
          <p:cNvSpPr/>
          <p:nvPr/>
        </p:nvSpPr>
        <p:spPr>
          <a:xfrm>
            <a:off x="4844604" y="6208799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배송업체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1A2EB6-E225-48F3-8A99-0FB71A294BB7}"/>
              </a:ext>
            </a:extLst>
          </p:cNvPr>
          <p:cNvCxnSpPr>
            <a:stCxn id="10" idx="2"/>
            <a:endCxn id="36" idx="0"/>
          </p:cNvCxnSpPr>
          <p:nvPr/>
        </p:nvCxnSpPr>
        <p:spPr>
          <a:xfrm>
            <a:off x="8348830" y="2104343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C1D67C-19B9-48DD-880C-DF6FEA6276A4}"/>
              </a:ext>
            </a:extLst>
          </p:cNvPr>
          <p:cNvCxnSpPr>
            <a:endCxn id="9" idx="0"/>
          </p:cNvCxnSpPr>
          <p:nvPr/>
        </p:nvCxnSpPr>
        <p:spPr>
          <a:xfrm>
            <a:off x="8348830" y="3760527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FB64A8-EDBA-4C74-B32F-7C81C292B9EF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727463" y="1852315"/>
            <a:ext cx="2117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2790A4-2D13-41BB-8C37-45F35000B47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175565" y="2104343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A58373-F86C-4116-864D-461F89FA04F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175565" y="3544503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E5B26A-6D66-4976-98D6-B8D6F5E7CE0F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396502" y="2104343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AC9365-4C92-488C-B309-3EB38D0C2D6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396502" y="3256471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CD8047-DDF0-4ADC-A199-639BA9E9FF1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396502" y="5560727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CC251D-232B-4925-8C10-334FDE5E4FA4}"/>
              </a:ext>
            </a:extLst>
          </p:cNvPr>
          <p:cNvCxnSpPr>
            <a:endCxn id="15" idx="1"/>
          </p:cNvCxnSpPr>
          <p:nvPr/>
        </p:nvCxnSpPr>
        <p:spPr>
          <a:xfrm>
            <a:off x="2744565" y="2104343"/>
            <a:ext cx="2100039" cy="9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F75A370-0743-4DC7-96AB-26337CBDF9FE}"/>
              </a:ext>
            </a:extLst>
          </p:cNvPr>
          <p:cNvCxnSpPr>
            <a:stCxn id="15" idx="3"/>
          </p:cNvCxnSpPr>
          <p:nvPr/>
        </p:nvCxnSpPr>
        <p:spPr>
          <a:xfrm flipV="1">
            <a:off x="5948400" y="2104343"/>
            <a:ext cx="1836725" cy="9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27B70E-3DCF-492B-9D46-D7F022AA1E1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2727463" y="4156571"/>
            <a:ext cx="2117141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79FE90-B423-4871-93A0-B8AC570B0027}"/>
              </a:ext>
            </a:extLst>
          </p:cNvPr>
          <p:cNvCxnSpPr/>
          <p:nvPr/>
        </p:nvCxnSpPr>
        <p:spPr>
          <a:xfrm>
            <a:off x="1304405" y="1312255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91FB1E-F3E8-4D8E-ABE0-DBB2C8A8FFE3}"/>
              </a:ext>
            </a:extLst>
          </p:cNvPr>
          <p:cNvCxnSpPr/>
          <p:nvPr/>
        </p:nvCxnSpPr>
        <p:spPr>
          <a:xfrm>
            <a:off x="1304405" y="1312255"/>
            <a:ext cx="7128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B1BCCE-4EF8-425D-96C7-87B87D2142D7}"/>
              </a:ext>
            </a:extLst>
          </p:cNvPr>
          <p:cNvCxnSpPr/>
          <p:nvPr/>
        </p:nvCxnSpPr>
        <p:spPr>
          <a:xfrm flipH="1">
            <a:off x="8445004" y="1312255"/>
            <a:ext cx="49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11">
            <a:extLst>
              <a:ext uri="{FF2B5EF4-FFF2-40B4-BE49-F238E27FC236}">
                <a16:creationId xmlns:a16="http://schemas.microsoft.com/office/drawing/2014/main" id="{B98CF8EC-80EF-485F-A9A6-5BAF5E68CFC3}"/>
              </a:ext>
            </a:extLst>
          </p:cNvPr>
          <p:cNvGrpSpPr>
            <a:grpSpLocks/>
          </p:cNvGrpSpPr>
          <p:nvPr/>
        </p:nvGrpSpPr>
        <p:grpSpPr bwMode="auto">
          <a:xfrm>
            <a:off x="7940948" y="3760527"/>
            <a:ext cx="819150" cy="392113"/>
            <a:chOff x="2096892" y="1931712"/>
            <a:chExt cx="818942" cy="392440"/>
          </a:xfrm>
        </p:grpSpPr>
        <p:sp>
          <p:nvSpPr>
            <p:cNvPr id="34" name="순서도: 판단 33">
              <a:extLst>
                <a:ext uri="{FF2B5EF4-FFF2-40B4-BE49-F238E27FC236}">
                  <a16:creationId xmlns:a16="http://schemas.microsoft.com/office/drawing/2014/main" id="{A06DF4B4-B414-4172-8440-D63919361E98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35" name="TextBox 125">
              <a:extLst>
                <a:ext uri="{FF2B5EF4-FFF2-40B4-BE49-F238E27FC236}">
                  <a16:creationId xmlns:a16="http://schemas.microsoft.com/office/drawing/2014/main" id="{92AF8627-E133-4947-B3C5-F300B6993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공급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1DAD4C-88FC-402D-82FB-C24191212C27}"/>
              </a:ext>
            </a:extLst>
          </p:cNvPr>
          <p:cNvSpPr/>
          <p:nvPr/>
        </p:nvSpPr>
        <p:spPr>
          <a:xfrm>
            <a:off x="7796932" y="2968439"/>
            <a:ext cx="110379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입고</a:t>
            </a:r>
          </a:p>
        </p:txBody>
      </p:sp>
      <p:grpSp>
        <p:nvGrpSpPr>
          <p:cNvPr id="37" name="그룹 111">
            <a:extLst>
              <a:ext uri="{FF2B5EF4-FFF2-40B4-BE49-F238E27FC236}">
                <a16:creationId xmlns:a16="http://schemas.microsoft.com/office/drawing/2014/main" id="{F74E36D8-AF05-4603-B856-065D59E5048B}"/>
              </a:ext>
            </a:extLst>
          </p:cNvPr>
          <p:cNvGrpSpPr>
            <a:grpSpLocks/>
          </p:cNvGrpSpPr>
          <p:nvPr/>
        </p:nvGrpSpPr>
        <p:grpSpPr bwMode="auto">
          <a:xfrm>
            <a:off x="4988620" y="2248359"/>
            <a:ext cx="819150" cy="392113"/>
            <a:chOff x="2096892" y="1931712"/>
            <a:chExt cx="818942" cy="392440"/>
          </a:xfrm>
        </p:grpSpPr>
        <p:sp>
          <p:nvSpPr>
            <p:cNvPr id="38" name="순서도: 판단 37">
              <a:extLst>
                <a:ext uri="{FF2B5EF4-FFF2-40B4-BE49-F238E27FC236}">
                  <a16:creationId xmlns:a16="http://schemas.microsoft.com/office/drawing/2014/main" id="{58EA4947-3442-4C3A-A0E0-9164E06575C3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39" name="TextBox 125">
              <a:extLst>
                <a:ext uri="{FF2B5EF4-FFF2-40B4-BE49-F238E27FC236}">
                  <a16:creationId xmlns:a16="http://schemas.microsoft.com/office/drawing/2014/main" id="{0A65D87F-9EA3-45B2-A4E8-FC475EE69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grpSp>
        <p:nvGrpSpPr>
          <p:cNvPr id="40" name="그룹 111">
            <a:extLst>
              <a:ext uri="{FF2B5EF4-FFF2-40B4-BE49-F238E27FC236}">
                <a16:creationId xmlns:a16="http://schemas.microsoft.com/office/drawing/2014/main" id="{07D15C29-AE21-4BBA-B937-9D0202B94FA3}"/>
              </a:ext>
            </a:extLst>
          </p:cNvPr>
          <p:cNvGrpSpPr>
            <a:grpSpLocks/>
          </p:cNvGrpSpPr>
          <p:nvPr/>
        </p:nvGrpSpPr>
        <p:grpSpPr bwMode="auto">
          <a:xfrm>
            <a:off x="4988620" y="3400487"/>
            <a:ext cx="819150" cy="392113"/>
            <a:chOff x="2096892" y="1931712"/>
            <a:chExt cx="818942" cy="392440"/>
          </a:xfrm>
        </p:grpSpPr>
        <p:sp>
          <p:nvSpPr>
            <p:cNvPr id="41" name="순서도: 판단 40">
              <a:extLst>
                <a:ext uri="{FF2B5EF4-FFF2-40B4-BE49-F238E27FC236}">
                  <a16:creationId xmlns:a16="http://schemas.microsoft.com/office/drawing/2014/main" id="{37EF422C-95DD-408E-914B-319AE1C946F5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42" name="TextBox 125">
              <a:extLst>
                <a:ext uri="{FF2B5EF4-FFF2-40B4-BE49-F238E27FC236}">
                  <a16:creationId xmlns:a16="http://schemas.microsoft.com/office/drawing/2014/main" id="{65F996E6-5892-4BD8-88A9-55FBEF194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grpSp>
        <p:nvGrpSpPr>
          <p:cNvPr id="43" name="그룹 111">
            <a:extLst>
              <a:ext uri="{FF2B5EF4-FFF2-40B4-BE49-F238E27FC236}">
                <a16:creationId xmlns:a16="http://schemas.microsoft.com/office/drawing/2014/main" id="{4A2895AF-A641-40A5-ADFB-37A5D0E88B91}"/>
              </a:ext>
            </a:extLst>
          </p:cNvPr>
          <p:cNvGrpSpPr>
            <a:grpSpLocks/>
          </p:cNvGrpSpPr>
          <p:nvPr/>
        </p:nvGrpSpPr>
        <p:grpSpPr bwMode="auto">
          <a:xfrm>
            <a:off x="4988620" y="4520542"/>
            <a:ext cx="819150" cy="392113"/>
            <a:chOff x="2096892" y="1931712"/>
            <a:chExt cx="818942" cy="392440"/>
          </a:xfrm>
        </p:grpSpPr>
        <p:sp>
          <p:nvSpPr>
            <p:cNvPr id="44" name="순서도: 판단 43">
              <a:extLst>
                <a:ext uri="{FF2B5EF4-FFF2-40B4-BE49-F238E27FC236}">
                  <a16:creationId xmlns:a16="http://schemas.microsoft.com/office/drawing/2014/main" id="{F0342790-5DF9-4B35-8797-1560C220BC78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45" name="TextBox 125">
              <a:extLst>
                <a:ext uri="{FF2B5EF4-FFF2-40B4-BE49-F238E27FC236}">
                  <a16:creationId xmlns:a16="http://schemas.microsoft.com/office/drawing/2014/main" id="{D8FDD612-7491-402E-AF44-CFDBCEDEC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배송</a:t>
              </a:r>
            </a:p>
          </p:txBody>
        </p:sp>
      </p:grpSp>
      <p:grpSp>
        <p:nvGrpSpPr>
          <p:cNvPr id="46" name="그룹 111">
            <a:extLst>
              <a:ext uri="{FF2B5EF4-FFF2-40B4-BE49-F238E27FC236}">
                <a16:creationId xmlns:a16="http://schemas.microsoft.com/office/drawing/2014/main" id="{1A2E2ED6-63FD-4360-95E2-AFCFF9A4C4A0}"/>
              </a:ext>
            </a:extLst>
          </p:cNvPr>
          <p:cNvGrpSpPr>
            <a:grpSpLocks/>
          </p:cNvGrpSpPr>
          <p:nvPr/>
        </p:nvGrpSpPr>
        <p:grpSpPr bwMode="auto">
          <a:xfrm>
            <a:off x="4988620" y="5672670"/>
            <a:ext cx="819150" cy="392113"/>
            <a:chOff x="2096892" y="1931712"/>
            <a:chExt cx="818942" cy="392440"/>
          </a:xfrm>
        </p:grpSpPr>
        <p:sp>
          <p:nvSpPr>
            <p:cNvPr id="47" name="순서도: 판단 46">
              <a:extLst>
                <a:ext uri="{FF2B5EF4-FFF2-40B4-BE49-F238E27FC236}">
                  <a16:creationId xmlns:a16="http://schemas.microsoft.com/office/drawing/2014/main" id="{E867EC23-BB76-4348-BAA6-9887C1ED48F5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48" name="TextBox 125">
              <a:extLst>
                <a:ext uri="{FF2B5EF4-FFF2-40B4-BE49-F238E27FC236}">
                  <a16:creationId xmlns:a16="http://schemas.microsoft.com/office/drawing/2014/main" id="{F4B66280-C348-4D01-8B59-F0412757B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이행</a:t>
              </a:r>
            </a:p>
          </p:txBody>
        </p:sp>
      </p:grpSp>
      <p:grpSp>
        <p:nvGrpSpPr>
          <p:cNvPr id="49" name="그룹 111">
            <a:extLst>
              <a:ext uri="{FF2B5EF4-FFF2-40B4-BE49-F238E27FC236}">
                <a16:creationId xmlns:a16="http://schemas.microsoft.com/office/drawing/2014/main" id="{112EA43A-555B-491F-885A-500FA85AF881}"/>
              </a:ext>
            </a:extLst>
          </p:cNvPr>
          <p:cNvGrpSpPr>
            <a:grpSpLocks/>
          </p:cNvGrpSpPr>
          <p:nvPr/>
        </p:nvGrpSpPr>
        <p:grpSpPr bwMode="auto">
          <a:xfrm>
            <a:off x="6416973" y="2392375"/>
            <a:ext cx="819150" cy="392113"/>
            <a:chOff x="2096892" y="1931712"/>
            <a:chExt cx="818942" cy="392440"/>
          </a:xfrm>
        </p:grpSpPr>
        <p:sp>
          <p:nvSpPr>
            <p:cNvPr id="50" name="순서도: 판단 49">
              <a:extLst>
                <a:ext uri="{FF2B5EF4-FFF2-40B4-BE49-F238E27FC236}">
                  <a16:creationId xmlns:a16="http://schemas.microsoft.com/office/drawing/2014/main" id="{B5F2FA8C-52CD-4C22-9BE4-48937CEC8C8A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51" name="TextBox 125">
              <a:extLst>
                <a:ext uri="{FF2B5EF4-FFF2-40B4-BE49-F238E27FC236}">
                  <a16:creationId xmlns:a16="http://schemas.microsoft.com/office/drawing/2014/main" id="{BE0F29CA-BBBE-41D8-9026-F981E6D1E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grpSp>
        <p:nvGrpSpPr>
          <p:cNvPr id="52" name="그룹 111">
            <a:extLst>
              <a:ext uri="{FF2B5EF4-FFF2-40B4-BE49-F238E27FC236}">
                <a16:creationId xmlns:a16="http://schemas.microsoft.com/office/drawing/2014/main" id="{2C2F6530-2DA2-4E14-96A1-E0465DFAC094}"/>
              </a:ext>
            </a:extLst>
          </p:cNvPr>
          <p:cNvGrpSpPr>
            <a:grpSpLocks/>
          </p:cNvGrpSpPr>
          <p:nvPr/>
        </p:nvGrpSpPr>
        <p:grpSpPr bwMode="auto">
          <a:xfrm>
            <a:off x="6560989" y="1672295"/>
            <a:ext cx="819150" cy="392113"/>
            <a:chOff x="2096892" y="1931712"/>
            <a:chExt cx="818942" cy="392440"/>
          </a:xfrm>
        </p:grpSpPr>
        <p:sp>
          <p:nvSpPr>
            <p:cNvPr id="53" name="순서도: 판단 52">
              <a:extLst>
                <a:ext uri="{FF2B5EF4-FFF2-40B4-BE49-F238E27FC236}">
                  <a16:creationId xmlns:a16="http://schemas.microsoft.com/office/drawing/2014/main" id="{50690F09-C538-4375-B71B-4DED32E115C1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54" name="TextBox 125">
              <a:extLst>
                <a:ext uri="{FF2B5EF4-FFF2-40B4-BE49-F238E27FC236}">
                  <a16:creationId xmlns:a16="http://schemas.microsoft.com/office/drawing/2014/main" id="{6AA082FF-BE18-452E-8190-AF3EC8DD1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grpSp>
        <p:nvGrpSpPr>
          <p:cNvPr id="55" name="그룹 111">
            <a:extLst>
              <a:ext uri="{FF2B5EF4-FFF2-40B4-BE49-F238E27FC236}">
                <a16:creationId xmlns:a16="http://schemas.microsoft.com/office/drawing/2014/main" id="{27F9576C-C469-460E-9A95-C7164478A19C}"/>
              </a:ext>
            </a:extLst>
          </p:cNvPr>
          <p:cNvGrpSpPr>
            <a:grpSpLocks/>
          </p:cNvGrpSpPr>
          <p:nvPr/>
        </p:nvGrpSpPr>
        <p:grpSpPr bwMode="auto">
          <a:xfrm>
            <a:off x="7940948" y="2288294"/>
            <a:ext cx="819150" cy="392113"/>
            <a:chOff x="2096892" y="1931712"/>
            <a:chExt cx="818942" cy="392440"/>
          </a:xfrm>
        </p:grpSpPr>
        <p:sp>
          <p:nvSpPr>
            <p:cNvPr id="56" name="순서도: 판단 55">
              <a:extLst>
                <a:ext uri="{FF2B5EF4-FFF2-40B4-BE49-F238E27FC236}">
                  <a16:creationId xmlns:a16="http://schemas.microsoft.com/office/drawing/2014/main" id="{D65F26F3-6B14-4173-863A-55BCEFDFB955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57" name="TextBox 125">
              <a:extLst>
                <a:ext uri="{FF2B5EF4-FFF2-40B4-BE49-F238E27FC236}">
                  <a16:creationId xmlns:a16="http://schemas.microsoft.com/office/drawing/2014/main" id="{D4C86F5C-54C4-4A2E-A222-556D1EBE4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청구</a:t>
              </a:r>
            </a:p>
          </p:txBody>
        </p:sp>
      </p:grpSp>
      <p:grpSp>
        <p:nvGrpSpPr>
          <p:cNvPr id="58" name="그룹 111">
            <a:extLst>
              <a:ext uri="{FF2B5EF4-FFF2-40B4-BE49-F238E27FC236}">
                <a16:creationId xmlns:a16="http://schemas.microsoft.com/office/drawing/2014/main" id="{F8F5BBE2-ACD9-4DD7-86BE-5F30B5D618BC}"/>
              </a:ext>
            </a:extLst>
          </p:cNvPr>
          <p:cNvGrpSpPr>
            <a:grpSpLocks/>
          </p:cNvGrpSpPr>
          <p:nvPr/>
        </p:nvGrpSpPr>
        <p:grpSpPr bwMode="auto">
          <a:xfrm>
            <a:off x="3464645" y="1672295"/>
            <a:ext cx="819150" cy="392113"/>
            <a:chOff x="2096892" y="1931712"/>
            <a:chExt cx="818942" cy="392440"/>
          </a:xfrm>
        </p:grpSpPr>
        <p:sp>
          <p:nvSpPr>
            <p:cNvPr id="59" name="순서도: 판단 58">
              <a:extLst>
                <a:ext uri="{FF2B5EF4-FFF2-40B4-BE49-F238E27FC236}">
                  <a16:creationId xmlns:a16="http://schemas.microsoft.com/office/drawing/2014/main" id="{87657C2C-DC13-413D-B3EF-E984DEE56D91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60" name="TextBox 125">
              <a:extLst>
                <a:ext uri="{FF2B5EF4-FFF2-40B4-BE49-F238E27FC236}">
                  <a16:creationId xmlns:a16="http://schemas.microsoft.com/office/drawing/2014/main" id="{45CEC9D2-43B7-47D1-9871-25D7656D5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677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grpSp>
        <p:nvGrpSpPr>
          <p:cNvPr id="61" name="그룹 111">
            <a:extLst>
              <a:ext uri="{FF2B5EF4-FFF2-40B4-BE49-F238E27FC236}">
                <a16:creationId xmlns:a16="http://schemas.microsoft.com/office/drawing/2014/main" id="{0C55A800-B13A-40C8-9575-BBF1836474FD}"/>
              </a:ext>
            </a:extLst>
          </p:cNvPr>
          <p:cNvGrpSpPr>
            <a:grpSpLocks/>
          </p:cNvGrpSpPr>
          <p:nvPr/>
        </p:nvGrpSpPr>
        <p:grpSpPr bwMode="auto">
          <a:xfrm>
            <a:off x="3464645" y="2392375"/>
            <a:ext cx="819150" cy="392113"/>
            <a:chOff x="2096892" y="1931712"/>
            <a:chExt cx="818942" cy="392440"/>
          </a:xfrm>
        </p:grpSpPr>
        <p:sp>
          <p:nvSpPr>
            <p:cNvPr id="62" name="순서도: 판단 61">
              <a:extLst>
                <a:ext uri="{FF2B5EF4-FFF2-40B4-BE49-F238E27FC236}">
                  <a16:creationId xmlns:a16="http://schemas.microsoft.com/office/drawing/2014/main" id="{AB144430-260E-437D-80B5-8A51E2C3A825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63" name="TextBox 125">
              <a:extLst>
                <a:ext uri="{FF2B5EF4-FFF2-40B4-BE49-F238E27FC236}">
                  <a16:creationId xmlns:a16="http://schemas.microsoft.com/office/drawing/2014/main" id="{F521517C-B2E8-41BE-806E-5213ADD43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구매</a:t>
              </a:r>
            </a:p>
          </p:txBody>
        </p:sp>
      </p:grpSp>
      <p:grpSp>
        <p:nvGrpSpPr>
          <p:cNvPr id="64" name="그룹 111">
            <a:extLst>
              <a:ext uri="{FF2B5EF4-FFF2-40B4-BE49-F238E27FC236}">
                <a16:creationId xmlns:a16="http://schemas.microsoft.com/office/drawing/2014/main" id="{0614E922-78A1-4968-806C-0976E01B16F3}"/>
              </a:ext>
            </a:extLst>
          </p:cNvPr>
          <p:cNvGrpSpPr>
            <a:grpSpLocks/>
          </p:cNvGrpSpPr>
          <p:nvPr/>
        </p:nvGrpSpPr>
        <p:grpSpPr bwMode="auto">
          <a:xfrm>
            <a:off x="1767683" y="2320367"/>
            <a:ext cx="819150" cy="392113"/>
            <a:chOff x="2096892" y="1931712"/>
            <a:chExt cx="818942" cy="392440"/>
          </a:xfrm>
        </p:grpSpPr>
        <p:sp>
          <p:nvSpPr>
            <p:cNvPr id="65" name="순서도: 판단 64">
              <a:extLst>
                <a:ext uri="{FF2B5EF4-FFF2-40B4-BE49-F238E27FC236}">
                  <a16:creationId xmlns:a16="http://schemas.microsoft.com/office/drawing/2014/main" id="{DBA26210-1744-4842-A478-7BD30D574AC1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66" name="TextBox 125">
              <a:extLst>
                <a:ext uri="{FF2B5EF4-FFF2-40B4-BE49-F238E27FC236}">
                  <a16:creationId xmlns:a16="http://schemas.microsoft.com/office/drawing/2014/main" id="{2D642DAD-4E87-4C67-B2BC-AC15AC4C3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grpSp>
        <p:nvGrpSpPr>
          <p:cNvPr id="67" name="그룹 111">
            <a:extLst>
              <a:ext uri="{FF2B5EF4-FFF2-40B4-BE49-F238E27FC236}">
                <a16:creationId xmlns:a16="http://schemas.microsoft.com/office/drawing/2014/main" id="{211788A8-3F45-4836-8C0D-B427AD31EA9E}"/>
              </a:ext>
            </a:extLst>
          </p:cNvPr>
          <p:cNvGrpSpPr>
            <a:grpSpLocks/>
          </p:cNvGrpSpPr>
          <p:nvPr/>
        </p:nvGrpSpPr>
        <p:grpSpPr bwMode="auto">
          <a:xfrm>
            <a:off x="1767683" y="3872470"/>
            <a:ext cx="819150" cy="392113"/>
            <a:chOff x="2096892" y="1931712"/>
            <a:chExt cx="818942" cy="392440"/>
          </a:xfrm>
        </p:grpSpPr>
        <p:sp>
          <p:nvSpPr>
            <p:cNvPr id="68" name="순서도: 판단 67">
              <a:extLst>
                <a:ext uri="{FF2B5EF4-FFF2-40B4-BE49-F238E27FC236}">
                  <a16:creationId xmlns:a16="http://schemas.microsoft.com/office/drawing/2014/main" id="{7B42125A-D1E0-45A0-B62D-FB97C56C3746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69" name="TextBox 125">
              <a:extLst>
                <a:ext uri="{FF2B5EF4-FFF2-40B4-BE49-F238E27FC236}">
                  <a16:creationId xmlns:a16="http://schemas.microsoft.com/office/drawing/2014/main" id="{88B7B67C-F05B-465E-A9F4-524C959E6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관리</a:t>
              </a:r>
            </a:p>
          </p:txBody>
        </p:sp>
      </p:grpSp>
      <p:grpSp>
        <p:nvGrpSpPr>
          <p:cNvPr id="70" name="그룹 111">
            <a:extLst>
              <a:ext uri="{FF2B5EF4-FFF2-40B4-BE49-F238E27FC236}">
                <a16:creationId xmlns:a16="http://schemas.microsoft.com/office/drawing/2014/main" id="{DE8A9871-53CA-4285-A114-864E42124116}"/>
              </a:ext>
            </a:extLst>
          </p:cNvPr>
          <p:cNvGrpSpPr>
            <a:grpSpLocks/>
          </p:cNvGrpSpPr>
          <p:nvPr/>
        </p:nvGrpSpPr>
        <p:grpSpPr bwMode="auto">
          <a:xfrm>
            <a:off x="3392637" y="4264583"/>
            <a:ext cx="819150" cy="392113"/>
            <a:chOff x="2096892" y="1931712"/>
            <a:chExt cx="818942" cy="392440"/>
          </a:xfrm>
        </p:grpSpPr>
        <p:sp>
          <p:nvSpPr>
            <p:cNvPr id="71" name="순서도: 판단 70">
              <a:extLst>
                <a:ext uri="{FF2B5EF4-FFF2-40B4-BE49-F238E27FC236}">
                  <a16:creationId xmlns:a16="http://schemas.microsoft.com/office/drawing/2014/main" id="{7B79CD65-29DB-4F62-8781-85377A8D5BD1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72" name="TextBox 125">
              <a:extLst>
                <a:ext uri="{FF2B5EF4-FFF2-40B4-BE49-F238E27FC236}">
                  <a16:creationId xmlns:a16="http://schemas.microsoft.com/office/drawing/2014/main" id="{44959432-7A2C-4635-A70E-9E2C2A1A6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관리</a:t>
              </a:r>
            </a:p>
          </p:txBody>
        </p:sp>
      </p:grpSp>
      <p:grpSp>
        <p:nvGrpSpPr>
          <p:cNvPr id="73" name="그룹 111">
            <a:extLst>
              <a:ext uri="{FF2B5EF4-FFF2-40B4-BE49-F238E27FC236}">
                <a16:creationId xmlns:a16="http://schemas.microsoft.com/office/drawing/2014/main" id="{1DBD57D2-A5A7-4691-BB7B-6541D78C1F35}"/>
              </a:ext>
            </a:extLst>
          </p:cNvPr>
          <p:cNvGrpSpPr>
            <a:grpSpLocks/>
          </p:cNvGrpSpPr>
          <p:nvPr/>
        </p:nvGrpSpPr>
        <p:grpSpPr bwMode="auto">
          <a:xfrm>
            <a:off x="4988620" y="1096231"/>
            <a:ext cx="819150" cy="392113"/>
            <a:chOff x="2096892" y="1931712"/>
            <a:chExt cx="818942" cy="392440"/>
          </a:xfrm>
        </p:grpSpPr>
        <p:sp>
          <p:nvSpPr>
            <p:cNvPr id="74" name="순서도: 판단 73">
              <a:extLst>
                <a:ext uri="{FF2B5EF4-FFF2-40B4-BE49-F238E27FC236}">
                  <a16:creationId xmlns:a16="http://schemas.microsoft.com/office/drawing/2014/main" id="{037A75B0-222F-4CEE-B386-E5E43406C674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dirty="0"/>
            </a:p>
          </p:txBody>
        </p:sp>
        <p:sp>
          <p:nvSpPr>
            <p:cNvPr id="75" name="TextBox 125">
              <a:extLst>
                <a:ext uri="{FF2B5EF4-FFF2-40B4-BE49-F238E27FC236}">
                  <a16:creationId xmlns:a16="http://schemas.microsoft.com/office/drawing/2014/main" id="{9A449551-597B-4CDF-8791-EE8C704D3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871" y="1989432"/>
              <a:ext cx="492318" cy="27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200" dirty="0">
                  <a:latin typeface="Calibri" pitchFamily="34" charset="0"/>
                  <a:ea typeface="맑은 고딕"/>
                </a:rPr>
                <a:t>관리</a:t>
              </a:r>
            </a:p>
          </p:txBody>
        </p:sp>
      </p:grpSp>
      <p:sp>
        <p:nvSpPr>
          <p:cNvPr id="76" name="TextBox 78">
            <a:extLst>
              <a:ext uri="{FF2B5EF4-FFF2-40B4-BE49-F238E27FC236}">
                <a16:creationId xmlns:a16="http://schemas.microsoft.com/office/drawing/2014/main" id="{F25867B4-9C54-4BC6-B563-3B7C1CC5B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028" y="4192575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77" name="TextBox 78">
            <a:extLst>
              <a:ext uri="{FF2B5EF4-FFF2-40B4-BE49-F238E27FC236}">
                <a16:creationId xmlns:a16="http://schemas.microsoft.com/office/drawing/2014/main" id="{05023D7F-203F-47B9-B776-BE4EAE7C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028" y="2680407"/>
            <a:ext cx="276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78" name="TextBox 78">
            <a:extLst>
              <a:ext uri="{FF2B5EF4-FFF2-40B4-BE49-F238E27FC236}">
                <a16:creationId xmlns:a16="http://schemas.microsoft.com/office/drawing/2014/main" id="{A6CD8484-72D8-4264-9308-2B95A1D74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028" y="2104343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C965FB-2191-4537-863A-5C0193EA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331" y="1528279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0" name="TextBox 78">
            <a:extLst>
              <a:ext uri="{FF2B5EF4-FFF2-40B4-BE49-F238E27FC236}">
                <a16:creationId xmlns:a16="http://schemas.microsoft.com/office/drawing/2014/main" id="{7977B93E-4B93-445B-870B-889C3611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724" y="1528279"/>
            <a:ext cx="276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1" name="TextBox 78">
            <a:extLst>
              <a:ext uri="{FF2B5EF4-FFF2-40B4-BE49-F238E27FC236}">
                <a16:creationId xmlns:a16="http://schemas.microsoft.com/office/drawing/2014/main" id="{57480A41-4F69-47F9-92A4-A4F6DD25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109" y="2104343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2" name="TextBox 78">
            <a:extLst>
              <a:ext uri="{FF2B5EF4-FFF2-40B4-BE49-F238E27FC236}">
                <a16:creationId xmlns:a16="http://schemas.microsoft.com/office/drawing/2014/main" id="{9E184727-D144-4A06-82ED-CEB52C5F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724" y="2968439"/>
            <a:ext cx="276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3" name="TextBox 78">
            <a:extLst>
              <a:ext uri="{FF2B5EF4-FFF2-40B4-BE49-F238E27FC236}">
                <a16:creationId xmlns:a16="http://schemas.microsoft.com/office/drawing/2014/main" id="{93529B94-1E62-40E7-BF8E-B1479EDE7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930" y="3256471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4" name="TextBox 78">
            <a:extLst>
              <a:ext uri="{FF2B5EF4-FFF2-40B4-BE49-F238E27FC236}">
                <a16:creationId xmlns:a16="http://schemas.microsoft.com/office/drawing/2014/main" id="{0240C5B6-0B1C-42CC-8B33-66C06FF2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700" y="3642606"/>
            <a:ext cx="276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5" name="TextBox 78">
            <a:extLst>
              <a:ext uri="{FF2B5EF4-FFF2-40B4-BE49-F238E27FC236}">
                <a16:creationId xmlns:a16="http://schemas.microsoft.com/office/drawing/2014/main" id="{37472600-7C8B-4BD5-880B-DEE31809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700" y="4408599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6" name="TextBox 78">
            <a:extLst>
              <a:ext uri="{FF2B5EF4-FFF2-40B4-BE49-F238E27FC236}">
                <a16:creationId xmlns:a16="http://schemas.microsoft.com/office/drawing/2014/main" id="{EA7EF925-ADD8-4BCF-974F-18492B1B1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700" y="4794734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7" name="TextBox 78">
            <a:extLst>
              <a:ext uri="{FF2B5EF4-FFF2-40B4-BE49-F238E27FC236}">
                <a16:creationId xmlns:a16="http://schemas.microsoft.com/office/drawing/2014/main" id="{D25C96ED-5DF5-4E64-A98C-44666865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507" y="5560727"/>
            <a:ext cx="276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8" name="TextBox 78">
            <a:extLst>
              <a:ext uri="{FF2B5EF4-FFF2-40B4-BE49-F238E27FC236}">
                <a16:creationId xmlns:a16="http://schemas.microsoft.com/office/drawing/2014/main" id="{97D37399-A9F0-49B0-B719-D1E082AA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787" y="4696631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89" name="TextBox 78">
            <a:extLst>
              <a:ext uri="{FF2B5EF4-FFF2-40B4-BE49-F238E27FC236}">
                <a16:creationId xmlns:a16="http://schemas.microsoft.com/office/drawing/2014/main" id="{D0BCF38D-B9B8-411D-BE83-81ACFE13A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700" y="5992775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0" name="TextBox 78">
            <a:extLst>
              <a:ext uri="{FF2B5EF4-FFF2-40B4-BE49-F238E27FC236}">
                <a16:creationId xmlns:a16="http://schemas.microsoft.com/office/drawing/2014/main" id="{42DF3818-2205-44E8-A15A-4AE33F04E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572" y="4192575"/>
            <a:ext cx="2762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08C15DC-5DD4-474E-905F-A0EE0B29C76F}"/>
              </a:ext>
            </a:extLst>
          </p:cNvPr>
          <p:cNvCxnSpPr>
            <a:stCxn id="36" idx="2"/>
            <a:endCxn id="34" idx="0"/>
          </p:cNvCxnSpPr>
          <p:nvPr/>
        </p:nvCxnSpPr>
        <p:spPr>
          <a:xfrm>
            <a:off x="8348830" y="3472495"/>
            <a:ext cx="169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78">
            <a:extLst>
              <a:ext uri="{FF2B5EF4-FFF2-40B4-BE49-F238E27FC236}">
                <a16:creationId xmlns:a16="http://schemas.microsoft.com/office/drawing/2014/main" id="{B61052EB-2A78-4563-8084-F669147DE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45" y="4264583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3" name="TextBox 78">
            <a:extLst>
              <a:ext uri="{FF2B5EF4-FFF2-40B4-BE49-F238E27FC236}">
                <a16:creationId xmlns:a16="http://schemas.microsoft.com/office/drawing/2014/main" id="{EAA26A07-4076-483D-936A-EDD8217C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45" y="3544503"/>
            <a:ext cx="276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4" name="TextBox 78">
            <a:extLst>
              <a:ext uri="{FF2B5EF4-FFF2-40B4-BE49-F238E27FC236}">
                <a16:creationId xmlns:a16="http://schemas.microsoft.com/office/drawing/2014/main" id="{7352B9FC-9D39-4C4B-8F71-96EA7689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45" y="2778837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5" name="TextBox 78">
            <a:extLst>
              <a:ext uri="{FF2B5EF4-FFF2-40B4-BE49-F238E27FC236}">
                <a16:creationId xmlns:a16="http://schemas.microsoft.com/office/drawing/2014/main" id="{FBFFDA80-B208-4890-86AD-C1D38D13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45" y="2104343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6" name="TextBox 78">
            <a:extLst>
              <a:ext uri="{FF2B5EF4-FFF2-40B4-BE49-F238E27FC236}">
                <a16:creationId xmlns:a16="http://schemas.microsoft.com/office/drawing/2014/main" id="{6F7523DA-8451-4D3B-90EA-F95AEE54A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557" y="1528279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7" name="TextBox 78">
            <a:extLst>
              <a:ext uri="{FF2B5EF4-FFF2-40B4-BE49-F238E27FC236}">
                <a16:creationId xmlns:a16="http://schemas.microsoft.com/office/drawing/2014/main" id="{BA1B0B41-154E-47EE-8885-3D32372CC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773" y="1528279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8" name="TextBox 78">
            <a:extLst>
              <a:ext uri="{FF2B5EF4-FFF2-40B4-BE49-F238E27FC236}">
                <a16:creationId xmlns:a16="http://schemas.microsoft.com/office/drawing/2014/main" id="{9F7A11B1-B97E-42FF-9CDA-8DB7BB237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123" y="2490805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99" name="TextBox 78">
            <a:extLst>
              <a:ext uri="{FF2B5EF4-FFF2-40B4-BE49-F238E27FC236}">
                <a16:creationId xmlns:a16="http://schemas.microsoft.com/office/drawing/2014/main" id="{039E4167-102B-4EBF-98CF-64B5DE25C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123" y="2104343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100" name="TextBox 78">
            <a:extLst>
              <a:ext uri="{FF2B5EF4-FFF2-40B4-BE49-F238E27FC236}">
                <a16:creationId xmlns:a16="http://schemas.microsoft.com/office/drawing/2014/main" id="{AD38DC21-7667-4D99-B81B-52787E5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549" y="2104343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101" name="TextBox 78">
            <a:extLst>
              <a:ext uri="{FF2B5EF4-FFF2-40B4-BE49-F238E27FC236}">
                <a16:creationId xmlns:a16="http://schemas.microsoft.com/office/drawing/2014/main" id="{6EE6B406-66A6-4D6E-82DC-12754FF89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773" y="2968439"/>
            <a:ext cx="276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102" name="TextBox 78">
            <a:extLst>
              <a:ext uri="{FF2B5EF4-FFF2-40B4-BE49-F238E27FC236}">
                <a16:creationId xmlns:a16="http://schemas.microsoft.com/office/drawing/2014/main" id="{71FBF66C-D8E0-46CE-81E2-26C5676B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413" y="4480607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  <p:sp>
        <p:nvSpPr>
          <p:cNvPr id="103" name="TextBox 78">
            <a:extLst>
              <a:ext uri="{FF2B5EF4-FFF2-40B4-BE49-F238E27FC236}">
                <a16:creationId xmlns:a16="http://schemas.microsoft.com/office/drawing/2014/main" id="{6C793B51-3207-4832-AE9C-F68CF392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97" y="1338677"/>
            <a:ext cx="276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1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1100" dirty="0">
              <a:latin typeface="Calibri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14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24D20E-30ED-4FF0-AE46-BCCBF9F7B9C2}"/>
              </a:ext>
            </a:extLst>
          </p:cNvPr>
          <p:cNvSpPr/>
          <p:nvPr/>
        </p:nvSpPr>
        <p:spPr>
          <a:xfrm>
            <a:off x="846394" y="2829477"/>
            <a:ext cx="1541561" cy="5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회원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10E9F-F87D-48CB-86CD-0E47A5B20414}"/>
              </a:ext>
            </a:extLst>
          </p:cNvPr>
          <p:cNvSpPr/>
          <p:nvPr/>
        </p:nvSpPr>
        <p:spPr>
          <a:xfrm>
            <a:off x="5257497" y="2777169"/>
            <a:ext cx="1541561" cy="51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장바구니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35AE35-B973-46CF-9969-A8E398519D8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87955" y="3033417"/>
            <a:ext cx="2869542" cy="5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111">
            <a:extLst>
              <a:ext uri="{FF2B5EF4-FFF2-40B4-BE49-F238E27FC236}">
                <a16:creationId xmlns:a16="http://schemas.microsoft.com/office/drawing/2014/main" id="{D8BFD833-4501-4C6B-9FA4-916CDA4A83B5}"/>
              </a:ext>
            </a:extLst>
          </p:cNvPr>
          <p:cNvGrpSpPr>
            <a:grpSpLocks/>
          </p:cNvGrpSpPr>
          <p:nvPr/>
        </p:nvGrpSpPr>
        <p:grpSpPr bwMode="auto">
          <a:xfrm>
            <a:off x="3170029" y="2861503"/>
            <a:ext cx="1144025" cy="398678"/>
            <a:chOff x="2096892" y="1931712"/>
            <a:chExt cx="818942" cy="392440"/>
          </a:xfrm>
        </p:grpSpPr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AF598E2D-DC02-42DB-9684-CDBCF3109716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TextBox 125">
              <a:extLst>
                <a:ext uri="{FF2B5EF4-FFF2-40B4-BE49-F238E27FC236}">
                  <a16:creationId xmlns:a16="http://schemas.microsoft.com/office/drawing/2014/main" id="{D2833D27-A19B-414B-A59A-7D6707E5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280" y="2021343"/>
              <a:ext cx="447410" cy="24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sp>
        <p:nvSpPr>
          <p:cNvPr id="10" name="TextBox 78">
            <a:extLst>
              <a:ext uri="{FF2B5EF4-FFF2-40B4-BE49-F238E27FC236}">
                <a16:creationId xmlns:a16="http://schemas.microsoft.com/office/drawing/2014/main" id="{4C2CB0CF-4822-4F4A-B401-A3D98C03A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048" y="2758026"/>
            <a:ext cx="3586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9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900" dirty="0">
              <a:latin typeface="Calibri" pitchFamily="34" charset="0"/>
              <a:ea typeface="맑은 고딕"/>
            </a:endParaRPr>
          </a:p>
        </p:txBody>
      </p:sp>
      <p:sp>
        <p:nvSpPr>
          <p:cNvPr id="11" name="TextBox 78">
            <a:extLst>
              <a:ext uri="{FF2B5EF4-FFF2-40B4-BE49-F238E27FC236}">
                <a16:creationId xmlns:a16="http://schemas.microsoft.com/office/drawing/2014/main" id="{1B279036-A902-41D5-8E68-0DBA215C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523" y="2765775"/>
            <a:ext cx="3586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9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900" dirty="0">
              <a:latin typeface="Calibri" pitchFamily="34" charset="0"/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25DDD-535E-462E-B66A-14BCFF9C9B28}"/>
              </a:ext>
            </a:extLst>
          </p:cNvPr>
          <p:cNvSpPr txBox="1"/>
          <p:nvPr/>
        </p:nvSpPr>
        <p:spPr>
          <a:xfrm>
            <a:off x="654366" y="1914092"/>
            <a:ext cx="1733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1:1</a:t>
            </a:r>
            <a:r>
              <a:rPr lang="ko-KR" altLang="en-US" sz="1500" dirty="0"/>
              <a:t>관계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CF0C4-9E57-4E22-9FD2-EBE6798C059D}"/>
              </a:ext>
            </a:extLst>
          </p:cNvPr>
          <p:cNvSpPr txBox="1"/>
          <p:nvPr/>
        </p:nvSpPr>
        <p:spPr>
          <a:xfrm>
            <a:off x="5139890" y="2456338"/>
            <a:ext cx="127877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자식</a:t>
            </a:r>
            <a:r>
              <a:rPr lang="en-US" altLang="ko-KR" sz="900" dirty="0"/>
              <a:t>(</a:t>
            </a:r>
            <a:r>
              <a:rPr lang="ko-KR" altLang="en-US" sz="900" dirty="0"/>
              <a:t>개념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CAEB3-0698-4E03-A567-767685F23975}"/>
              </a:ext>
            </a:extLst>
          </p:cNvPr>
          <p:cNvSpPr txBox="1"/>
          <p:nvPr/>
        </p:nvSpPr>
        <p:spPr>
          <a:xfrm>
            <a:off x="772053" y="2467940"/>
            <a:ext cx="1278774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부모</a:t>
            </a:r>
            <a:r>
              <a:rPr lang="en-US" altLang="ko-KR" sz="900" dirty="0"/>
              <a:t>(</a:t>
            </a:r>
            <a:r>
              <a:rPr lang="ko-KR" altLang="en-US" sz="900" dirty="0"/>
              <a:t>유형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CCB51F-35D4-409B-942B-10384A4E545B}"/>
              </a:ext>
            </a:extLst>
          </p:cNvPr>
          <p:cNvSpPr/>
          <p:nvPr/>
        </p:nvSpPr>
        <p:spPr>
          <a:xfrm>
            <a:off x="852396" y="5262662"/>
            <a:ext cx="1541561" cy="512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회원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3FB846-CCA1-46DC-81CC-20C183472B46}"/>
              </a:ext>
            </a:extLst>
          </p:cNvPr>
          <p:cNvSpPr/>
          <p:nvPr/>
        </p:nvSpPr>
        <p:spPr>
          <a:xfrm>
            <a:off x="5257497" y="5228410"/>
            <a:ext cx="1541561" cy="512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장바구니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F45400-881D-4774-8A12-F3C5F443BB3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393957" y="5484658"/>
            <a:ext cx="2863540" cy="34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11">
            <a:extLst>
              <a:ext uri="{FF2B5EF4-FFF2-40B4-BE49-F238E27FC236}">
                <a16:creationId xmlns:a16="http://schemas.microsoft.com/office/drawing/2014/main" id="{33679FD3-CA7E-4A86-9144-7D85FCA97991}"/>
              </a:ext>
            </a:extLst>
          </p:cNvPr>
          <p:cNvGrpSpPr>
            <a:grpSpLocks/>
          </p:cNvGrpSpPr>
          <p:nvPr/>
        </p:nvGrpSpPr>
        <p:grpSpPr bwMode="auto">
          <a:xfrm>
            <a:off x="3245329" y="5302445"/>
            <a:ext cx="1144025" cy="398678"/>
            <a:chOff x="2096892" y="1931712"/>
            <a:chExt cx="818942" cy="392440"/>
          </a:xfrm>
        </p:grpSpPr>
        <p:sp>
          <p:nvSpPr>
            <p:cNvPr id="19" name="순서도: 판단 18">
              <a:extLst>
                <a:ext uri="{FF2B5EF4-FFF2-40B4-BE49-F238E27FC236}">
                  <a16:creationId xmlns:a16="http://schemas.microsoft.com/office/drawing/2014/main" id="{8414EFF5-1DAE-4D87-9F80-1A2D8BCC7B59}"/>
                </a:ext>
              </a:extLst>
            </p:cNvPr>
            <p:cNvSpPr/>
            <p:nvPr/>
          </p:nvSpPr>
          <p:spPr>
            <a:xfrm>
              <a:off x="2096892" y="1931712"/>
              <a:ext cx="818942" cy="392440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B578DD-06FA-4287-89C4-DB0CCC714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853" y="2005625"/>
              <a:ext cx="447410" cy="24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900" dirty="0">
                  <a:latin typeface="Calibri" pitchFamily="34" charset="0"/>
                  <a:ea typeface="맑은 고딕"/>
                </a:rPr>
                <a:t>포함</a:t>
              </a:r>
            </a:p>
          </p:txBody>
        </p:sp>
      </p:grpSp>
      <p:sp>
        <p:nvSpPr>
          <p:cNvPr id="21" name="TextBox 78">
            <a:extLst>
              <a:ext uri="{FF2B5EF4-FFF2-40B4-BE49-F238E27FC236}">
                <a16:creationId xmlns:a16="http://schemas.microsoft.com/office/drawing/2014/main" id="{387E50B4-ABE1-4B1B-AF9D-A4F2C599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26" y="5258244"/>
            <a:ext cx="3586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900" dirty="0">
                <a:latin typeface="Calibri" pitchFamily="34" charset="0"/>
                <a:ea typeface="맑은 고딕"/>
              </a:rPr>
              <a:t>1</a:t>
            </a:r>
            <a:endParaRPr kumimoji="0" lang="ko-KR" altLang="en-US" sz="900" dirty="0">
              <a:latin typeface="Calibri" pitchFamily="34" charset="0"/>
              <a:ea typeface="맑은 고딕"/>
            </a:endParaRPr>
          </a:p>
        </p:txBody>
      </p:sp>
      <p:sp>
        <p:nvSpPr>
          <p:cNvPr id="22" name="TextBox 78">
            <a:extLst>
              <a:ext uri="{FF2B5EF4-FFF2-40B4-BE49-F238E27FC236}">
                <a16:creationId xmlns:a16="http://schemas.microsoft.com/office/drawing/2014/main" id="{832D00D1-E001-4FD2-A35D-184359A7F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523" y="5244991"/>
            <a:ext cx="3586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900" dirty="0">
                <a:latin typeface="Calibri" pitchFamily="34" charset="0"/>
                <a:ea typeface="맑은 고딕"/>
              </a:rPr>
              <a:t>N</a:t>
            </a:r>
            <a:endParaRPr kumimoji="0" lang="ko-KR" altLang="en-US" sz="900" dirty="0">
              <a:latin typeface="Calibri" pitchFamily="34" charset="0"/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16CF8-5D85-4DA3-97C3-06713BD843EB}"/>
              </a:ext>
            </a:extLst>
          </p:cNvPr>
          <p:cNvSpPr txBox="1"/>
          <p:nvPr/>
        </p:nvSpPr>
        <p:spPr>
          <a:xfrm>
            <a:off x="654366" y="4362815"/>
            <a:ext cx="1733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1:N</a:t>
            </a:r>
            <a:r>
              <a:rPr lang="ko-KR" altLang="en-US" sz="1500" dirty="0"/>
              <a:t>관계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1448A-059D-418C-AC71-A716D61F0422}"/>
              </a:ext>
            </a:extLst>
          </p:cNvPr>
          <p:cNvSpPr txBox="1"/>
          <p:nvPr/>
        </p:nvSpPr>
        <p:spPr>
          <a:xfrm>
            <a:off x="5139890" y="4869454"/>
            <a:ext cx="127877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자식</a:t>
            </a:r>
            <a:r>
              <a:rPr lang="en-US" altLang="ko-KR" sz="900" dirty="0"/>
              <a:t>(</a:t>
            </a:r>
            <a:r>
              <a:rPr lang="ko-KR" altLang="en-US" sz="900" dirty="0"/>
              <a:t>개념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4F56E-C1C3-422C-92DF-88DFDF186C9E}"/>
              </a:ext>
            </a:extLst>
          </p:cNvPr>
          <p:cNvSpPr txBox="1"/>
          <p:nvPr/>
        </p:nvSpPr>
        <p:spPr>
          <a:xfrm>
            <a:off x="778055" y="4901125"/>
            <a:ext cx="127877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부모</a:t>
            </a:r>
            <a:r>
              <a:rPr lang="en-US" altLang="ko-KR" sz="900" dirty="0"/>
              <a:t>(</a:t>
            </a:r>
            <a:r>
              <a:rPr lang="ko-KR" altLang="en-US" sz="900" dirty="0"/>
              <a:t>유형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93CEA7C-7FA2-4AC0-BFE4-FA837901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99998" cy="876534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4.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개념 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ERD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189B2-1F81-4566-94B1-B20F734EC7E0}"/>
              </a:ext>
            </a:extLst>
          </p:cNvPr>
          <p:cNvSpPr txBox="1"/>
          <p:nvPr/>
        </p:nvSpPr>
        <p:spPr>
          <a:xfrm>
            <a:off x="550267" y="1091679"/>
            <a:ext cx="131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설명</a:t>
            </a:r>
          </a:p>
        </p:txBody>
      </p:sp>
    </p:spTree>
    <p:extLst>
      <p:ext uri="{BB962C8B-B14F-4D97-AF65-F5344CB8AC3E}">
        <p14:creationId xmlns:p14="http://schemas.microsoft.com/office/powerpoint/2010/main" val="29366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타원 160">
            <a:extLst>
              <a:ext uri="{FF2B5EF4-FFF2-40B4-BE49-F238E27FC236}">
                <a16:creationId xmlns:a16="http://schemas.microsoft.com/office/drawing/2014/main" id="{16301FED-6169-436A-8D47-8B1DCE8F5334}"/>
              </a:ext>
            </a:extLst>
          </p:cNvPr>
          <p:cNvSpPr/>
          <p:nvPr/>
        </p:nvSpPr>
        <p:spPr>
          <a:xfrm>
            <a:off x="1233811" y="3194990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3E95B06-6AC7-41CF-AED8-99EF97373A6E}"/>
              </a:ext>
            </a:extLst>
          </p:cNvPr>
          <p:cNvSpPr/>
          <p:nvPr/>
        </p:nvSpPr>
        <p:spPr>
          <a:xfrm>
            <a:off x="1240237" y="5307157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0768417-FF6B-4BF4-BBB0-EF69BE788D9D}"/>
              </a:ext>
            </a:extLst>
          </p:cNvPr>
          <p:cNvSpPr/>
          <p:nvPr/>
        </p:nvSpPr>
        <p:spPr>
          <a:xfrm>
            <a:off x="5073157" y="1735928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5FC029F-E151-45BE-8A84-86FBD0AC7979}"/>
              </a:ext>
            </a:extLst>
          </p:cNvPr>
          <p:cNvSpPr/>
          <p:nvPr/>
        </p:nvSpPr>
        <p:spPr>
          <a:xfrm>
            <a:off x="2583083" y="1360200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61C3216-3AE4-406E-9F98-BB86726FD99F}"/>
              </a:ext>
            </a:extLst>
          </p:cNvPr>
          <p:cNvSpPr/>
          <p:nvPr/>
        </p:nvSpPr>
        <p:spPr>
          <a:xfrm>
            <a:off x="478282" y="6025160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A8155B0-6D0A-4929-8D8F-FD245B5FE042}"/>
              </a:ext>
            </a:extLst>
          </p:cNvPr>
          <p:cNvSpPr/>
          <p:nvPr/>
        </p:nvSpPr>
        <p:spPr>
          <a:xfrm>
            <a:off x="1237834" y="4657888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713AEA3-B69E-4FE0-8204-A3620343F877}"/>
              </a:ext>
            </a:extLst>
          </p:cNvPr>
          <p:cNvSpPr/>
          <p:nvPr/>
        </p:nvSpPr>
        <p:spPr>
          <a:xfrm>
            <a:off x="9176815" y="5049962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DC81021-AED0-40F6-ACCD-0E9A106111AB}"/>
              </a:ext>
            </a:extLst>
          </p:cNvPr>
          <p:cNvCxnSpPr>
            <a:cxnSpLocks/>
          </p:cNvCxnSpPr>
          <p:nvPr/>
        </p:nvCxnSpPr>
        <p:spPr>
          <a:xfrm>
            <a:off x="9221580" y="5165640"/>
            <a:ext cx="108687" cy="1241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8079644-74D5-42A5-8F39-71D01FFF9BC1}"/>
              </a:ext>
            </a:extLst>
          </p:cNvPr>
          <p:cNvSpPr/>
          <p:nvPr/>
        </p:nvSpPr>
        <p:spPr>
          <a:xfrm>
            <a:off x="6688361" y="5707323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5253431-FAAF-4056-B456-22C4A8AB70BB}"/>
              </a:ext>
            </a:extLst>
          </p:cNvPr>
          <p:cNvSpPr/>
          <p:nvPr/>
        </p:nvSpPr>
        <p:spPr>
          <a:xfrm>
            <a:off x="4139799" y="4703180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AEFCDB6-E329-407D-8229-354A3E8C67E3}"/>
              </a:ext>
            </a:extLst>
          </p:cNvPr>
          <p:cNvSpPr/>
          <p:nvPr/>
        </p:nvSpPr>
        <p:spPr>
          <a:xfrm>
            <a:off x="9024306" y="1257232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31F82D5-F000-4CC3-9432-4DDFF8C2F19A}"/>
              </a:ext>
            </a:extLst>
          </p:cNvPr>
          <p:cNvSpPr/>
          <p:nvPr/>
        </p:nvSpPr>
        <p:spPr>
          <a:xfrm>
            <a:off x="2526321" y="4713753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03C4CA7-5883-4120-A366-0B96A2FD6750}"/>
              </a:ext>
            </a:extLst>
          </p:cNvPr>
          <p:cNvSpPr/>
          <p:nvPr/>
        </p:nvSpPr>
        <p:spPr>
          <a:xfrm>
            <a:off x="5073157" y="6043928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6132B76-D0BC-4B5C-B2E9-AE425ECEF567}"/>
              </a:ext>
            </a:extLst>
          </p:cNvPr>
          <p:cNvSpPr/>
          <p:nvPr/>
        </p:nvSpPr>
        <p:spPr>
          <a:xfrm>
            <a:off x="7483677" y="1247943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33491B-49A7-4D4B-BC1E-47AF2DC21B63}"/>
              </a:ext>
            </a:extLst>
          </p:cNvPr>
          <p:cNvSpPr/>
          <p:nvPr/>
        </p:nvSpPr>
        <p:spPr>
          <a:xfrm>
            <a:off x="5073157" y="592423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772A39E-AA66-4047-9817-9182F86044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3179" cy="63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4.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논리 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ERD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C0A0C7-3F42-45BA-8771-C8F3C1FB2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064675"/>
              </p:ext>
            </p:extLst>
          </p:nvPr>
        </p:nvGraphicFramePr>
        <p:xfrm>
          <a:off x="651916" y="885339"/>
          <a:ext cx="1270535" cy="1761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생년월일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E-mail</a:t>
                      </a:r>
                      <a:r>
                        <a:rPr lang="ko-KR" altLang="en-US" sz="800" dirty="0"/>
                        <a:t>주소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자택 주소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7933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핸드폰 번호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534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083BB71-B9F4-423A-8663-162F6255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79010"/>
              </p:ext>
            </p:extLst>
          </p:nvPr>
        </p:nvGraphicFramePr>
        <p:xfrm>
          <a:off x="2781035" y="1010560"/>
          <a:ext cx="1201309" cy="15419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309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 가격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주문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마일리지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3636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224BB4B-AAD0-476C-A780-EC9BE569F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673504"/>
              </p:ext>
            </p:extLst>
          </p:nvPr>
        </p:nvGraphicFramePr>
        <p:xfrm>
          <a:off x="5265664" y="526632"/>
          <a:ext cx="1270535" cy="1548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재고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관리직원</a:t>
                      </a:r>
                      <a:r>
                        <a:rPr lang="en-US" altLang="ko-KR" sz="800" dirty="0"/>
                        <a:t>ID(FK)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8883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33B8904-A82C-4AB4-B585-81785B518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47407"/>
              </p:ext>
            </p:extLst>
          </p:nvPr>
        </p:nvGraphicFramePr>
        <p:xfrm>
          <a:off x="7669468" y="724074"/>
          <a:ext cx="1270535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ID(FK)</a:t>
                      </a:r>
                    </a:p>
                    <a:p>
                      <a:pPr latinLnBrk="1"/>
                      <a:r>
                        <a:rPr lang="ko-KR" altLang="en-US" sz="800" dirty="0"/>
                        <a:t>공급업체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입고단가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6089F90-FAA6-4260-B175-845034AEF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24736"/>
              </p:ext>
            </p:extLst>
          </p:nvPr>
        </p:nvGraphicFramePr>
        <p:xfrm>
          <a:off x="10242568" y="545591"/>
          <a:ext cx="1270535" cy="1487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공급업체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주문수량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예상도착일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공장위치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2271D4B-2C04-44B4-896F-2D8A32192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653721"/>
              </p:ext>
            </p:extLst>
          </p:nvPr>
        </p:nvGraphicFramePr>
        <p:xfrm>
          <a:off x="626551" y="3429000"/>
          <a:ext cx="1321263" cy="1121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누적 마일리지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마일리지 사용 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구매 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관리직원</a:t>
                      </a:r>
                      <a:r>
                        <a:rPr lang="en-US" altLang="ko-KR" sz="800" dirty="0"/>
                        <a:t>ID(FK)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673B367-41D3-4590-B0A1-8F8568060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058795"/>
              </p:ext>
            </p:extLst>
          </p:nvPr>
        </p:nvGraphicFramePr>
        <p:xfrm>
          <a:off x="626551" y="5520517"/>
          <a:ext cx="1321263" cy="1121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직원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직책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입사일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DCC21F5-889B-4D72-B0E8-C2C53B50C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815128"/>
              </p:ext>
            </p:extLst>
          </p:nvPr>
        </p:nvGraphicFramePr>
        <p:xfrm>
          <a:off x="2721057" y="3578809"/>
          <a:ext cx="1321263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주문번호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ID(FK)</a:t>
                      </a:r>
                    </a:p>
                    <a:p>
                      <a:pPr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상품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수령인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배송지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32238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수령인 전화번호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2176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금액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2220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상품명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214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적립 마일리지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31005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 마일리지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0832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주문일자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93786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0F1AD329-5AE6-42B9-8263-BB505C220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812278"/>
              </p:ext>
            </p:extLst>
          </p:nvPr>
        </p:nvGraphicFramePr>
        <p:xfrm>
          <a:off x="5265663" y="5307157"/>
          <a:ext cx="1321263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주문</a:t>
                      </a:r>
                      <a:r>
                        <a:rPr lang="en-US" altLang="ko-KR" sz="800" dirty="0"/>
                        <a:t>ID(FK)</a:t>
                      </a:r>
                    </a:p>
                    <a:p>
                      <a:pPr latinLnBrk="1"/>
                      <a:r>
                        <a:rPr lang="ko-KR" altLang="en-US" sz="800" dirty="0"/>
                        <a:t>배송</a:t>
                      </a:r>
                      <a:r>
                        <a:rPr lang="en-US" altLang="ko-KR" sz="800" dirty="0"/>
                        <a:t>ID(FK)</a:t>
                      </a:r>
                    </a:p>
                    <a:p>
                      <a:pPr latinLnBrk="1"/>
                      <a:r>
                        <a:rPr lang="ko-KR" altLang="en-US" sz="800" dirty="0"/>
                        <a:t>배송업체</a:t>
                      </a:r>
                      <a:r>
                        <a:rPr lang="en-US" altLang="ko-KR" sz="800" dirty="0"/>
                        <a:t>ID(FK)</a:t>
                      </a:r>
                    </a:p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ID(FK)</a:t>
                      </a:r>
                    </a:p>
                    <a:p>
                      <a:pPr latinLnBrk="1"/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관리직원</a:t>
                      </a:r>
                      <a:r>
                        <a:rPr lang="en-US" altLang="ko-KR" sz="800" dirty="0"/>
                        <a:t>ID(FK)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92498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D82AD172-3E70-408C-9762-DAACDAC79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170716"/>
              </p:ext>
            </p:extLst>
          </p:nvPr>
        </p:nvGraphicFramePr>
        <p:xfrm>
          <a:off x="8558149" y="3194990"/>
          <a:ext cx="1321263" cy="908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배송업체명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9069D41F-114F-4F91-966D-6516D9F73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42840"/>
              </p:ext>
            </p:extLst>
          </p:nvPr>
        </p:nvGraphicFramePr>
        <p:xfrm>
          <a:off x="8558149" y="5275772"/>
          <a:ext cx="1321263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배송번호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배송업체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배송상태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배송주소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42367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44CEC5-5A88-43AC-9051-13F876727D81}"/>
              </a:ext>
            </a:extLst>
          </p:cNvPr>
          <p:cNvCxnSpPr/>
          <p:nvPr/>
        </p:nvCxnSpPr>
        <p:spPr>
          <a:xfrm flipH="1">
            <a:off x="288758" y="648552"/>
            <a:ext cx="49769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DF6036-6CBB-4D4E-BDE3-9BE42B9ACCF1}"/>
              </a:ext>
            </a:extLst>
          </p:cNvPr>
          <p:cNvCxnSpPr>
            <a:cxnSpLocks/>
          </p:cNvCxnSpPr>
          <p:nvPr/>
        </p:nvCxnSpPr>
        <p:spPr>
          <a:xfrm>
            <a:off x="288758" y="648552"/>
            <a:ext cx="0" cy="54555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CDBDAD-23DA-42B1-BA0A-C2F6C83CD20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88758" y="6081436"/>
            <a:ext cx="337793" cy="226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458300-AD89-492F-80BD-1F16EEB6CB48}"/>
              </a:ext>
            </a:extLst>
          </p:cNvPr>
          <p:cNvCxnSpPr>
            <a:cxnSpLocks/>
          </p:cNvCxnSpPr>
          <p:nvPr/>
        </p:nvCxnSpPr>
        <p:spPr>
          <a:xfrm flipV="1">
            <a:off x="5169411" y="592423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8FBF85-0437-401A-9C5F-6C4D4656ED92}"/>
              </a:ext>
            </a:extLst>
          </p:cNvPr>
          <p:cNvCxnSpPr>
            <a:cxnSpLocks/>
          </p:cNvCxnSpPr>
          <p:nvPr/>
        </p:nvCxnSpPr>
        <p:spPr>
          <a:xfrm>
            <a:off x="5169411" y="643184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16C38EE-BDD9-4601-96B4-49F1B2B107A9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3625457" y="2492054"/>
            <a:ext cx="2692339" cy="1858611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92855D3-9CFC-43EF-9375-1BBD5CCDE83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922451" y="1766298"/>
            <a:ext cx="798606" cy="30012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0E68AF-6E9E-412A-8AA6-96C20FFD92B6}"/>
              </a:ext>
            </a:extLst>
          </p:cNvPr>
          <p:cNvCxnSpPr>
            <a:cxnSpLocks/>
          </p:cNvCxnSpPr>
          <p:nvPr/>
        </p:nvCxnSpPr>
        <p:spPr>
          <a:xfrm>
            <a:off x="1910325" y="1407591"/>
            <a:ext cx="8668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04D94F3-D896-4234-A16A-27ED581D20C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287182" y="2647257"/>
            <a:ext cx="1" cy="7817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7631BC-8E58-46C6-A199-A9304478A55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87182" y="4550838"/>
            <a:ext cx="0" cy="9696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9EC5718-E32A-4BC0-907D-522E28E99F31}"/>
              </a:ext>
            </a:extLst>
          </p:cNvPr>
          <p:cNvCxnSpPr>
            <a:cxnSpLocks/>
          </p:cNvCxnSpPr>
          <p:nvPr/>
        </p:nvCxnSpPr>
        <p:spPr>
          <a:xfrm flipH="1">
            <a:off x="1922451" y="6104101"/>
            <a:ext cx="33432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34D1C81-DF27-4540-880B-97A023E1B67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586926" y="5763452"/>
            <a:ext cx="1971223" cy="9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5691A-C7FC-4933-89B1-F1E9C08CC0C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218780" y="4103468"/>
            <a:ext cx="0" cy="11723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E421EF7-1542-4D8B-9805-0F5CA657D71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36199" y="1300911"/>
            <a:ext cx="1133269" cy="175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AE6701C-988C-490A-BE71-143F64AACE0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0003" y="1289390"/>
            <a:ext cx="1302565" cy="290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2BD4797-E7B9-4DEE-9554-8F788FB8D120}"/>
              </a:ext>
            </a:extLst>
          </p:cNvPr>
          <p:cNvCxnSpPr>
            <a:cxnSpLocks/>
          </p:cNvCxnSpPr>
          <p:nvPr/>
        </p:nvCxnSpPr>
        <p:spPr>
          <a:xfrm flipV="1">
            <a:off x="7579931" y="1247943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D7AD346-692E-40FE-B1C8-40F53771B885}"/>
              </a:ext>
            </a:extLst>
          </p:cNvPr>
          <p:cNvCxnSpPr>
            <a:cxnSpLocks/>
          </p:cNvCxnSpPr>
          <p:nvPr/>
        </p:nvCxnSpPr>
        <p:spPr>
          <a:xfrm>
            <a:off x="7579931" y="1298704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>
            <a:extLst>
              <a:ext uri="{FF2B5EF4-FFF2-40B4-BE49-F238E27FC236}">
                <a16:creationId xmlns:a16="http://schemas.microsoft.com/office/drawing/2014/main" id="{83AD7956-6CFB-4F88-B75E-F421A7586505}"/>
              </a:ext>
            </a:extLst>
          </p:cNvPr>
          <p:cNvSpPr txBox="1">
            <a:spLocks/>
          </p:cNvSpPr>
          <p:nvPr/>
        </p:nvSpPr>
        <p:spPr>
          <a:xfrm>
            <a:off x="4018433" y="7712662"/>
            <a:ext cx="1973179" cy="63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4.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논리 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ERD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0915745-B335-4580-ABA1-44483DAFD91D}"/>
              </a:ext>
            </a:extLst>
          </p:cNvPr>
          <p:cNvCxnSpPr>
            <a:cxnSpLocks/>
          </p:cNvCxnSpPr>
          <p:nvPr/>
        </p:nvCxnSpPr>
        <p:spPr>
          <a:xfrm flipV="1">
            <a:off x="5169411" y="6043928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8885A7F-B672-47EB-935C-39D623ADEBF8}"/>
              </a:ext>
            </a:extLst>
          </p:cNvPr>
          <p:cNvCxnSpPr>
            <a:cxnSpLocks/>
          </p:cNvCxnSpPr>
          <p:nvPr/>
        </p:nvCxnSpPr>
        <p:spPr>
          <a:xfrm>
            <a:off x="5169411" y="6094689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5045669-3825-4C5A-A68A-DD25F18C627C}"/>
              </a:ext>
            </a:extLst>
          </p:cNvPr>
          <p:cNvCxnSpPr>
            <a:cxnSpLocks/>
          </p:cNvCxnSpPr>
          <p:nvPr/>
        </p:nvCxnSpPr>
        <p:spPr>
          <a:xfrm flipV="1">
            <a:off x="2622575" y="4713753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DD8BDB8-0A48-487B-A39B-65F2C26DDD82}"/>
              </a:ext>
            </a:extLst>
          </p:cNvPr>
          <p:cNvCxnSpPr>
            <a:cxnSpLocks/>
          </p:cNvCxnSpPr>
          <p:nvPr/>
        </p:nvCxnSpPr>
        <p:spPr>
          <a:xfrm>
            <a:off x="2622575" y="4764514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D4B9C62-6BB0-4187-B920-0EE841CAB188}"/>
              </a:ext>
            </a:extLst>
          </p:cNvPr>
          <p:cNvCxnSpPr>
            <a:cxnSpLocks/>
          </p:cNvCxnSpPr>
          <p:nvPr/>
        </p:nvCxnSpPr>
        <p:spPr>
          <a:xfrm flipV="1">
            <a:off x="8920277" y="1316783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6C30848-42F4-4C8E-A5E8-EACD458DC4F8}"/>
              </a:ext>
            </a:extLst>
          </p:cNvPr>
          <p:cNvCxnSpPr>
            <a:cxnSpLocks/>
          </p:cNvCxnSpPr>
          <p:nvPr/>
        </p:nvCxnSpPr>
        <p:spPr>
          <a:xfrm>
            <a:off x="8928052" y="1239938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190B5BB0-0594-41A9-AF0B-77571C113923}"/>
              </a:ext>
            </a:extLst>
          </p:cNvPr>
          <p:cNvSpPr/>
          <p:nvPr/>
        </p:nvSpPr>
        <p:spPr>
          <a:xfrm>
            <a:off x="4070823" y="1728033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B770DF5-8829-445F-871D-7515928DA4FF}"/>
              </a:ext>
            </a:extLst>
          </p:cNvPr>
          <p:cNvCxnSpPr>
            <a:cxnSpLocks/>
          </p:cNvCxnSpPr>
          <p:nvPr/>
        </p:nvCxnSpPr>
        <p:spPr>
          <a:xfrm flipV="1">
            <a:off x="3966794" y="1787584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F5276-E9A5-4839-BA09-CA17B0354248}"/>
              </a:ext>
            </a:extLst>
          </p:cNvPr>
          <p:cNvCxnSpPr>
            <a:cxnSpLocks/>
          </p:cNvCxnSpPr>
          <p:nvPr/>
        </p:nvCxnSpPr>
        <p:spPr>
          <a:xfrm>
            <a:off x="3974569" y="1710739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38ED3C9-2C30-4AE2-9F52-1AEB208015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2344" y="1781538"/>
            <a:ext cx="1283319" cy="118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10D0B4B-EBDB-4A97-9758-42C9DF19047E}"/>
              </a:ext>
            </a:extLst>
          </p:cNvPr>
          <p:cNvCxnSpPr>
            <a:cxnSpLocks/>
          </p:cNvCxnSpPr>
          <p:nvPr/>
        </p:nvCxnSpPr>
        <p:spPr>
          <a:xfrm flipV="1">
            <a:off x="4035770" y="4762731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D24B45D-D34E-41EF-969F-E734A5977131}"/>
              </a:ext>
            </a:extLst>
          </p:cNvPr>
          <p:cNvCxnSpPr>
            <a:cxnSpLocks/>
          </p:cNvCxnSpPr>
          <p:nvPr/>
        </p:nvCxnSpPr>
        <p:spPr>
          <a:xfrm>
            <a:off x="4043545" y="4685886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E869DCA-F32B-409D-91EC-6378AD0A4EB0}"/>
              </a:ext>
            </a:extLst>
          </p:cNvPr>
          <p:cNvCxnSpPr>
            <a:cxnSpLocks/>
          </p:cNvCxnSpPr>
          <p:nvPr/>
        </p:nvCxnSpPr>
        <p:spPr>
          <a:xfrm flipV="1">
            <a:off x="6584332" y="5766874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C4A41D-194F-4F66-A3B7-EA0A558DA935}"/>
              </a:ext>
            </a:extLst>
          </p:cNvPr>
          <p:cNvCxnSpPr>
            <a:cxnSpLocks/>
          </p:cNvCxnSpPr>
          <p:nvPr/>
        </p:nvCxnSpPr>
        <p:spPr>
          <a:xfrm>
            <a:off x="6592107" y="5690029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8CDB6C1-4354-4D7C-AC32-4657EA75975A}"/>
              </a:ext>
            </a:extLst>
          </p:cNvPr>
          <p:cNvCxnSpPr>
            <a:cxnSpLocks/>
          </p:cNvCxnSpPr>
          <p:nvPr/>
        </p:nvCxnSpPr>
        <p:spPr>
          <a:xfrm flipV="1">
            <a:off x="9148210" y="5168150"/>
            <a:ext cx="73370" cy="119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D8D68B41-1997-471B-AB15-6685BF50B2E8}"/>
              </a:ext>
            </a:extLst>
          </p:cNvPr>
          <p:cNvSpPr/>
          <p:nvPr/>
        </p:nvSpPr>
        <p:spPr>
          <a:xfrm>
            <a:off x="6217327" y="5075770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80A10C7-9E14-4677-ABFD-079053BE0F1D}"/>
              </a:ext>
            </a:extLst>
          </p:cNvPr>
          <p:cNvCxnSpPr>
            <a:cxnSpLocks/>
          </p:cNvCxnSpPr>
          <p:nvPr/>
        </p:nvCxnSpPr>
        <p:spPr>
          <a:xfrm flipV="1">
            <a:off x="6188722" y="5193958"/>
            <a:ext cx="73370" cy="119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BA9BE63-121E-4D1F-B69D-DEB57A0CD287}"/>
              </a:ext>
            </a:extLst>
          </p:cNvPr>
          <p:cNvCxnSpPr>
            <a:cxnSpLocks/>
          </p:cNvCxnSpPr>
          <p:nvPr/>
        </p:nvCxnSpPr>
        <p:spPr>
          <a:xfrm>
            <a:off x="6262092" y="5191448"/>
            <a:ext cx="108687" cy="1241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EE75658D-5562-4B36-8646-BF02D4931E7A}"/>
              </a:ext>
            </a:extLst>
          </p:cNvPr>
          <p:cNvCxnSpPr>
            <a:cxnSpLocks/>
          </p:cNvCxnSpPr>
          <p:nvPr/>
        </p:nvCxnSpPr>
        <p:spPr>
          <a:xfrm flipV="1">
            <a:off x="4021284" y="5123678"/>
            <a:ext cx="2261327" cy="16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05A3475-6DC2-4CCE-AC63-4614AFD17E14}"/>
              </a:ext>
            </a:extLst>
          </p:cNvPr>
          <p:cNvCxnSpPr>
            <a:cxnSpLocks/>
          </p:cNvCxnSpPr>
          <p:nvPr/>
        </p:nvCxnSpPr>
        <p:spPr>
          <a:xfrm>
            <a:off x="6261246" y="5131898"/>
            <a:ext cx="846" cy="223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FB505926-22B5-4D96-BEAB-AE8E75150CF4}"/>
              </a:ext>
            </a:extLst>
          </p:cNvPr>
          <p:cNvCxnSpPr>
            <a:cxnSpLocks/>
          </p:cNvCxnSpPr>
          <p:nvPr/>
        </p:nvCxnSpPr>
        <p:spPr>
          <a:xfrm flipV="1">
            <a:off x="1282085" y="4559120"/>
            <a:ext cx="73370" cy="119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80DBA1D-1A6B-4A00-85C4-C6A5139B02F2}"/>
              </a:ext>
            </a:extLst>
          </p:cNvPr>
          <p:cNvCxnSpPr>
            <a:cxnSpLocks/>
          </p:cNvCxnSpPr>
          <p:nvPr/>
        </p:nvCxnSpPr>
        <p:spPr>
          <a:xfrm>
            <a:off x="1182939" y="4561757"/>
            <a:ext cx="108687" cy="1241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FECE436-8DD5-4F3B-9D13-52A09E1B7BE8}"/>
              </a:ext>
            </a:extLst>
          </p:cNvPr>
          <p:cNvCxnSpPr>
            <a:cxnSpLocks/>
          </p:cNvCxnSpPr>
          <p:nvPr/>
        </p:nvCxnSpPr>
        <p:spPr>
          <a:xfrm flipH="1">
            <a:off x="5177184" y="566268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F7100B7-146C-47D3-8C81-2E6F8413FC61}"/>
              </a:ext>
            </a:extLst>
          </p:cNvPr>
          <p:cNvCxnSpPr>
            <a:cxnSpLocks/>
          </p:cNvCxnSpPr>
          <p:nvPr/>
        </p:nvCxnSpPr>
        <p:spPr>
          <a:xfrm flipH="1">
            <a:off x="7579930" y="1246436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AFC40D7-53F9-4D28-9AA1-F7CCDC772178}"/>
              </a:ext>
            </a:extLst>
          </p:cNvPr>
          <p:cNvCxnSpPr>
            <a:cxnSpLocks/>
          </p:cNvCxnSpPr>
          <p:nvPr/>
        </p:nvCxnSpPr>
        <p:spPr>
          <a:xfrm flipH="1">
            <a:off x="10166040" y="1243299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57D648A-7975-413A-A414-314ACEF61AAB}"/>
              </a:ext>
            </a:extLst>
          </p:cNvPr>
          <p:cNvCxnSpPr>
            <a:cxnSpLocks/>
          </p:cNvCxnSpPr>
          <p:nvPr/>
        </p:nvCxnSpPr>
        <p:spPr>
          <a:xfrm>
            <a:off x="4064614" y="1719559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60AF06DC-23C0-4CCA-AF0A-4D9F3D076292}"/>
              </a:ext>
            </a:extLst>
          </p:cNvPr>
          <p:cNvCxnSpPr>
            <a:cxnSpLocks/>
          </p:cNvCxnSpPr>
          <p:nvPr/>
        </p:nvCxnSpPr>
        <p:spPr>
          <a:xfrm>
            <a:off x="5177184" y="1711431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C47CBC8-50CF-4843-9045-5A4EC5BA2E3E}"/>
              </a:ext>
            </a:extLst>
          </p:cNvPr>
          <p:cNvCxnSpPr>
            <a:cxnSpLocks/>
          </p:cNvCxnSpPr>
          <p:nvPr/>
        </p:nvCxnSpPr>
        <p:spPr>
          <a:xfrm>
            <a:off x="2679337" y="1313361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2DEECDC9-860B-4C5E-A8AB-8ACB67C58F3B}"/>
              </a:ext>
            </a:extLst>
          </p:cNvPr>
          <p:cNvCxnSpPr>
            <a:cxnSpLocks/>
          </p:cNvCxnSpPr>
          <p:nvPr/>
        </p:nvCxnSpPr>
        <p:spPr>
          <a:xfrm>
            <a:off x="2005472" y="1304732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B9D74530-863D-489B-B000-99DF6653BD1C}"/>
              </a:ext>
            </a:extLst>
          </p:cNvPr>
          <p:cNvCxnSpPr>
            <a:cxnSpLocks/>
          </p:cNvCxnSpPr>
          <p:nvPr/>
        </p:nvCxnSpPr>
        <p:spPr>
          <a:xfrm>
            <a:off x="574536" y="6003312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A874B58D-3350-499A-B557-674427DB6E3C}"/>
              </a:ext>
            </a:extLst>
          </p:cNvPr>
          <p:cNvCxnSpPr>
            <a:cxnSpLocks/>
          </p:cNvCxnSpPr>
          <p:nvPr/>
        </p:nvCxnSpPr>
        <p:spPr>
          <a:xfrm>
            <a:off x="2622575" y="4683327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74ABB82-E445-48AB-B23F-07116EFA8B4E}"/>
              </a:ext>
            </a:extLst>
          </p:cNvPr>
          <p:cNvCxnSpPr>
            <a:cxnSpLocks/>
          </p:cNvCxnSpPr>
          <p:nvPr/>
        </p:nvCxnSpPr>
        <p:spPr>
          <a:xfrm>
            <a:off x="2050808" y="6008012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4A9ACF8-7F2E-414D-BE25-900FE6F90A89}"/>
              </a:ext>
            </a:extLst>
          </p:cNvPr>
          <p:cNvCxnSpPr>
            <a:cxnSpLocks/>
          </p:cNvCxnSpPr>
          <p:nvPr/>
        </p:nvCxnSpPr>
        <p:spPr>
          <a:xfrm>
            <a:off x="2006099" y="1685449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64CEC6A7-4E59-4A22-AEF0-0052D836BAFB}"/>
              </a:ext>
            </a:extLst>
          </p:cNvPr>
          <p:cNvCxnSpPr>
            <a:cxnSpLocks/>
          </p:cNvCxnSpPr>
          <p:nvPr/>
        </p:nvCxnSpPr>
        <p:spPr>
          <a:xfrm>
            <a:off x="4139799" y="4642448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48690CF-0C35-41BE-A097-24233838D935}"/>
              </a:ext>
            </a:extLst>
          </p:cNvPr>
          <p:cNvCxnSpPr>
            <a:cxnSpLocks/>
          </p:cNvCxnSpPr>
          <p:nvPr/>
        </p:nvCxnSpPr>
        <p:spPr>
          <a:xfrm>
            <a:off x="4350854" y="5051305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4CDF28C-292C-414D-B6CC-C1F66F004ACD}"/>
              </a:ext>
            </a:extLst>
          </p:cNvPr>
          <p:cNvCxnSpPr>
            <a:cxnSpLocks/>
          </p:cNvCxnSpPr>
          <p:nvPr/>
        </p:nvCxnSpPr>
        <p:spPr>
          <a:xfrm>
            <a:off x="6680586" y="5677955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BC50195B-1A79-4DD2-996E-970BA5DAC8A6}"/>
              </a:ext>
            </a:extLst>
          </p:cNvPr>
          <p:cNvCxnSpPr>
            <a:cxnSpLocks/>
          </p:cNvCxnSpPr>
          <p:nvPr/>
        </p:nvCxnSpPr>
        <p:spPr>
          <a:xfrm>
            <a:off x="8408586" y="5667363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26A7983-90DA-4A2A-ADD1-1BB8BE4063FF}"/>
              </a:ext>
            </a:extLst>
          </p:cNvPr>
          <p:cNvCxnSpPr/>
          <p:nvPr/>
        </p:nvCxnSpPr>
        <p:spPr>
          <a:xfrm>
            <a:off x="1167599" y="2724445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CF285FAC-619C-49BB-80BC-A6B0B3423CBA}"/>
              </a:ext>
            </a:extLst>
          </p:cNvPr>
          <p:cNvCxnSpPr/>
          <p:nvPr/>
        </p:nvCxnSpPr>
        <p:spPr>
          <a:xfrm>
            <a:off x="1167598" y="3322630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22D094E-EDAB-4A81-AC78-1A146C0B947B}"/>
              </a:ext>
            </a:extLst>
          </p:cNvPr>
          <p:cNvCxnSpPr/>
          <p:nvPr/>
        </p:nvCxnSpPr>
        <p:spPr>
          <a:xfrm>
            <a:off x="1172189" y="4657888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19CDE8C-E7D4-4A65-9CC9-A51DB5B1D806}"/>
              </a:ext>
            </a:extLst>
          </p:cNvPr>
          <p:cNvCxnSpPr/>
          <p:nvPr/>
        </p:nvCxnSpPr>
        <p:spPr>
          <a:xfrm>
            <a:off x="1171575" y="5413837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타원 210">
            <a:extLst>
              <a:ext uri="{FF2B5EF4-FFF2-40B4-BE49-F238E27FC236}">
                <a16:creationId xmlns:a16="http://schemas.microsoft.com/office/drawing/2014/main" id="{F4A989A1-71BE-4CED-8FAC-8A889CFE8039}"/>
              </a:ext>
            </a:extLst>
          </p:cNvPr>
          <p:cNvSpPr/>
          <p:nvPr/>
        </p:nvSpPr>
        <p:spPr>
          <a:xfrm>
            <a:off x="3334927" y="3322630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2FAACA46-27F7-4EC6-852D-6EB51AA3560B}"/>
              </a:ext>
            </a:extLst>
          </p:cNvPr>
          <p:cNvSpPr/>
          <p:nvPr/>
        </p:nvSpPr>
        <p:spPr>
          <a:xfrm>
            <a:off x="3325013" y="2642647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0415D26D-E013-40A7-BEF4-D22B9F07CA59}"/>
              </a:ext>
            </a:extLst>
          </p:cNvPr>
          <p:cNvCxnSpPr/>
          <p:nvPr/>
        </p:nvCxnSpPr>
        <p:spPr>
          <a:xfrm>
            <a:off x="3266265" y="3429310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7DEC173F-6D3E-42CA-B94D-92B7DAD0CE67}"/>
              </a:ext>
            </a:extLst>
          </p:cNvPr>
          <p:cNvCxnSpPr/>
          <p:nvPr/>
        </p:nvCxnSpPr>
        <p:spPr>
          <a:xfrm>
            <a:off x="3258900" y="2625620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5ABFC4A1-7629-4F49-B623-9B1C1204967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77989" y="2552516"/>
            <a:ext cx="3700" cy="1062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9EF6BC7-B7F3-40F8-9816-E905D866D3D3}"/>
              </a:ext>
            </a:extLst>
          </p:cNvPr>
          <p:cNvCxnSpPr>
            <a:cxnSpLocks/>
          </p:cNvCxnSpPr>
          <p:nvPr/>
        </p:nvCxnSpPr>
        <p:spPr>
          <a:xfrm>
            <a:off x="6586924" y="1217272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D2DEC73-C4D7-469B-8CF7-44AC3BBB8C7B}"/>
              </a:ext>
            </a:extLst>
          </p:cNvPr>
          <p:cNvSpPr/>
          <p:nvPr/>
        </p:nvSpPr>
        <p:spPr>
          <a:xfrm>
            <a:off x="2600600" y="3249002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주문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1478B4E-8EE6-4305-98B1-125B03F77020}"/>
              </a:ext>
            </a:extLst>
          </p:cNvPr>
          <p:cNvSpPr/>
          <p:nvPr/>
        </p:nvSpPr>
        <p:spPr>
          <a:xfrm>
            <a:off x="532860" y="591200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회원정보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49889FA-DCBD-4A62-A310-CA5022FB13FD}"/>
              </a:ext>
            </a:extLst>
          </p:cNvPr>
          <p:cNvSpPr/>
          <p:nvPr/>
        </p:nvSpPr>
        <p:spPr>
          <a:xfrm>
            <a:off x="328964" y="3122183"/>
            <a:ext cx="826019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회원부가정보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7093F4C6-44C6-4A98-91E9-ADE000D9D77F}"/>
              </a:ext>
            </a:extLst>
          </p:cNvPr>
          <p:cNvSpPr/>
          <p:nvPr/>
        </p:nvSpPr>
        <p:spPr>
          <a:xfrm>
            <a:off x="390196" y="5218722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직원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E0AF4ABB-59F6-4542-8723-AAA0A781B36E}"/>
              </a:ext>
            </a:extLst>
          </p:cNvPr>
          <p:cNvSpPr/>
          <p:nvPr/>
        </p:nvSpPr>
        <p:spPr>
          <a:xfrm>
            <a:off x="2631210" y="699035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장바구니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112CD1E-27A8-4EFC-A419-8CD99742AC4B}"/>
              </a:ext>
            </a:extLst>
          </p:cNvPr>
          <p:cNvSpPr/>
          <p:nvPr/>
        </p:nvSpPr>
        <p:spPr>
          <a:xfrm>
            <a:off x="5169411" y="214298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제품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F7F7CA4-B05A-43BA-9885-3CB95F767176}"/>
              </a:ext>
            </a:extLst>
          </p:cNvPr>
          <p:cNvSpPr/>
          <p:nvPr/>
        </p:nvSpPr>
        <p:spPr>
          <a:xfrm>
            <a:off x="7491905" y="405208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입고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DD88791B-0F94-4DEB-9FDC-423B9B74E8D6}"/>
              </a:ext>
            </a:extLst>
          </p:cNvPr>
          <p:cNvSpPr/>
          <p:nvPr/>
        </p:nvSpPr>
        <p:spPr>
          <a:xfrm>
            <a:off x="10019618" y="214297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공급업체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D68360CC-EA2D-4D21-92F3-F72B5573B803}"/>
              </a:ext>
            </a:extLst>
          </p:cNvPr>
          <p:cNvSpPr/>
          <p:nvPr/>
        </p:nvSpPr>
        <p:spPr>
          <a:xfrm>
            <a:off x="8351552" y="2841437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배송업체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EEBE8648-10B3-4326-BBBF-B3613074F040}"/>
              </a:ext>
            </a:extLst>
          </p:cNvPr>
          <p:cNvSpPr/>
          <p:nvPr/>
        </p:nvSpPr>
        <p:spPr>
          <a:xfrm>
            <a:off x="8413291" y="4937216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배송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72CB860-5198-476D-BD17-91CEAB3CBA25}"/>
              </a:ext>
            </a:extLst>
          </p:cNvPr>
          <p:cNvSpPr/>
          <p:nvPr/>
        </p:nvSpPr>
        <p:spPr>
          <a:xfrm>
            <a:off x="5118684" y="5014712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주문항목</a:t>
            </a:r>
          </a:p>
        </p:txBody>
      </p:sp>
    </p:spTree>
    <p:extLst>
      <p:ext uri="{BB962C8B-B14F-4D97-AF65-F5344CB8AC3E}">
        <p14:creationId xmlns:p14="http://schemas.microsoft.com/office/powerpoint/2010/main" val="417759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EB94F812-A7CC-4739-8134-23E43DCF1F9F}"/>
              </a:ext>
            </a:extLst>
          </p:cNvPr>
          <p:cNvSpPr/>
          <p:nvPr/>
        </p:nvSpPr>
        <p:spPr>
          <a:xfrm>
            <a:off x="4544484" y="5941706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A1AC91-F68B-46B0-A297-1D933ECE125A}"/>
              </a:ext>
            </a:extLst>
          </p:cNvPr>
          <p:cNvSpPr/>
          <p:nvPr/>
        </p:nvSpPr>
        <p:spPr>
          <a:xfrm>
            <a:off x="4544485" y="2949804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AA92E6C-1C01-4014-8FAB-5CB271392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3179" cy="63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4.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논리 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ERD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3691FF83-D711-4698-9570-EF7F14E667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697573"/>
              </p:ext>
            </p:extLst>
          </p:nvPr>
        </p:nvGraphicFramePr>
        <p:xfrm>
          <a:off x="1185534" y="2434424"/>
          <a:ext cx="1321263" cy="1121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직원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직책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입사일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B366A29-1C4A-4DE4-93C9-6B132A5AB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630335"/>
              </p:ext>
            </p:extLst>
          </p:nvPr>
        </p:nvGraphicFramePr>
        <p:xfrm>
          <a:off x="4736992" y="2221064"/>
          <a:ext cx="1270535" cy="1548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재고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관리직원</a:t>
                      </a:r>
                      <a:r>
                        <a:rPr lang="en-US" altLang="ko-KR" sz="800" dirty="0"/>
                        <a:t>ID(FK)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8883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FE9AADF-2A9C-4ED4-9138-41626B556CFA}"/>
              </a:ext>
            </a:extLst>
          </p:cNvPr>
          <p:cNvSpPr/>
          <p:nvPr/>
        </p:nvSpPr>
        <p:spPr>
          <a:xfrm>
            <a:off x="2554924" y="2949803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103BBB-9126-49FF-94CF-424AC8674E1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506797" y="2995343"/>
            <a:ext cx="22301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FA2574-E05C-4C53-922C-8B4ACA09BA48}"/>
              </a:ext>
            </a:extLst>
          </p:cNvPr>
          <p:cNvCxnSpPr>
            <a:cxnSpLocks/>
          </p:cNvCxnSpPr>
          <p:nvPr/>
        </p:nvCxnSpPr>
        <p:spPr>
          <a:xfrm>
            <a:off x="2554924" y="2909842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24ADA9E-4331-4F43-B010-AF67B05C3FC0}"/>
              </a:ext>
            </a:extLst>
          </p:cNvPr>
          <p:cNvCxnSpPr>
            <a:cxnSpLocks/>
          </p:cNvCxnSpPr>
          <p:nvPr/>
        </p:nvCxnSpPr>
        <p:spPr>
          <a:xfrm flipV="1">
            <a:off x="4640739" y="2949804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E1BAEE-564A-4131-8EF9-F8AC9D56F9CA}"/>
              </a:ext>
            </a:extLst>
          </p:cNvPr>
          <p:cNvCxnSpPr>
            <a:cxnSpLocks/>
          </p:cNvCxnSpPr>
          <p:nvPr/>
        </p:nvCxnSpPr>
        <p:spPr>
          <a:xfrm>
            <a:off x="4640739" y="3000565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76F863-3F7B-4070-AAF3-ABD9F87EADA5}"/>
              </a:ext>
            </a:extLst>
          </p:cNvPr>
          <p:cNvCxnSpPr>
            <a:cxnSpLocks/>
          </p:cNvCxnSpPr>
          <p:nvPr/>
        </p:nvCxnSpPr>
        <p:spPr>
          <a:xfrm flipH="1">
            <a:off x="4648512" y="2923649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2BE71B-1B64-4028-8C55-A7995CECF143}"/>
              </a:ext>
            </a:extLst>
          </p:cNvPr>
          <p:cNvSpPr txBox="1"/>
          <p:nvPr/>
        </p:nvSpPr>
        <p:spPr>
          <a:xfrm>
            <a:off x="675845" y="1679455"/>
            <a:ext cx="223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비식별자 </a:t>
            </a:r>
            <a:r>
              <a:rPr lang="en-US" altLang="ko-KR" sz="1500" dirty="0"/>
              <a:t>1:N </a:t>
            </a:r>
            <a:r>
              <a:rPr lang="ko-KR" altLang="en-US" sz="1500" dirty="0"/>
              <a:t>관계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92EF3-64C2-4904-9291-E1D5D781EAC3}"/>
              </a:ext>
            </a:extLst>
          </p:cNvPr>
          <p:cNvSpPr txBox="1"/>
          <p:nvPr/>
        </p:nvSpPr>
        <p:spPr>
          <a:xfrm>
            <a:off x="550267" y="1091679"/>
            <a:ext cx="131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58073-C90A-4E6B-94AC-F649728593AB}"/>
              </a:ext>
            </a:extLst>
          </p:cNvPr>
          <p:cNvSpPr txBox="1"/>
          <p:nvPr/>
        </p:nvSpPr>
        <p:spPr>
          <a:xfrm>
            <a:off x="675845" y="4489731"/>
            <a:ext cx="223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식별자 </a:t>
            </a:r>
            <a:r>
              <a:rPr lang="en-US" altLang="ko-KR" sz="1500" dirty="0"/>
              <a:t>1:N </a:t>
            </a:r>
            <a:r>
              <a:rPr lang="ko-KR" altLang="en-US" sz="1500" dirty="0"/>
              <a:t>관계</a:t>
            </a:r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618B3B32-201B-4C4D-94B4-EA1561816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058515"/>
              </p:ext>
            </p:extLst>
          </p:nvPr>
        </p:nvGraphicFramePr>
        <p:xfrm>
          <a:off x="1185533" y="5533005"/>
          <a:ext cx="1321263" cy="908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배송업체명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배송업체전화번호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D31F19E2-9D86-40BC-AB4D-0BC81169B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505080"/>
              </p:ext>
            </p:extLst>
          </p:nvPr>
        </p:nvGraphicFramePr>
        <p:xfrm>
          <a:off x="4722155" y="5510155"/>
          <a:ext cx="1321263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26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배송번호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배송업체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배송상태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배송주소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42367"/>
                  </a:ext>
                </a:extLst>
              </a:tr>
            </a:tbl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538BB6-8B08-4C75-89CD-34DD6D92A03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506796" y="5987244"/>
            <a:ext cx="2215359" cy="105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D9AD88-37E7-4458-9D09-8075456BE9C6}"/>
              </a:ext>
            </a:extLst>
          </p:cNvPr>
          <p:cNvCxnSpPr>
            <a:cxnSpLocks/>
          </p:cNvCxnSpPr>
          <p:nvPr/>
        </p:nvCxnSpPr>
        <p:spPr>
          <a:xfrm>
            <a:off x="2554924" y="5891155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22D363-1945-4082-A016-2E67CF366638}"/>
              </a:ext>
            </a:extLst>
          </p:cNvPr>
          <p:cNvCxnSpPr>
            <a:cxnSpLocks/>
          </p:cNvCxnSpPr>
          <p:nvPr/>
        </p:nvCxnSpPr>
        <p:spPr>
          <a:xfrm flipV="1">
            <a:off x="4640738" y="5941706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31CF5CD-9405-4050-8A2A-04876E064B4E}"/>
              </a:ext>
            </a:extLst>
          </p:cNvPr>
          <p:cNvCxnSpPr>
            <a:cxnSpLocks/>
          </p:cNvCxnSpPr>
          <p:nvPr/>
        </p:nvCxnSpPr>
        <p:spPr>
          <a:xfrm>
            <a:off x="4640738" y="5992467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A6F5FDB-53C2-46E1-AA19-32FFF1CAC50A}"/>
              </a:ext>
            </a:extLst>
          </p:cNvPr>
          <p:cNvCxnSpPr>
            <a:cxnSpLocks/>
          </p:cNvCxnSpPr>
          <p:nvPr/>
        </p:nvCxnSpPr>
        <p:spPr>
          <a:xfrm flipH="1">
            <a:off x="4648511" y="5915551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AF4FAC-2E79-445F-A6F2-731DFD6F9D7F}"/>
              </a:ext>
            </a:extLst>
          </p:cNvPr>
          <p:cNvSpPr txBox="1"/>
          <p:nvPr/>
        </p:nvSpPr>
        <p:spPr>
          <a:xfrm>
            <a:off x="6604935" y="2644653"/>
            <a:ext cx="5274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직원은 직책에 따라서 제품을 관리하지 않거나 하나 이상의 제품을 관리한다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제품은 하나의 직원에게 관리 받을 수 있으며 관리 받지 않을 수도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EA4F8-8286-4460-9F41-E3EF856C67B1}"/>
              </a:ext>
            </a:extLst>
          </p:cNvPr>
          <p:cNvSpPr txBox="1"/>
          <p:nvPr/>
        </p:nvSpPr>
        <p:spPr>
          <a:xfrm>
            <a:off x="6604935" y="5848268"/>
            <a:ext cx="5274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하나의 배송업체는 </a:t>
            </a:r>
            <a:r>
              <a:rPr lang="en-US" altLang="ko-KR" sz="1500" dirty="0"/>
              <a:t>0</a:t>
            </a:r>
            <a:r>
              <a:rPr lang="ko-KR" altLang="en-US" sz="1500" dirty="0"/>
              <a:t>개 또는 </a:t>
            </a:r>
            <a:r>
              <a:rPr lang="en-US" altLang="ko-KR" sz="1500" dirty="0"/>
              <a:t>1</a:t>
            </a:r>
            <a:r>
              <a:rPr lang="ko-KR" altLang="en-US" sz="1500" dirty="0"/>
              <a:t>개 이상의 배송을 이행한다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하나의 배송은 하나의 배송업체에게 이행된다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885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A92E6C-1C01-4014-8FAB-5CB271392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3179" cy="63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4.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논리 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ERD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92EF3-64C2-4904-9291-E1D5D781EAC3}"/>
              </a:ext>
            </a:extLst>
          </p:cNvPr>
          <p:cNvSpPr txBox="1"/>
          <p:nvPr/>
        </p:nvSpPr>
        <p:spPr>
          <a:xfrm>
            <a:off x="550267" y="1091679"/>
            <a:ext cx="131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설명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AD24E09D-ACC2-406B-9AEB-EBCAD26B0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355850"/>
              </p:ext>
            </p:extLst>
          </p:nvPr>
        </p:nvGraphicFramePr>
        <p:xfrm>
          <a:off x="986589" y="1905701"/>
          <a:ext cx="1270535" cy="1548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재고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관리직원</a:t>
                      </a:r>
                      <a:r>
                        <a:rPr lang="en-US" altLang="ko-KR" sz="800" dirty="0"/>
                        <a:t>ID(FK)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8883"/>
                  </a:ext>
                </a:extLst>
              </a:tr>
            </a:tbl>
          </a:graphicData>
        </a:graphic>
      </p:graphicFrame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B8B96466-70F3-4C76-9DAC-D3F280CC1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356595"/>
              </p:ext>
            </p:extLst>
          </p:nvPr>
        </p:nvGraphicFramePr>
        <p:xfrm>
          <a:off x="4207528" y="1920941"/>
          <a:ext cx="1270535" cy="1487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공급업체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주문수량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예상도착일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공장위치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2E2E859-4B1D-49D4-889F-B77D6CEA997C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 flipV="1">
            <a:off x="2257124" y="2664740"/>
            <a:ext cx="1950404" cy="15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47F154-91EA-40A1-9DC6-84FD45A37088}"/>
              </a:ext>
            </a:extLst>
          </p:cNvPr>
          <p:cNvSpPr txBox="1"/>
          <p:nvPr/>
        </p:nvSpPr>
        <p:spPr>
          <a:xfrm>
            <a:off x="2363002" y="2896354"/>
            <a:ext cx="223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식별자 </a:t>
            </a:r>
            <a:r>
              <a:rPr lang="en-US" altLang="ko-KR" sz="1500" dirty="0"/>
              <a:t>M:N </a:t>
            </a:r>
            <a:r>
              <a:rPr lang="ko-KR" altLang="en-US" sz="1500" dirty="0"/>
              <a:t>관계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2D79D1-1C9A-4F80-B7D1-0990F9D0B499}"/>
              </a:ext>
            </a:extLst>
          </p:cNvPr>
          <p:cNvSpPr txBox="1"/>
          <p:nvPr/>
        </p:nvSpPr>
        <p:spPr>
          <a:xfrm>
            <a:off x="8147868" y="2285396"/>
            <a:ext cx="5274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하나의 제품은 여러 개의 공급업체를 포함하고</a:t>
            </a:r>
            <a:endParaRPr lang="en-US" altLang="ko-KR" sz="1300" dirty="0"/>
          </a:p>
          <a:p>
            <a:r>
              <a:rPr lang="ko-KR" altLang="en-US" sz="1300" dirty="0"/>
              <a:t>있으며 하나의 공급업체도 여러 개의 제품을 포함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35513FD-DEE2-4EAA-9D74-8423E34EB296}"/>
              </a:ext>
            </a:extLst>
          </p:cNvPr>
          <p:cNvCxnSpPr>
            <a:cxnSpLocks/>
          </p:cNvCxnSpPr>
          <p:nvPr/>
        </p:nvCxnSpPr>
        <p:spPr>
          <a:xfrm flipV="1">
            <a:off x="4123272" y="2578837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A172FDE-5695-43FC-B43B-0CACD896A443}"/>
              </a:ext>
            </a:extLst>
          </p:cNvPr>
          <p:cNvCxnSpPr>
            <a:cxnSpLocks/>
          </p:cNvCxnSpPr>
          <p:nvPr/>
        </p:nvCxnSpPr>
        <p:spPr>
          <a:xfrm>
            <a:off x="4112563" y="2660661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05AF560-B5F6-4568-B8D2-39669DD18FC7}"/>
              </a:ext>
            </a:extLst>
          </p:cNvPr>
          <p:cNvCxnSpPr>
            <a:cxnSpLocks/>
          </p:cNvCxnSpPr>
          <p:nvPr/>
        </p:nvCxnSpPr>
        <p:spPr>
          <a:xfrm flipV="1">
            <a:off x="2257124" y="2690249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552478-073C-4CFE-BDB5-90D742F4F1C5}"/>
              </a:ext>
            </a:extLst>
          </p:cNvPr>
          <p:cNvCxnSpPr>
            <a:cxnSpLocks/>
          </p:cNvCxnSpPr>
          <p:nvPr/>
        </p:nvCxnSpPr>
        <p:spPr>
          <a:xfrm>
            <a:off x="2240314" y="2604991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6439E33-6EE6-469C-985A-25E4297EE624}"/>
              </a:ext>
            </a:extLst>
          </p:cNvPr>
          <p:cNvSpPr/>
          <p:nvPr/>
        </p:nvSpPr>
        <p:spPr>
          <a:xfrm>
            <a:off x="4227301" y="5356684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4FA984F-B280-46B4-B203-7D05BF87F617}"/>
              </a:ext>
            </a:extLst>
          </p:cNvPr>
          <p:cNvSpPr/>
          <p:nvPr/>
        </p:nvSpPr>
        <p:spPr>
          <a:xfrm>
            <a:off x="2652670" y="5333919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0DCF7254-C11E-4BE2-96BD-9327C0AAF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999132"/>
              </p:ext>
            </p:extLst>
          </p:nvPr>
        </p:nvGraphicFramePr>
        <p:xfrm>
          <a:off x="483828" y="4624073"/>
          <a:ext cx="1270535" cy="1548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재고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관리직원</a:t>
                      </a:r>
                      <a:r>
                        <a:rPr lang="en-US" altLang="ko-KR" sz="800" dirty="0"/>
                        <a:t>ID(FK)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8883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6A505CEA-0551-4268-AC4D-6439438BE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866499"/>
              </p:ext>
            </p:extLst>
          </p:nvPr>
        </p:nvGraphicFramePr>
        <p:xfrm>
          <a:off x="2852845" y="4803992"/>
          <a:ext cx="1270535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제품</a:t>
                      </a:r>
                      <a:r>
                        <a:rPr lang="en-US" altLang="ko-KR" sz="800" dirty="0"/>
                        <a:t>ID(FK)</a:t>
                      </a:r>
                    </a:p>
                    <a:p>
                      <a:pPr latinLnBrk="1"/>
                      <a:r>
                        <a:rPr lang="ko-KR" altLang="en-US" sz="800" dirty="0"/>
                        <a:t>공급업체</a:t>
                      </a:r>
                      <a:r>
                        <a:rPr lang="en-US" altLang="ko-KR" sz="800" dirty="0"/>
                        <a:t>ID(FK)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입고단가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입고금액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graphicFrame>
        <p:nvGraphicFramePr>
          <p:cNvPr id="53" name="표 4">
            <a:extLst>
              <a:ext uri="{FF2B5EF4-FFF2-40B4-BE49-F238E27FC236}">
                <a16:creationId xmlns:a16="http://schemas.microsoft.com/office/drawing/2014/main" id="{3D2A3FB5-9F2F-43F8-990C-C6A02A7E4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174935"/>
              </p:ext>
            </p:extLst>
          </p:nvPr>
        </p:nvGraphicFramePr>
        <p:xfrm>
          <a:off x="5460732" y="4643032"/>
          <a:ext cx="1270535" cy="1487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공급업체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주문수량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예상도착일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공장위치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21F8D5-EF6C-44D7-B921-B1E9CB29F5A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1754363" y="5398352"/>
            <a:ext cx="10984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71BEB4-2AAD-4424-BD8D-3EFCE9B0BBB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4123380" y="5386831"/>
            <a:ext cx="1337352" cy="115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1BD6C37-B8AF-4EC4-8FAB-D8528758D03F}"/>
              </a:ext>
            </a:extLst>
          </p:cNvPr>
          <p:cNvCxnSpPr>
            <a:cxnSpLocks/>
          </p:cNvCxnSpPr>
          <p:nvPr/>
        </p:nvCxnSpPr>
        <p:spPr>
          <a:xfrm flipV="1">
            <a:off x="2748924" y="5333919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80C50C-6874-463F-BBC5-3651BD11EA7C}"/>
              </a:ext>
            </a:extLst>
          </p:cNvPr>
          <p:cNvCxnSpPr>
            <a:cxnSpLocks/>
          </p:cNvCxnSpPr>
          <p:nvPr/>
        </p:nvCxnSpPr>
        <p:spPr>
          <a:xfrm>
            <a:off x="2748924" y="5384680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3230F0-F4A8-4A8B-9C62-28F91DB6C016}"/>
              </a:ext>
            </a:extLst>
          </p:cNvPr>
          <p:cNvCxnSpPr>
            <a:cxnSpLocks/>
          </p:cNvCxnSpPr>
          <p:nvPr/>
        </p:nvCxnSpPr>
        <p:spPr>
          <a:xfrm flipV="1">
            <a:off x="4123272" y="5416235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09F810B-4A72-498A-B33C-03BF43145F88}"/>
              </a:ext>
            </a:extLst>
          </p:cNvPr>
          <p:cNvCxnSpPr>
            <a:cxnSpLocks/>
          </p:cNvCxnSpPr>
          <p:nvPr/>
        </p:nvCxnSpPr>
        <p:spPr>
          <a:xfrm>
            <a:off x="4131047" y="5339390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D08F55-883E-4EAE-8331-27FA61F7F272}"/>
              </a:ext>
            </a:extLst>
          </p:cNvPr>
          <p:cNvCxnSpPr>
            <a:cxnSpLocks/>
          </p:cNvCxnSpPr>
          <p:nvPr/>
        </p:nvCxnSpPr>
        <p:spPr>
          <a:xfrm flipH="1">
            <a:off x="2748923" y="5332412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F44EDCA-19D0-44FF-85C5-C4FE2C1E2F62}"/>
              </a:ext>
            </a:extLst>
          </p:cNvPr>
          <p:cNvCxnSpPr>
            <a:cxnSpLocks/>
          </p:cNvCxnSpPr>
          <p:nvPr/>
        </p:nvCxnSpPr>
        <p:spPr>
          <a:xfrm>
            <a:off x="5364478" y="5283148"/>
            <a:ext cx="7741" cy="1892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04864A6-9C9D-49F3-A80A-7898500ACEB7}"/>
              </a:ext>
            </a:extLst>
          </p:cNvPr>
          <p:cNvCxnSpPr>
            <a:cxnSpLocks/>
          </p:cNvCxnSpPr>
          <p:nvPr/>
        </p:nvCxnSpPr>
        <p:spPr>
          <a:xfrm>
            <a:off x="1863519" y="5283148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B8CFE6-8EFD-4907-9A6F-9BF5341D3ED9}"/>
              </a:ext>
            </a:extLst>
          </p:cNvPr>
          <p:cNvSpPr txBox="1"/>
          <p:nvPr/>
        </p:nvSpPr>
        <p:spPr>
          <a:xfrm>
            <a:off x="1831518" y="5555792"/>
            <a:ext cx="1088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식별자</a:t>
            </a:r>
            <a:endParaRPr lang="en-US" altLang="ko-KR" sz="1500" dirty="0"/>
          </a:p>
          <a:p>
            <a:r>
              <a:rPr lang="en-US" altLang="ko-KR" sz="1500" dirty="0"/>
              <a:t>1:N </a:t>
            </a:r>
            <a:r>
              <a:rPr lang="ko-KR" altLang="en-US" sz="1500" dirty="0"/>
              <a:t>관계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E1747F-51A3-4D6A-813A-AD5EF9CECA75}"/>
              </a:ext>
            </a:extLst>
          </p:cNvPr>
          <p:cNvSpPr txBox="1"/>
          <p:nvPr/>
        </p:nvSpPr>
        <p:spPr>
          <a:xfrm>
            <a:off x="4389121" y="5519804"/>
            <a:ext cx="1088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식별자</a:t>
            </a:r>
            <a:endParaRPr lang="en-US" altLang="ko-KR" sz="1500" dirty="0"/>
          </a:p>
          <a:p>
            <a:r>
              <a:rPr lang="en-US" altLang="ko-KR" sz="1500" dirty="0"/>
              <a:t>1:N </a:t>
            </a:r>
            <a:r>
              <a:rPr lang="ko-KR" altLang="en-US" sz="1500" dirty="0"/>
              <a:t>관계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090821-2653-429B-B00B-867D787EE846}"/>
              </a:ext>
            </a:extLst>
          </p:cNvPr>
          <p:cNvSpPr txBox="1"/>
          <p:nvPr/>
        </p:nvSpPr>
        <p:spPr>
          <a:xfrm>
            <a:off x="8147868" y="5166590"/>
            <a:ext cx="5274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제품과 공급업체 사이의 입고라는 행위 엔티티가 </a:t>
            </a:r>
            <a:endParaRPr lang="en-US" altLang="ko-KR" sz="1300" dirty="0"/>
          </a:p>
          <a:p>
            <a:r>
              <a:rPr lang="ko-KR" altLang="en-US" sz="1300" dirty="0" err="1"/>
              <a:t>들어감으로써</a:t>
            </a:r>
            <a:r>
              <a:rPr lang="ko-KR" altLang="en-US" sz="1300" dirty="0"/>
              <a:t> 제품과 공급업체간 </a:t>
            </a:r>
            <a:r>
              <a:rPr lang="en-US" altLang="ko-KR" sz="1300" dirty="0"/>
              <a:t>M:N </a:t>
            </a:r>
            <a:r>
              <a:rPr lang="ko-KR" altLang="en-US" sz="1300" dirty="0"/>
              <a:t>관계를 해소</a:t>
            </a: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8E6277B0-89D1-45DB-A828-84E4DCB68F42}"/>
              </a:ext>
            </a:extLst>
          </p:cNvPr>
          <p:cNvSpPr/>
          <p:nvPr/>
        </p:nvSpPr>
        <p:spPr>
          <a:xfrm>
            <a:off x="6769305" y="1902389"/>
            <a:ext cx="1106567" cy="1128562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8E802C6-68B2-433F-B01B-0F1F9B14F4F9}"/>
              </a:ext>
            </a:extLst>
          </p:cNvPr>
          <p:cNvSpPr/>
          <p:nvPr/>
        </p:nvSpPr>
        <p:spPr>
          <a:xfrm>
            <a:off x="6947474" y="4955611"/>
            <a:ext cx="878545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27EFEA-5C63-4B68-B6DC-DDD35B927A3E}"/>
              </a:ext>
            </a:extLst>
          </p:cNvPr>
          <p:cNvSpPr/>
          <p:nvPr/>
        </p:nvSpPr>
        <p:spPr>
          <a:xfrm>
            <a:off x="7124499" y="5166589"/>
            <a:ext cx="524494" cy="492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타원 160">
            <a:extLst>
              <a:ext uri="{FF2B5EF4-FFF2-40B4-BE49-F238E27FC236}">
                <a16:creationId xmlns:a16="http://schemas.microsoft.com/office/drawing/2014/main" id="{16301FED-6169-436A-8D47-8B1DCE8F5334}"/>
              </a:ext>
            </a:extLst>
          </p:cNvPr>
          <p:cNvSpPr/>
          <p:nvPr/>
        </p:nvSpPr>
        <p:spPr>
          <a:xfrm>
            <a:off x="1291564" y="3327747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3E95B06-6AC7-41CF-AED8-99EF97373A6E}"/>
              </a:ext>
            </a:extLst>
          </p:cNvPr>
          <p:cNvSpPr/>
          <p:nvPr/>
        </p:nvSpPr>
        <p:spPr>
          <a:xfrm>
            <a:off x="1308533" y="6406932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0768417-FF6B-4BF4-BBB0-EF69BE788D9D}"/>
              </a:ext>
            </a:extLst>
          </p:cNvPr>
          <p:cNvSpPr/>
          <p:nvPr/>
        </p:nvSpPr>
        <p:spPr>
          <a:xfrm>
            <a:off x="6445074" y="1957471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5FC029F-E151-45BE-8A84-86FBD0AC7979}"/>
              </a:ext>
            </a:extLst>
          </p:cNvPr>
          <p:cNvSpPr/>
          <p:nvPr/>
        </p:nvSpPr>
        <p:spPr>
          <a:xfrm>
            <a:off x="2640836" y="1492957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61C3216-3AE4-406E-9F98-BB86726FD99F}"/>
              </a:ext>
            </a:extLst>
          </p:cNvPr>
          <p:cNvSpPr/>
          <p:nvPr/>
        </p:nvSpPr>
        <p:spPr>
          <a:xfrm>
            <a:off x="530600" y="6797266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A8155B0-6D0A-4929-8D8F-FD245B5FE042}"/>
              </a:ext>
            </a:extLst>
          </p:cNvPr>
          <p:cNvSpPr/>
          <p:nvPr/>
        </p:nvSpPr>
        <p:spPr>
          <a:xfrm>
            <a:off x="1302868" y="5232989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713AEA3-B69E-4FE0-8204-A3620343F877}"/>
              </a:ext>
            </a:extLst>
          </p:cNvPr>
          <p:cNvSpPr/>
          <p:nvPr/>
        </p:nvSpPr>
        <p:spPr>
          <a:xfrm>
            <a:off x="9365383" y="5305359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DC81021-AED0-40F6-ACCD-0E9A106111AB}"/>
              </a:ext>
            </a:extLst>
          </p:cNvPr>
          <p:cNvCxnSpPr>
            <a:cxnSpLocks/>
          </p:cNvCxnSpPr>
          <p:nvPr/>
        </p:nvCxnSpPr>
        <p:spPr>
          <a:xfrm>
            <a:off x="9410148" y="5421037"/>
            <a:ext cx="108687" cy="1241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8079644-74D5-42A5-8F39-71D01FFF9BC1}"/>
              </a:ext>
            </a:extLst>
          </p:cNvPr>
          <p:cNvSpPr/>
          <p:nvPr/>
        </p:nvSpPr>
        <p:spPr>
          <a:xfrm>
            <a:off x="6957870" y="6172077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5253431-FAAF-4056-B456-22C4A8AB70BB}"/>
              </a:ext>
            </a:extLst>
          </p:cNvPr>
          <p:cNvSpPr/>
          <p:nvPr/>
        </p:nvSpPr>
        <p:spPr>
          <a:xfrm>
            <a:off x="5003738" y="4844157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AEFCDB6-E329-407D-8229-354A3E8C67E3}"/>
              </a:ext>
            </a:extLst>
          </p:cNvPr>
          <p:cNvSpPr/>
          <p:nvPr/>
        </p:nvSpPr>
        <p:spPr>
          <a:xfrm>
            <a:off x="10743333" y="1407796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31F82D5-F000-4CC3-9432-4DDFF8C2F19A}"/>
              </a:ext>
            </a:extLst>
          </p:cNvPr>
          <p:cNvSpPr/>
          <p:nvPr/>
        </p:nvSpPr>
        <p:spPr>
          <a:xfrm>
            <a:off x="2592709" y="4853569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03C4CA7-5883-4120-A366-0B96A2FD6750}"/>
              </a:ext>
            </a:extLst>
          </p:cNvPr>
          <p:cNvSpPr/>
          <p:nvPr/>
        </p:nvSpPr>
        <p:spPr>
          <a:xfrm>
            <a:off x="5130910" y="6765923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6132B76-D0BC-4B5C-B2E9-AE425ECEF567}"/>
              </a:ext>
            </a:extLst>
          </p:cNvPr>
          <p:cNvSpPr/>
          <p:nvPr/>
        </p:nvSpPr>
        <p:spPr>
          <a:xfrm>
            <a:off x="8842068" y="1392306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33491B-49A7-4D4B-BC1E-47AF2DC21B63}"/>
              </a:ext>
            </a:extLst>
          </p:cNvPr>
          <p:cNvSpPr/>
          <p:nvPr/>
        </p:nvSpPr>
        <p:spPr>
          <a:xfrm>
            <a:off x="6445074" y="710255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C0A0C7-3F42-45BA-8771-C8F3C1FB2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061467"/>
              </p:ext>
            </p:extLst>
          </p:nvPr>
        </p:nvGraphicFramePr>
        <p:xfrm>
          <a:off x="393273" y="1018096"/>
          <a:ext cx="158693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932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CUS_id</a:t>
                      </a:r>
                      <a:r>
                        <a:rPr lang="en-US" altLang="ko-KR" sz="800" dirty="0"/>
                        <a:t> VARCHAR(45) </a:t>
                      </a:r>
                    </a:p>
                    <a:p>
                      <a:pPr latinLnBrk="1"/>
                      <a:r>
                        <a:rPr lang="en-US" altLang="ko-KR" sz="800" dirty="0"/>
                        <a:t>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CUS_name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CUS_pswd</a:t>
                      </a:r>
                      <a:r>
                        <a:rPr lang="en-US" altLang="ko-KR" sz="800" dirty="0"/>
                        <a:t> 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CUS_sex</a:t>
                      </a:r>
                      <a:r>
                        <a:rPr lang="en-US" altLang="ko-KR" sz="800" dirty="0"/>
                        <a:t> 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CUS_birth</a:t>
                      </a:r>
                      <a:r>
                        <a:rPr lang="en-US" altLang="ko-KR" sz="800" dirty="0"/>
                        <a:t> VARCHAR(45)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CUS_email</a:t>
                      </a:r>
                      <a:r>
                        <a:rPr lang="en-US" altLang="ko-KR" sz="800" dirty="0"/>
                        <a:t> VARCHAR(45)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CUS_adress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7933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CUS_num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9534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083BB71-B9F4-423A-8663-162F6255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701958"/>
              </p:ext>
            </p:extLst>
          </p:nvPr>
        </p:nvGraphicFramePr>
        <p:xfrm>
          <a:off x="2838787" y="1204270"/>
          <a:ext cx="2108901" cy="161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8901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Shopping_basket_id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model_price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model_count</a:t>
                      </a:r>
                      <a:r>
                        <a:rPr lang="en-US" altLang="ko-KR" sz="800" dirty="0"/>
                        <a:t> INT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model_total_price</a:t>
                      </a:r>
                      <a:r>
                        <a:rPr lang="en-US" altLang="ko-KR" sz="800" dirty="0"/>
                        <a:t> INT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model_mileage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3636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224BB4B-AAD0-476C-A780-EC9BE569F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797386"/>
              </p:ext>
            </p:extLst>
          </p:nvPr>
        </p:nvGraphicFramePr>
        <p:xfrm>
          <a:off x="6637580" y="644464"/>
          <a:ext cx="1682115" cy="161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211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Model_id</a:t>
                      </a:r>
                      <a:r>
                        <a:rPr lang="en-US" altLang="ko-KR" sz="800" dirty="0"/>
                        <a:t> VARCHAR(45) 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Model_name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Model_sort</a:t>
                      </a:r>
                      <a:r>
                        <a:rPr lang="en-US" altLang="ko-KR" sz="800" dirty="0"/>
                        <a:t> 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Model_count</a:t>
                      </a:r>
                      <a:r>
                        <a:rPr lang="en-US" altLang="ko-KR" sz="800" dirty="0"/>
                        <a:t> 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Model_pirce</a:t>
                      </a:r>
                      <a:r>
                        <a:rPr lang="en-US" altLang="ko-KR" sz="800" dirty="0"/>
                        <a:t> INT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Model_ect</a:t>
                      </a:r>
                      <a:r>
                        <a:rPr lang="en-US" altLang="ko-KR" sz="800" dirty="0"/>
                        <a:t> 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Staff_id</a:t>
                      </a:r>
                      <a:r>
                        <a:rPr lang="en-US" altLang="ko-KR" sz="800" dirty="0"/>
                        <a:t> 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88883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33B8904-A82C-4AB4-B585-81785B518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065997"/>
              </p:ext>
            </p:extLst>
          </p:nvPr>
        </p:nvGraphicFramePr>
        <p:xfrm>
          <a:off x="9035578" y="729838"/>
          <a:ext cx="1634341" cy="143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4341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Model_id</a:t>
                      </a:r>
                      <a:r>
                        <a:rPr lang="en-US" altLang="ko-KR" sz="800" dirty="0"/>
                        <a:t> VARCHAR(45) PRIMARY_KEY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Sup_id</a:t>
                      </a:r>
                      <a:r>
                        <a:rPr lang="en-US" altLang="ko-KR" sz="800" dirty="0"/>
                        <a:t> VARCHAR(45)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PRIMARY_KEY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Stock_count</a:t>
                      </a:r>
                      <a:r>
                        <a:rPr lang="en-US" altLang="ko-KR" sz="800" dirty="0"/>
                        <a:t> INT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Stock_date</a:t>
                      </a:r>
                      <a:r>
                        <a:rPr lang="en-US" altLang="ko-KR" sz="800" dirty="0"/>
                        <a:t> 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Stock_unit_price</a:t>
                      </a:r>
                      <a:r>
                        <a:rPr lang="en-US" altLang="ko-KR" sz="800" dirty="0"/>
                        <a:t> INT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Stock_price</a:t>
                      </a:r>
                      <a:r>
                        <a:rPr lang="en-US" altLang="ko-KR" sz="800" dirty="0"/>
                        <a:t> INT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6089F90-FAA6-4260-B175-845034AEF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301892"/>
              </p:ext>
            </p:extLst>
          </p:nvPr>
        </p:nvGraphicFramePr>
        <p:xfrm>
          <a:off x="11294957" y="610485"/>
          <a:ext cx="1270535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53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Sup_id</a:t>
                      </a:r>
                      <a:r>
                        <a:rPr lang="en-US" altLang="ko-KR" sz="800" dirty="0"/>
                        <a:t> VARCHAR(45)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Sup_quan</a:t>
                      </a:r>
                      <a:r>
                        <a:rPr lang="en-US" altLang="ko-KR" sz="1000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Sup_date</a:t>
                      </a:r>
                      <a:r>
                        <a:rPr lang="en-US" altLang="ko-KR" sz="1000" dirty="0"/>
                        <a:t> INT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Sup_ariive</a:t>
                      </a:r>
                      <a:r>
                        <a:rPr lang="en-US" altLang="ko-KR" sz="1000" dirty="0"/>
                        <a:t> INT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Sup_num</a:t>
                      </a:r>
                      <a:r>
                        <a:rPr lang="en-US" altLang="ko-KR" sz="1000" dirty="0"/>
                        <a:t> INT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Sup_locate</a:t>
                      </a:r>
                      <a:r>
                        <a:rPr lang="en-US" altLang="ko-KR" sz="1000" dirty="0"/>
                        <a:t> VARCHAR(45)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2271D4B-2C04-44B4-896F-2D8A32192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695554"/>
              </p:ext>
            </p:extLst>
          </p:nvPr>
        </p:nvGraphicFramePr>
        <p:xfrm>
          <a:off x="585827" y="3561757"/>
          <a:ext cx="1514641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4641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CUS_mileage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CUS_mileage_use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CUS_purchase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673B367-41D3-4590-B0A1-8F8568060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794386"/>
              </p:ext>
            </p:extLst>
          </p:nvPr>
        </p:nvGraphicFramePr>
        <p:xfrm>
          <a:off x="698382" y="6635941"/>
          <a:ext cx="175569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5697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Staff_id</a:t>
                      </a:r>
                      <a:r>
                        <a:rPr lang="en-US" altLang="ko-KR" sz="800" dirty="0"/>
                        <a:t> VARCHAR(45)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Staff_name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Staff_num</a:t>
                      </a:r>
                      <a:r>
                        <a:rPr lang="en-US" altLang="ko-KR" sz="800" dirty="0"/>
                        <a:t> 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Staff_job</a:t>
                      </a:r>
                      <a:r>
                        <a:rPr lang="en-US" altLang="ko-KR" sz="800" dirty="0"/>
                        <a:t> 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Staff_join</a:t>
                      </a:r>
                      <a:r>
                        <a:rPr lang="en-US" altLang="ko-KR" sz="800" dirty="0"/>
                        <a:t> 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DCC21F5-889B-4D72-B0E8-C2C53B50C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868909"/>
              </p:ext>
            </p:extLst>
          </p:nvPr>
        </p:nvGraphicFramePr>
        <p:xfrm>
          <a:off x="2778810" y="3711566"/>
          <a:ext cx="212024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0240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Order_id</a:t>
                      </a:r>
                      <a:r>
                        <a:rPr lang="en-US" altLang="ko-KR" sz="800" dirty="0"/>
                        <a:t> VARCHAR(45)  PRIMARY_KEY</a:t>
                      </a:r>
                    </a:p>
                    <a:p>
                      <a:pPr latinLnBrk="1"/>
                      <a:r>
                        <a:rPr lang="en-US" altLang="ko-KR" sz="800" dirty="0" err="1"/>
                        <a:t>Model_id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VARCHAR(45)  PRIMARY_KEY</a:t>
                      </a:r>
                    </a:p>
                    <a:p>
                      <a:pPr latinLnBrk="1"/>
                      <a:r>
                        <a:rPr lang="en-US" altLang="ko-KR" sz="800" dirty="0" err="1"/>
                        <a:t>CUS_id</a:t>
                      </a:r>
                      <a:r>
                        <a:rPr lang="en-US" altLang="ko-KR" sz="800" dirty="0"/>
                        <a:t> VARCHAR(45)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Basket_Shopping_basket</a:t>
                      </a:r>
                      <a:r>
                        <a:rPr lang="en-US" altLang="ko-KR" sz="800" dirty="0"/>
                        <a:t> INT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Recipeint</a:t>
                      </a:r>
                      <a:r>
                        <a:rPr lang="en-US" altLang="ko-KR" sz="800" dirty="0"/>
                        <a:t> VARCHAR(45)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Delievery_address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32238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Recipeint_num</a:t>
                      </a:r>
                      <a:r>
                        <a:rPr lang="en-US" altLang="ko-KR" sz="800" dirty="0"/>
                        <a:t> INT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2176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Order_price</a:t>
                      </a:r>
                      <a:r>
                        <a:rPr lang="en-US" altLang="ko-KR" sz="800" dirty="0"/>
                        <a:t> INT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2220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Order_name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21437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Save_mileage</a:t>
                      </a:r>
                      <a:r>
                        <a:rPr lang="en-US" altLang="ko-KR" sz="800" dirty="0"/>
                        <a:t> VARCHAR(45)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31005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Use_mileage</a:t>
                      </a:r>
                      <a:r>
                        <a:rPr lang="en-US" altLang="ko-KR" sz="800" dirty="0"/>
                        <a:t> VARCHAR(45)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0832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Order_date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93786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0F1AD329-5AE6-42B9-8263-BB505C220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607357"/>
              </p:ext>
            </p:extLst>
          </p:nvPr>
        </p:nvGraphicFramePr>
        <p:xfrm>
          <a:off x="5313792" y="5672318"/>
          <a:ext cx="1530425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0425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Order_item</a:t>
                      </a:r>
                      <a:r>
                        <a:rPr lang="en-US" altLang="ko-KR" sz="800" dirty="0"/>
                        <a:t> VARCHAR(45) PRIMARY_KEY</a:t>
                      </a:r>
                    </a:p>
                    <a:p>
                      <a:pPr latinLnBrk="1"/>
                      <a:r>
                        <a:rPr lang="en-US" altLang="ko-KR" sz="800" dirty="0" err="1"/>
                        <a:t>Order_id</a:t>
                      </a:r>
                      <a:r>
                        <a:rPr lang="en-US" altLang="ko-KR" sz="800" dirty="0"/>
                        <a:t> VARCHAR(45) PRIMARY_KEY</a:t>
                      </a:r>
                    </a:p>
                    <a:p>
                      <a:pPr latinLnBrk="1"/>
                      <a:r>
                        <a:rPr lang="en-US" altLang="ko-KR" sz="800" dirty="0" err="1"/>
                        <a:t>Delivery_sup_id</a:t>
                      </a:r>
                      <a:r>
                        <a:rPr lang="en-US" altLang="ko-KR" sz="800" dirty="0"/>
                        <a:t> INT </a:t>
                      </a:r>
                    </a:p>
                    <a:p>
                      <a:pPr latinLnBrk="1"/>
                      <a:r>
                        <a:rPr lang="en-US" altLang="ko-KR" sz="800" dirty="0"/>
                        <a:t>PRIMARY_KEY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Order_CUS_id</a:t>
                      </a:r>
                      <a:r>
                        <a:rPr lang="en-US" altLang="ko-KR" sz="800" dirty="0"/>
                        <a:t> VARCHAR(45) </a:t>
                      </a:r>
                    </a:p>
                    <a:p>
                      <a:pPr latinLnBrk="1"/>
                      <a:r>
                        <a:rPr lang="en-US" altLang="ko-KR" sz="800" dirty="0"/>
                        <a:t>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Staff_id</a:t>
                      </a:r>
                      <a:r>
                        <a:rPr lang="en-US" altLang="ko-KR" sz="800" dirty="0"/>
                        <a:t> VARCHAR(45)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92498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D82AD172-3E70-408C-9762-DAACDAC79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718861"/>
              </p:ext>
            </p:extLst>
          </p:nvPr>
        </p:nvGraphicFramePr>
        <p:xfrm>
          <a:off x="8579644" y="3403186"/>
          <a:ext cx="1668333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33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Delivery_sup_id</a:t>
                      </a:r>
                      <a:r>
                        <a:rPr lang="en-US" altLang="ko-KR" sz="800" dirty="0"/>
                        <a:t> INT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Delivery_sup_name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Delivery_sup_address</a:t>
                      </a:r>
                      <a:r>
                        <a:rPr lang="en-US" altLang="ko-KR" sz="800" dirty="0"/>
                        <a:t> 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Delivery_sup_num</a:t>
                      </a:r>
                      <a:r>
                        <a:rPr lang="en-US" altLang="ko-KR" sz="800" dirty="0"/>
                        <a:t> INT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9069D41F-114F-4F91-966D-6516D9F73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034291"/>
              </p:ext>
            </p:extLst>
          </p:nvPr>
        </p:nvGraphicFramePr>
        <p:xfrm>
          <a:off x="8753180" y="5546594"/>
          <a:ext cx="200786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7862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Delivery_id</a:t>
                      </a:r>
                      <a:r>
                        <a:rPr lang="en-US" altLang="ko-KR" sz="800" dirty="0"/>
                        <a:t> VARCHAR(45) </a:t>
                      </a:r>
                    </a:p>
                    <a:p>
                      <a:pPr latinLnBrk="1"/>
                      <a:r>
                        <a:rPr lang="en-US" altLang="ko-KR" sz="800" dirty="0"/>
                        <a:t>PRIMARY_KEY</a:t>
                      </a:r>
                    </a:p>
                    <a:p>
                      <a:pPr latinLnBrk="1"/>
                      <a:r>
                        <a:rPr lang="en-US" altLang="ko-KR" sz="800" dirty="0" err="1"/>
                        <a:t>Delivery_sup_id</a:t>
                      </a:r>
                      <a:r>
                        <a:rPr lang="en-US" altLang="ko-KR" sz="800" dirty="0"/>
                        <a:t> INT PRIMARY_KEY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Delivery_price</a:t>
                      </a:r>
                      <a:r>
                        <a:rPr lang="en-US" altLang="ko-KR" sz="800" dirty="0"/>
                        <a:t> VARCHAR(45) NN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Delivery_state</a:t>
                      </a:r>
                      <a:r>
                        <a:rPr lang="en-US" altLang="ko-KR" sz="800" dirty="0"/>
                        <a:t> VARCHAR(45)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Delivery_address</a:t>
                      </a:r>
                      <a:r>
                        <a:rPr lang="en-US" altLang="ko-KR" sz="800" dirty="0"/>
                        <a:t> VARCHAR(45)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42367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44CEC5-5A88-43AC-9051-13F876727D81}"/>
              </a:ext>
            </a:extLst>
          </p:cNvPr>
          <p:cNvCxnSpPr>
            <a:cxnSpLocks/>
          </p:cNvCxnSpPr>
          <p:nvPr/>
        </p:nvCxnSpPr>
        <p:spPr>
          <a:xfrm flipH="1">
            <a:off x="346511" y="781309"/>
            <a:ext cx="62832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DF6036-6CBB-4D4E-BDE3-9BE42B9ACCF1}"/>
              </a:ext>
            </a:extLst>
          </p:cNvPr>
          <p:cNvCxnSpPr>
            <a:cxnSpLocks/>
          </p:cNvCxnSpPr>
          <p:nvPr/>
        </p:nvCxnSpPr>
        <p:spPr>
          <a:xfrm>
            <a:off x="346511" y="781309"/>
            <a:ext cx="0" cy="60968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CDBDAD-23DA-42B1-BA0A-C2F6C83CD20F}"/>
              </a:ext>
            </a:extLst>
          </p:cNvPr>
          <p:cNvCxnSpPr>
            <a:cxnSpLocks/>
          </p:cNvCxnSpPr>
          <p:nvPr/>
        </p:nvCxnSpPr>
        <p:spPr>
          <a:xfrm>
            <a:off x="351713" y="6844377"/>
            <a:ext cx="346667" cy="90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458300-AD89-492F-80BD-1F16EEB6CB48}"/>
              </a:ext>
            </a:extLst>
          </p:cNvPr>
          <p:cNvCxnSpPr>
            <a:cxnSpLocks/>
          </p:cNvCxnSpPr>
          <p:nvPr/>
        </p:nvCxnSpPr>
        <p:spPr>
          <a:xfrm flipV="1">
            <a:off x="6541328" y="710255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8FBF85-0437-401A-9C5F-6C4D4656ED92}"/>
              </a:ext>
            </a:extLst>
          </p:cNvPr>
          <p:cNvCxnSpPr>
            <a:cxnSpLocks/>
          </p:cNvCxnSpPr>
          <p:nvPr/>
        </p:nvCxnSpPr>
        <p:spPr>
          <a:xfrm>
            <a:off x="6541328" y="761016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16C38EE-BDD9-4601-96B4-49F1B2B107A9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4868653" y="2290302"/>
            <a:ext cx="2640382" cy="257958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92855D3-9CFC-43EF-9375-1BBD5CCDE83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980205" y="1932496"/>
            <a:ext cx="798605" cy="29677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0E68AF-6E9E-412A-8AA6-96C20FFD92B6}"/>
              </a:ext>
            </a:extLst>
          </p:cNvPr>
          <p:cNvCxnSpPr>
            <a:cxnSpLocks/>
          </p:cNvCxnSpPr>
          <p:nvPr/>
        </p:nvCxnSpPr>
        <p:spPr>
          <a:xfrm>
            <a:off x="1968078" y="1540348"/>
            <a:ext cx="8668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04D94F3-D896-4234-A16A-27ED581D20C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343147" y="2819710"/>
            <a:ext cx="5665" cy="7420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7631BC-8E58-46C6-A199-A9304478A55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343147" y="5116237"/>
            <a:ext cx="5665" cy="1527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9EC5718-E32A-4BC0-907D-522E28E99F31}"/>
              </a:ext>
            </a:extLst>
          </p:cNvPr>
          <p:cNvCxnSpPr>
            <a:cxnSpLocks/>
          </p:cNvCxnSpPr>
          <p:nvPr/>
        </p:nvCxnSpPr>
        <p:spPr>
          <a:xfrm flipH="1">
            <a:off x="2454079" y="6826096"/>
            <a:ext cx="28693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34D1C81-DF27-4540-880B-97A023E1B672}"/>
              </a:ext>
            </a:extLst>
          </p:cNvPr>
          <p:cNvCxnSpPr>
            <a:cxnSpLocks/>
          </p:cNvCxnSpPr>
          <p:nvPr/>
        </p:nvCxnSpPr>
        <p:spPr>
          <a:xfrm flipH="1" flipV="1">
            <a:off x="6853841" y="6228206"/>
            <a:ext cx="1907113" cy="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5691A-C7FC-4933-89B1-F1E9C08CC0C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413510" y="4622386"/>
            <a:ext cx="300" cy="9678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E421EF7-1542-4D8B-9805-0F5CA657D71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319695" y="1446118"/>
            <a:ext cx="715883" cy="60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AE6701C-988C-490A-BE71-143F64AACE0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669919" y="1446118"/>
            <a:ext cx="625038" cy="17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2BD4797-E7B9-4DEE-9554-8F788FB8D120}"/>
              </a:ext>
            </a:extLst>
          </p:cNvPr>
          <p:cNvCxnSpPr>
            <a:cxnSpLocks/>
          </p:cNvCxnSpPr>
          <p:nvPr/>
        </p:nvCxnSpPr>
        <p:spPr>
          <a:xfrm flipV="1">
            <a:off x="8938322" y="1392306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D7AD346-692E-40FE-B1C8-40F53771B885}"/>
              </a:ext>
            </a:extLst>
          </p:cNvPr>
          <p:cNvCxnSpPr>
            <a:cxnSpLocks/>
          </p:cNvCxnSpPr>
          <p:nvPr/>
        </p:nvCxnSpPr>
        <p:spPr>
          <a:xfrm>
            <a:off x="8938322" y="1443067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0915745-B335-4580-ABA1-44483DAFD91D}"/>
              </a:ext>
            </a:extLst>
          </p:cNvPr>
          <p:cNvCxnSpPr>
            <a:cxnSpLocks/>
          </p:cNvCxnSpPr>
          <p:nvPr/>
        </p:nvCxnSpPr>
        <p:spPr>
          <a:xfrm flipV="1">
            <a:off x="5227164" y="6765923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8885A7F-B672-47EB-935C-39D623ADEBF8}"/>
              </a:ext>
            </a:extLst>
          </p:cNvPr>
          <p:cNvCxnSpPr>
            <a:cxnSpLocks/>
          </p:cNvCxnSpPr>
          <p:nvPr/>
        </p:nvCxnSpPr>
        <p:spPr>
          <a:xfrm>
            <a:off x="5227164" y="6816684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5045669-3825-4C5A-A68A-DD25F18C627C}"/>
              </a:ext>
            </a:extLst>
          </p:cNvPr>
          <p:cNvCxnSpPr>
            <a:cxnSpLocks/>
          </p:cNvCxnSpPr>
          <p:nvPr/>
        </p:nvCxnSpPr>
        <p:spPr>
          <a:xfrm flipV="1">
            <a:off x="2688963" y="4853569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DD8BDB8-0A48-487B-A39B-65F2C26DDD82}"/>
              </a:ext>
            </a:extLst>
          </p:cNvPr>
          <p:cNvCxnSpPr>
            <a:cxnSpLocks/>
          </p:cNvCxnSpPr>
          <p:nvPr/>
        </p:nvCxnSpPr>
        <p:spPr>
          <a:xfrm>
            <a:off x="2688963" y="4904330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D4B9C62-6BB0-4187-B920-0EE841CAB188}"/>
              </a:ext>
            </a:extLst>
          </p:cNvPr>
          <p:cNvCxnSpPr>
            <a:cxnSpLocks/>
          </p:cNvCxnSpPr>
          <p:nvPr/>
        </p:nvCxnSpPr>
        <p:spPr>
          <a:xfrm flipV="1">
            <a:off x="10639304" y="1467347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6C30848-42F4-4C8E-A5E8-EACD458DC4F8}"/>
              </a:ext>
            </a:extLst>
          </p:cNvPr>
          <p:cNvCxnSpPr>
            <a:cxnSpLocks/>
          </p:cNvCxnSpPr>
          <p:nvPr/>
        </p:nvCxnSpPr>
        <p:spPr>
          <a:xfrm>
            <a:off x="10647079" y="1390502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190B5BB0-0594-41A9-AF0B-77571C113923}"/>
              </a:ext>
            </a:extLst>
          </p:cNvPr>
          <p:cNvSpPr/>
          <p:nvPr/>
        </p:nvSpPr>
        <p:spPr>
          <a:xfrm>
            <a:off x="5042177" y="1971426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B770DF5-8829-445F-871D-7515928DA4FF}"/>
              </a:ext>
            </a:extLst>
          </p:cNvPr>
          <p:cNvCxnSpPr>
            <a:cxnSpLocks/>
          </p:cNvCxnSpPr>
          <p:nvPr/>
        </p:nvCxnSpPr>
        <p:spPr>
          <a:xfrm flipV="1">
            <a:off x="4938148" y="2030977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F5276-E9A5-4839-BA09-CA17B0354248}"/>
              </a:ext>
            </a:extLst>
          </p:cNvPr>
          <p:cNvCxnSpPr>
            <a:cxnSpLocks/>
          </p:cNvCxnSpPr>
          <p:nvPr/>
        </p:nvCxnSpPr>
        <p:spPr>
          <a:xfrm>
            <a:off x="4945923" y="1954132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38ED3C9-2C30-4AE2-9F52-1AEB2080151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47688" y="2005735"/>
            <a:ext cx="1682119" cy="62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10D0B4B-EBDB-4A97-9758-42C9DF19047E}"/>
              </a:ext>
            </a:extLst>
          </p:cNvPr>
          <p:cNvCxnSpPr>
            <a:cxnSpLocks/>
          </p:cNvCxnSpPr>
          <p:nvPr/>
        </p:nvCxnSpPr>
        <p:spPr>
          <a:xfrm flipV="1">
            <a:off x="4899709" y="4903708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D24B45D-D34E-41EF-969F-E734A5977131}"/>
              </a:ext>
            </a:extLst>
          </p:cNvPr>
          <p:cNvCxnSpPr>
            <a:cxnSpLocks/>
          </p:cNvCxnSpPr>
          <p:nvPr/>
        </p:nvCxnSpPr>
        <p:spPr>
          <a:xfrm>
            <a:off x="4907484" y="4826863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E869DCA-F32B-409D-91EC-6378AD0A4EB0}"/>
              </a:ext>
            </a:extLst>
          </p:cNvPr>
          <p:cNvCxnSpPr>
            <a:cxnSpLocks/>
          </p:cNvCxnSpPr>
          <p:nvPr/>
        </p:nvCxnSpPr>
        <p:spPr>
          <a:xfrm flipV="1">
            <a:off x="6853841" y="6231628"/>
            <a:ext cx="96254" cy="561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C4A41D-194F-4F66-A3B7-EA0A558DA935}"/>
              </a:ext>
            </a:extLst>
          </p:cNvPr>
          <p:cNvCxnSpPr>
            <a:cxnSpLocks/>
          </p:cNvCxnSpPr>
          <p:nvPr/>
        </p:nvCxnSpPr>
        <p:spPr>
          <a:xfrm>
            <a:off x="6861616" y="6154783"/>
            <a:ext cx="96254" cy="734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8CDB6C1-4354-4D7C-AC32-4657EA75975A}"/>
              </a:ext>
            </a:extLst>
          </p:cNvPr>
          <p:cNvCxnSpPr>
            <a:cxnSpLocks/>
          </p:cNvCxnSpPr>
          <p:nvPr/>
        </p:nvCxnSpPr>
        <p:spPr>
          <a:xfrm flipV="1">
            <a:off x="9336778" y="5423547"/>
            <a:ext cx="73370" cy="119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D8D68B41-1997-471B-AB15-6685BF50B2E8}"/>
              </a:ext>
            </a:extLst>
          </p:cNvPr>
          <p:cNvSpPr/>
          <p:nvPr/>
        </p:nvSpPr>
        <p:spPr>
          <a:xfrm>
            <a:off x="6305258" y="5406054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80A10C7-9E14-4677-ABFD-079053BE0F1D}"/>
              </a:ext>
            </a:extLst>
          </p:cNvPr>
          <p:cNvCxnSpPr>
            <a:cxnSpLocks/>
          </p:cNvCxnSpPr>
          <p:nvPr/>
        </p:nvCxnSpPr>
        <p:spPr>
          <a:xfrm flipV="1">
            <a:off x="6276653" y="5524242"/>
            <a:ext cx="73370" cy="119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BA9BE63-121E-4D1F-B69D-DEB57A0CD287}"/>
              </a:ext>
            </a:extLst>
          </p:cNvPr>
          <p:cNvCxnSpPr>
            <a:cxnSpLocks/>
          </p:cNvCxnSpPr>
          <p:nvPr/>
        </p:nvCxnSpPr>
        <p:spPr>
          <a:xfrm>
            <a:off x="6350023" y="5521732"/>
            <a:ext cx="108687" cy="1241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EE75658D-5562-4B36-8646-BF02D4931E7A}"/>
              </a:ext>
            </a:extLst>
          </p:cNvPr>
          <p:cNvCxnSpPr>
            <a:cxnSpLocks/>
          </p:cNvCxnSpPr>
          <p:nvPr/>
        </p:nvCxnSpPr>
        <p:spPr>
          <a:xfrm flipV="1">
            <a:off x="4860972" y="5478284"/>
            <a:ext cx="1547042" cy="156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05A3475-6DC2-4CCE-AC63-4614AFD17E14}"/>
              </a:ext>
            </a:extLst>
          </p:cNvPr>
          <p:cNvCxnSpPr>
            <a:cxnSpLocks/>
          </p:cNvCxnSpPr>
          <p:nvPr/>
        </p:nvCxnSpPr>
        <p:spPr>
          <a:xfrm>
            <a:off x="6349177" y="5462182"/>
            <a:ext cx="846" cy="223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FB505926-22B5-4D96-BEAB-AE8E75150CF4}"/>
              </a:ext>
            </a:extLst>
          </p:cNvPr>
          <p:cNvCxnSpPr>
            <a:cxnSpLocks/>
          </p:cNvCxnSpPr>
          <p:nvPr/>
        </p:nvCxnSpPr>
        <p:spPr>
          <a:xfrm flipV="1">
            <a:off x="1347119" y="5134221"/>
            <a:ext cx="73370" cy="119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80DBA1D-1A6B-4A00-85C4-C6A5139B02F2}"/>
              </a:ext>
            </a:extLst>
          </p:cNvPr>
          <p:cNvCxnSpPr>
            <a:cxnSpLocks/>
          </p:cNvCxnSpPr>
          <p:nvPr/>
        </p:nvCxnSpPr>
        <p:spPr>
          <a:xfrm>
            <a:off x="1247973" y="5136858"/>
            <a:ext cx="108687" cy="1241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FECE436-8DD5-4F3B-9D13-52A09E1B7BE8}"/>
              </a:ext>
            </a:extLst>
          </p:cNvPr>
          <p:cNvCxnSpPr>
            <a:cxnSpLocks/>
          </p:cNvCxnSpPr>
          <p:nvPr/>
        </p:nvCxnSpPr>
        <p:spPr>
          <a:xfrm flipH="1">
            <a:off x="6549101" y="684100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F7100B7-146C-47D3-8C81-2E6F8413FC61}"/>
              </a:ext>
            </a:extLst>
          </p:cNvPr>
          <p:cNvCxnSpPr>
            <a:cxnSpLocks/>
          </p:cNvCxnSpPr>
          <p:nvPr/>
        </p:nvCxnSpPr>
        <p:spPr>
          <a:xfrm flipH="1">
            <a:off x="8938321" y="1390799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AFC40D7-53F9-4D28-9AA1-F7CCDC772178}"/>
              </a:ext>
            </a:extLst>
          </p:cNvPr>
          <p:cNvCxnSpPr>
            <a:cxnSpLocks/>
          </p:cNvCxnSpPr>
          <p:nvPr/>
        </p:nvCxnSpPr>
        <p:spPr>
          <a:xfrm flipH="1">
            <a:off x="10741802" y="1368942"/>
            <a:ext cx="1" cy="1327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57D648A-7975-413A-A414-314ACEF61AAB}"/>
              </a:ext>
            </a:extLst>
          </p:cNvPr>
          <p:cNvCxnSpPr>
            <a:cxnSpLocks/>
          </p:cNvCxnSpPr>
          <p:nvPr/>
        </p:nvCxnSpPr>
        <p:spPr>
          <a:xfrm>
            <a:off x="5035968" y="1962952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60AF06DC-23C0-4CCA-AF0A-4D9F3D076292}"/>
              </a:ext>
            </a:extLst>
          </p:cNvPr>
          <p:cNvCxnSpPr>
            <a:cxnSpLocks/>
          </p:cNvCxnSpPr>
          <p:nvPr/>
        </p:nvCxnSpPr>
        <p:spPr>
          <a:xfrm>
            <a:off x="6549101" y="1932974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C47CBC8-50CF-4843-9045-5A4EC5BA2E3E}"/>
              </a:ext>
            </a:extLst>
          </p:cNvPr>
          <p:cNvCxnSpPr>
            <a:cxnSpLocks/>
          </p:cNvCxnSpPr>
          <p:nvPr/>
        </p:nvCxnSpPr>
        <p:spPr>
          <a:xfrm>
            <a:off x="2737090" y="1446118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2DEECDC9-860B-4C5E-A8AB-8ACB67C58F3B}"/>
              </a:ext>
            </a:extLst>
          </p:cNvPr>
          <p:cNvCxnSpPr>
            <a:cxnSpLocks/>
          </p:cNvCxnSpPr>
          <p:nvPr/>
        </p:nvCxnSpPr>
        <p:spPr>
          <a:xfrm>
            <a:off x="2063225" y="1437489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B9D74530-863D-489B-B000-99DF6653BD1C}"/>
              </a:ext>
            </a:extLst>
          </p:cNvPr>
          <p:cNvCxnSpPr>
            <a:cxnSpLocks/>
          </p:cNvCxnSpPr>
          <p:nvPr/>
        </p:nvCxnSpPr>
        <p:spPr>
          <a:xfrm>
            <a:off x="626854" y="6775418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A874B58D-3350-499A-B557-674427DB6E3C}"/>
              </a:ext>
            </a:extLst>
          </p:cNvPr>
          <p:cNvCxnSpPr>
            <a:cxnSpLocks/>
          </p:cNvCxnSpPr>
          <p:nvPr/>
        </p:nvCxnSpPr>
        <p:spPr>
          <a:xfrm>
            <a:off x="2688963" y="4823143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74ABB82-E445-48AB-B23F-07116EFA8B4E}"/>
              </a:ext>
            </a:extLst>
          </p:cNvPr>
          <p:cNvCxnSpPr>
            <a:cxnSpLocks/>
          </p:cNvCxnSpPr>
          <p:nvPr/>
        </p:nvCxnSpPr>
        <p:spPr>
          <a:xfrm>
            <a:off x="2699215" y="6730007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4A9ACF8-7F2E-414D-BE25-900FE6F90A89}"/>
              </a:ext>
            </a:extLst>
          </p:cNvPr>
          <p:cNvCxnSpPr>
            <a:cxnSpLocks/>
          </p:cNvCxnSpPr>
          <p:nvPr/>
        </p:nvCxnSpPr>
        <p:spPr>
          <a:xfrm>
            <a:off x="2063225" y="1836407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64CEC6A7-4E59-4A22-AEF0-0052D836BAFB}"/>
              </a:ext>
            </a:extLst>
          </p:cNvPr>
          <p:cNvCxnSpPr>
            <a:cxnSpLocks/>
          </p:cNvCxnSpPr>
          <p:nvPr/>
        </p:nvCxnSpPr>
        <p:spPr>
          <a:xfrm>
            <a:off x="5003738" y="4783425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48690CF-0C35-41BE-A097-24233838D935}"/>
              </a:ext>
            </a:extLst>
          </p:cNvPr>
          <p:cNvCxnSpPr>
            <a:cxnSpLocks/>
          </p:cNvCxnSpPr>
          <p:nvPr/>
        </p:nvCxnSpPr>
        <p:spPr>
          <a:xfrm flipV="1">
            <a:off x="5003738" y="5390649"/>
            <a:ext cx="0" cy="2371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4CDF28C-292C-414D-B6CC-C1F66F004ACD}"/>
              </a:ext>
            </a:extLst>
          </p:cNvPr>
          <p:cNvCxnSpPr>
            <a:cxnSpLocks/>
          </p:cNvCxnSpPr>
          <p:nvPr/>
        </p:nvCxnSpPr>
        <p:spPr>
          <a:xfrm>
            <a:off x="6950095" y="6142709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BC50195B-1A79-4DD2-996E-970BA5DAC8A6}"/>
              </a:ext>
            </a:extLst>
          </p:cNvPr>
          <p:cNvCxnSpPr>
            <a:cxnSpLocks/>
          </p:cNvCxnSpPr>
          <p:nvPr/>
        </p:nvCxnSpPr>
        <p:spPr>
          <a:xfrm>
            <a:off x="8584367" y="6140770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26A7983-90DA-4A2A-ADD1-1BB8BE4063FF}"/>
              </a:ext>
            </a:extLst>
          </p:cNvPr>
          <p:cNvCxnSpPr/>
          <p:nvPr/>
        </p:nvCxnSpPr>
        <p:spPr>
          <a:xfrm>
            <a:off x="1229795" y="2959225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CF285FAC-619C-49BB-80BC-A6B0B3423CBA}"/>
              </a:ext>
            </a:extLst>
          </p:cNvPr>
          <p:cNvCxnSpPr/>
          <p:nvPr/>
        </p:nvCxnSpPr>
        <p:spPr>
          <a:xfrm>
            <a:off x="1210399" y="3449939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22D094E-EDAB-4A81-AC78-1A146C0B947B}"/>
              </a:ext>
            </a:extLst>
          </p:cNvPr>
          <p:cNvCxnSpPr/>
          <p:nvPr/>
        </p:nvCxnSpPr>
        <p:spPr>
          <a:xfrm>
            <a:off x="1237223" y="5232989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19CDE8C-E7D4-4A65-9CC9-A51DB5B1D806}"/>
              </a:ext>
            </a:extLst>
          </p:cNvPr>
          <p:cNvCxnSpPr/>
          <p:nvPr/>
        </p:nvCxnSpPr>
        <p:spPr>
          <a:xfrm>
            <a:off x="1239871" y="6513612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타원 210">
            <a:extLst>
              <a:ext uri="{FF2B5EF4-FFF2-40B4-BE49-F238E27FC236}">
                <a16:creationId xmlns:a16="http://schemas.microsoft.com/office/drawing/2014/main" id="{F4A989A1-71BE-4CED-8FAC-8A889CFE8039}"/>
              </a:ext>
            </a:extLst>
          </p:cNvPr>
          <p:cNvSpPr/>
          <p:nvPr/>
        </p:nvSpPr>
        <p:spPr>
          <a:xfrm>
            <a:off x="3845110" y="3542041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2FAACA46-27F7-4EC6-852D-6EB51AA3560B}"/>
              </a:ext>
            </a:extLst>
          </p:cNvPr>
          <p:cNvSpPr/>
          <p:nvPr/>
        </p:nvSpPr>
        <p:spPr>
          <a:xfrm>
            <a:off x="3842560" y="2976252"/>
            <a:ext cx="96254" cy="11225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0415D26D-E013-40A7-BEF4-D22B9F07CA59}"/>
              </a:ext>
            </a:extLst>
          </p:cNvPr>
          <p:cNvCxnSpPr/>
          <p:nvPr/>
        </p:nvCxnSpPr>
        <p:spPr>
          <a:xfrm>
            <a:off x="3776448" y="3648721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7DEC173F-6D3E-42CA-B94D-92B7DAD0CE67}"/>
              </a:ext>
            </a:extLst>
          </p:cNvPr>
          <p:cNvCxnSpPr/>
          <p:nvPr/>
        </p:nvCxnSpPr>
        <p:spPr>
          <a:xfrm>
            <a:off x="3776447" y="2959225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5ABFC4A1-7629-4F49-B623-9B1C120496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893237" y="2819710"/>
            <a:ext cx="0" cy="8918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9EF6BC7-B7F3-40F8-9816-E905D866D3D3}"/>
              </a:ext>
            </a:extLst>
          </p:cNvPr>
          <p:cNvCxnSpPr>
            <a:cxnSpLocks/>
          </p:cNvCxnSpPr>
          <p:nvPr/>
        </p:nvCxnSpPr>
        <p:spPr>
          <a:xfrm>
            <a:off x="8360410" y="1367837"/>
            <a:ext cx="0" cy="192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제목 1">
            <a:extLst>
              <a:ext uri="{FF2B5EF4-FFF2-40B4-BE49-F238E27FC236}">
                <a16:creationId xmlns:a16="http://schemas.microsoft.com/office/drawing/2014/main" id="{D9B21A93-EE38-449E-B34F-0241D2E722DF}"/>
              </a:ext>
            </a:extLst>
          </p:cNvPr>
          <p:cNvSpPr txBox="1">
            <a:spLocks/>
          </p:cNvSpPr>
          <p:nvPr/>
        </p:nvSpPr>
        <p:spPr>
          <a:xfrm>
            <a:off x="-26623" y="-97463"/>
            <a:ext cx="1973179" cy="631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4.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물리 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ERD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CE69424-F88B-4CAF-B0CF-971B1A98F62A}"/>
              </a:ext>
            </a:extLst>
          </p:cNvPr>
          <p:cNvCxnSpPr>
            <a:cxnSpLocks/>
          </p:cNvCxnSpPr>
          <p:nvPr/>
        </p:nvCxnSpPr>
        <p:spPr>
          <a:xfrm flipH="1">
            <a:off x="11190927" y="1367837"/>
            <a:ext cx="1" cy="2390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C38365ED-0181-4A89-B5C6-BBF5991729C9}"/>
              </a:ext>
            </a:extLst>
          </p:cNvPr>
          <p:cNvCxnSpPr/>
          <p:nvPr/>
        </p:nvCxnSpPr>
        <p:spPr>
          <a:xfrm>
            <a:off x="9313510" y="4691006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6F022BA0-9CE2-42D9-98BE-FDE21289BD6D}"/>
              </a:ext>
            </a:extLst>
          </p:cNvPr>
          <p:cNvCxnSpPr/>
          <p:nvPr/>
        </p:nvCxnSpPr>
        <p:spPr>
          <a:xfrm>
            <a:off x="9299044" y="5417616"/>
            <a:ext cx="219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5FFA1C1-CFC1-4BA3-ABE1-5C716F52D055}"/>
              </a:ext>
            </a:extLst>
          </p:cNvPr>
          <p:cNvSpPr/>
          <p:nvPr/>
        </p:nvSpPr>
        <p:spPr>
          <a:xfrm>
            <a:off x="241083" y="705820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CUS</a:t>
            </a:r>
            <a:endParaRPr lang="ko-KR" altLang="en-US" sz="800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5D3BDB6-E730-40BF-B649-192F22B857C0}"/>
              </a:ext>
            </a:extLst>
          </p:cNvPr>
          <p:cNvSpPr/>
          <p:nvPr/>
        </p:nvSpPr>
        <p:spPr>
          <a:xfrm>
            <a:off x="2697033" y="889285"/>
            <a:ext cx="1079411" cy="2577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Shopping_basket</a:t>
            </a:r>
            <a:endParaRPr lang="ko-KR" altLang="en-US" sz="800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671AE04-38ED-438E-9A9E-B99AB159EAF8}"/>
              </a:ext>
            </a:extLst>
          </p:cNvPr>
          <p:cNvSpPr/>
          <p:nvPr/>
        </p:nvSpPr>
        <p:spPr>
          <a:xfrm>
            <a:off x="6524424" y="340985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Model</a:t>
            </a:r>
            <a:endParaRPr lang="ko-KR" altLang="en-US" sz="8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4225FFD-5FB1-4C05-AB52-76D6AF25FEC4}"/>
              </a:ext>
            </a:extLst>
          </p:cNvPr>
          <p:cNvSpPr/>
          <p:nvPr/>
        </p:nvSpPr>
        <p:spPr>
          <a:xfrm>
            <a:off x="8822553" y="371197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Stock</a:t>
            </a:r>
            <a:endParaRPr lang="ko-KR" altLang="en-US" sz="800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79FA550-B4A4-4C87-94D5-7CA8B559EF00}"/>
              </a:ext>
            </a:extLst>
          </p:cNvPr>
          <p:cNvSpPr/>
          <p:nvPr/>
        </p:nvSpPr>
        <p:spPr>
          <a:xfrm>
            <a:off x="11120682" y="282460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Sup</a:t>
            </a:r>
            <a:endParaRPr lang="ko-KR" altLang="en-US" sz="8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EB89598-0FAF-4086-AE3D-C1B52962921B}"/>
              </a:ext>
            </a:extLst>
          </p:cNvPr>
          <p:cNvSpPr/>
          <p:nvPr/>
        </p:nvSpPr>
        <p:spPr>
          <a:xfrm>
            <a:off x="8337468" y="3054254"/>
            <a:ext cx="1072677" cy="2692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Delievery_sup</a:t>
            </a:r>
            <a:endParaRPr lang="ko-KR" altLang="en-US" sz="8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560CE1D-D127-4B74-A721-A60FD864EF4C}"/>
              </a:ext>
            </a:extLst>
          </p:cNvPr>
          <p:cNvSpPr/>
          <p:nvPr/>
        </p:nvSpPr>
        <p:spPr>
          <a:xfrm>
            <a:off x="8367999" y="5227162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Delivery</a:t>
            </a:r>
            <a:endParaRPr lang="ko-KR" altLang="en-US" sz="8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74993AB-7436-482E-B797-4DFC7F551A70}"/>
              </a:ext>
            </a:extLst>
          </p:cNvPr>
          <p:cNvSpPr/>
          <p:nvPr/>
        </p:nvSpPr>
        <p:spPr>
          <a:xfrm>
            <a:off x="5205714" y="5345246"/>
            <a:ext cx="768504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Order_item</a:t>
            </a:r>
            <a:endParaRPr lang="ko-KR" altLang="en-US" sz="800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27B309D-53FE-4C71-B3C6-2B1FA86B20C1}"/>
              </a:ext>
            </a:extLst>
          </p:cNvPr>
          <p:cNvSpPr/>
          <p:nvPr/>
        </p:nvSpPr>
        <p:spPr>
          <a:xfrm>
            <a:off x="2663752" y="3399330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Order</a:t>
            </a:r>
            <a:endParaRPr lang="ko-KR" altLang="en-US" sz="8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1269065-F9B6-4615-8DB0-CD9187B85169}"/>
              </a:ext>
            </a:extLst>
          </p:cNvPr>
          <p:cNvSpPr/>
          <p:nvPr/>
        </p:nvSpPr>
        <p:spPr>
          <a:xfrm>
            <a:off x="375714" y="3227347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CUS_add</a:t>
            </a:r>
            <a:endParaRPr lang="ko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78EB853-CE2A-4F23-807F-B43C4CFD9A38}"/>
              </a:ext>
            </a:extLst>
          </p:cNvPr>
          <p:cNvSpPr/>
          <p:nvPr/>
        </p:nvSpPr>
        <p:spPr>
          <a:xfrm>
            <a:off x="541509" y="6280422"/>
            <a:ext cx="600852" cy="2508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Staff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081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1251</Words>
  <Application>Microsoft Office PowerPoint</Application>
  <PresentationFormat>와이드스크린</PresentationFormat>
  <Paragraphs>335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Bahnschrift Light</vt:lpstr>
      <vt:lpstr>Calibri</vt:lpstr>
      <vt:lpstr>Office 테마</vt:lpstr>
      <vt:lpstr>데이터베이스</vt:lpstr>
      <vt:lpstr>1. 회사의 주요 솔루션</vt:lpstr>
      <vt:lpstr>3. 가상의 사용 시나리오</vt:lpstr>
      <vt:lpstr>4. 개념 ERD</vt:lpstr>
      <vt:lpstr>4. 개념 ERD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</dc:title>
  <dc:creator>oodidi1998@gmail.com</dc:creator>
  <cp:lastModifiedBy>oodidi1998@gmail.com</cp:lastModifiedBy>
  <cp:revision>31</cp:revision>
  <dcterms:created xsi:type="dcterms:W3CDTF">2020-10-05T07:26:24Z</dcterms:created>
  <dcterms:modified xsi:type="dcterms:W3CDTF">2020-10-05T11:44:37Z</dcterms:modified>
</cp:coreProperties>
</file>