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CBA61-82B1-450E-A9A1-8F9987DF6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98C176-774F-4086-97C2-E341F2CCD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CB799-6567-49F5-B06B-BC045D9B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9B00D-56A2-45AC-BD78-B3E0BC1E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D063C-2AEE-4224-9996-E3C5FC19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7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8520D-18DE-4BC8-878A-E50AC310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4A167E-A1C9-496D-8BB5-80A1536F4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78694-A76D-486B-A29B-3FA4C84F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1F92B-C0E9-4336-A668-0EBD66C3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AE476-7FA9-4A1C-8FB6-D1A02E4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8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733555-9C8D-4C6F-8EAD-22FE6D823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9260AA-2168-4480-B560-04CBCFE5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5E26D-1473-407D-A533-ABDC87C0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6DA46-0A58-452A-8EB1-CD24085E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CB0E2-A9BB-42D9-AA13-001A9822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1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2C16D-BBC5-4222-8CB6-9F453222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B5858-98BA-4F4A-9BFF-5CE3A430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16A50-453D-4FBA-8021-A717DA42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41BE0-F61D-4D05-9EE4-EC0E262F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193A6-8571-44BD-A7E0-7AF17EC8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6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D151-8E70-4C23-A3B3-64C0DFB3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64CD9-6851-4210-98BF-11C29E5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3BE60-FF4B-49B2-836F-8E6366B1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B3276-332A-4251-9E10-7118BEE3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4A42E-5266-4BDC-A7CB-47AED96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5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E3298-5DC7-4559-88E3-33F23374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B0E20-2A2D-456A-85C0-8BB622E5C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C27E4-9129-4FF1-9267-04271C465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AAB53-78FA-41CA-A8A8-4BAA0E2C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A715F6-6B50-43D9-A1A7-632CF448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D6C42-D404-49B2-A380-E56277F3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98B39-AF59-4783-A4EB-29A1E8B1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A1AC4-0E15-4369-9A4E-B29010E0A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EC13A0-47B5-4974-BF7F-17F0F9BF5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4323FE-813C-4A6D-AF9F-D7A53D85D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415B7B-5C74-422A-90CB-4934349BF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D03A22-216F-4B80-A77E-29CCC5BB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603BFA-D8E1-40F8-9986-E6569286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18E3E2-30F0-4C65-98E1-9C0166CA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3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CEAA7-1E9A-4DFC-A14B-B41F9009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5510E6-F322-432C-AA9B-A29D685C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8FDB06-EC12-4BF2-A6B8-3532B4AE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F38B08-E4D4-4A10-B635-7670F1F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114743-58FD-462B-BDB8-04F260ED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AA9B02-A5FA-4A09-AEF6-E430E1B4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DAA199-B527-4867-B21A-903AB53F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9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7BF68-6868-428C-A0B9-99405DEB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B9010-5253-420D-A06E-623A38EC8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0ADDE6-F2DD-4184-865D-0E0939896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74C1FC-D941-41EF-8068-3FFF7898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4EF83-E80E-4490-AE60-7B0B3D56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24F27-5885-44A9-9643-FD48EC1E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39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5DF14-3EA5-4753-B2D9-C6C240A1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C631F5-E1B8-4062-B31B-448162AB1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7C298-CAC3-4C27-8077-7E89FD7C3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B4436-0BF6-447B-90BC-DE271BA2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C2E3-2311-4D1B-8362-9D4AAFF3D36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F4E4C-7E30-4D48-A1D6-812E8CE7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B58F9-9636-471C-8B3F-72D409E3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6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E93B3A-24DD-4628-A910-436B0376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49104-13D9-4BB2-8349-04DD924E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86858-CFC6-40F5-BEFB-9AEBDAE23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C2E3-2311-4D1B-8362-9D4AAFF3D36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E780C-3BA2-49DB-AA1B-02CEC22AF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3BBE5-18A3-4439-ACEC-D1ABFAE42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4B890-2C28-4280-A921-DFC7B16AD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6CFF8-D2D5-4F83-B509-839AF9A92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991" y="779429"/>
            <a:ext cx="9144000" cy="107477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13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49FADC-2151-4B18-85C2-584489F2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246" y="5940977"/>
            <a:ext cx="9144000" cy="1655762"/>
          </a:xfrm>
        </p:spPr>
        <p:txBody>
          <a:bodyPr/>
          <a:lstStyle/>
          <a:p>
            <a:r>
              <a:rPr lang="en-US" altLang="ko-KR" dirty="0"/>
              <a:t>2019040164 </a:t>
            </a:r>
            <a:r>
              <a:rPr lang="ko-KR" altLang="en-US" dirty="0" err="1"/>
              <a:t>정지오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F9D88E1-BF97-4D0D-AE3B-AD57F8D16EA4}"/>
              </a:ext>
            </a:extLst>
          </p:cNvPr>
          <p:cNvSpPr txBox="1">
            <a:spLocks/>
          </p:cNvSpPr>
          <p:nvPr/>
        </p:nvSpPr>
        <p:spPr>
          <a:xfrm>
            <a:off x="4070440" y="2453686"/>
            <a:ext cx="3065465" cy="4329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개인정보 </a:t>
            </a:r>
            <a:r>
              <a:rPr lang="en-US" altLang="ko-KR" sz="2000" dirty="0"/>
              <a:t>ERD </a:t>
            </a:r>
            <a:r>
              <a:rPr lang="ko-KR" altLang="en-US" sz="2000" dirty="0"/>
              <a:t>및 </a:t>
            </a:r>
            <a:r>
              <a:rPr lang="en-US" altLang="ko-KR" sz="2000" dirty="0"/>
              <a:t>DFD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313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11414-095B-4ABA-9741-ACA1402F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395" y="-38501"/>
            <a:ext cx="1531149" cy="476751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개념 </a:t>
            </a:r>
            <a:r>
              <a:rPr lang="en-US" altLang="ko-KR" sz="2000" dirty="0"/>
              <a:t>ERD</a:t>
            </a:r>
            <a:endParaRPr lang="ko-KR" altLang="en-US" sz="20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5549BB3-7440-4DE6-8831-79619CD8C489}"/>
              </a:ext>
            </a:extLst>
          </p:cNvPr>
          <p:cNvSpPr/>
          <p:nvPr/>
        </p:nvSpPr>
        <p:spPr>
          <a:xfrm>
            <a:off x="2598549" y="2353002"/>
            <a:ext cx="632276" cy="2553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학생</a:t>
            </a:r>
            <a:endParaRPr lang="ko-KR" altLang="en-US" sz="8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32BEBE9-FE24-42F1-B4DB-C3C2449C27C0}"/>
              </a:ext>
            </a:extLst>
          </p:cNvPr>
          <p:cNvSpPr/>
          <p:nvPr/>
        </p:nvSpPr>
        <p:spPr>
          <a:xfrm>
            <a:off x="5779295" y="2353002"/>
            <a:ext cx="632276" cy="2553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학과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A5D558E-56FA-4132-8EA4-A3133AFC1830}"/>
              </a:ext>
            </a:extLst>
          </p:cNvPr>
          <p:cNvSpPr/>
          <p:nvPr/>
        </p:nvSpPr>
        <p:spPr>
          <a:xfrm>
            <a:off x="9241395" y="2353002"/>
            <a:ext cx="632276" cy="2553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교수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5ACB0C-AC16-412D-BCF7-7334B6AB8138}"/>
              </a:ext>
            </a:extLst>
          </p:cNvPr>
          <p:cNvSpPr/>
          <p:nvPr/>
        </p:nvSpPr>
        <p:spPr>
          <a:xfrm>
            <a:off x="9241395" y="4547290"/>
            <a:ext cx="632276" cy="2553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과목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41D55D1-CCC6-4129-AA5C-BC86A3EC4037}"/>
              </a:ext>
            </a:extLst>
          </p:cNvPr>
          <p:cNvSpPr/>
          <p:nvPr/>
        </p:nvSpPr>
        <p:spPr>
          <a:xfrm>
            <a:off x="2598549" y="4547290"/>
            <a:ext cx="632276" cy="2553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등록</a:t>
            </a:r>
            <a:endParaRPr lang="ko-KR" altLang="en-US" sz="800" dirty="0"/>
          </a:p>
        </p:txBody>
      </p:sp>
      <p:sp>
        <p:nvSpPr>
          <p:cNvPr id="73" name="순서도: 판단 72">
            <a:extLst>
              <a:ext uri="{FF2B5EF4-FFF2-40B4-BE49-F238E27FC236}">
                <a16:creationId xmlns:a16="http://schemas.microsoft.com/office/drawing/2014/main" id="{8D23B42C-D448-4762-9100-F2E5DAB9E766}"/>
              </a:ext>
            </a:extLst>
          </p:cNvPr>
          <p:cNvSpPr/>
          <p:nvPr/>
        </p:nvSpPr>
        <p:spPr>
          <a:xfrm>
            <a:off x="4051856" y="2300651"/>
            <a:ext cx="906407" cy="36008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8FE25C36-C9F5-49C1-A6FD-93770D1B7C15}"/>
              </a:ext>
            </a:extLst>
          </p:cNvPr>
          <p:cNvSpPr/>
          <p:nvPr/>
        </p:nvSpPr>
        <p:spPr>
          <a:xfrm>
            <a:off x="7373279" y="2300651"/>
            <a:ext cx="906407" cy="36008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75" name="순서도: 판단 74">
            <a:extLst>
              <a:ext uri="{FF2B5EF4-FFF2-40B4-BE49-F238E27FC236}">
                <a16:creationId xmlns:a16="http://schemas.microsoft.com/office/drawing/2014/main" id="{48144791-14F5-4A48-8475-B5EEE1585DC1}"/>
              </a:ext>
            </a:extLst>
          </p:cNvPr>
          <p:cNvSpPr/>
          <p:nvPr/>
        </p:nvSpPr>
        <p:spPr>
          <a:xfrm>
            <a:off x="5642229" y="4494939"/>
            <a:ext cx="906407" cy="36008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포함</a:t>
            </a:r>
          </a:p>
        </p:txBody>
      </p:sp>
      <p:sp>
        <p:nvSpPr>
          <p:cNvPr id="76" name="순서도: 판단 75">
            <a:extLst>
              <a:ext uri="{FF2B5EF4-FFF2-40B4-BE49-F238E27FC236}">
                <a16:creationId xmlns:a16="http://schemas.microsoft.com/office/drawing/2014/main" id="{4D8AA131-339D-4A3F-BC70-1E7F8BCF7AEF}"/>
              </a:ext>
            </a:extLst>
          </p:cNvPr>
          <p:cNvSpPr/>
          <p:nvPr/>
        </p:nvSpPr>
        <p:spPr>
          <a:xfrm>
            <a:off x="2461483" y="3399464"/>
            <a:ext cx="906407" cy="36008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7" name="순서도: 판단 76">
            <a:extLst>
              <a:ext uri="{FF2B5EF4-FFF2-40B4-BE49-F238E27FC236}">
                <a16:creationId xmlns:a16="http://schemas.microsoft.com/office/drawing/2014/main" id="{1B553AF5-F5DC-454C-BA8E-7A94D7A8E3E5}"/>
              </a:ext>
            </a:extLst>
          </p:cNvPr>
          <p:cNvSpPr/>
          <p:nvPr/>
        </p:nvSpPr>
        <p:spPr>
          <a:xfrm>
            <a:off x="9104329" y="3399464"/>
            <a:ext cx="906407" cy="36008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강의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925C82E-912B-47C0-B1E5-A013F571B2D9}"/>
              </a:ext>
            </a:extLst>
          </p:cNvPr>
          <p:cNvCxnSpPr>
            <a:stCxn id="68" idx="3"/>
            <a:endCxn id="73" idx="1"/>
          </p:cNvCxnSpPr>
          <p:nvPr/>
        </p:nvCxnSpPr>
        <p:spPr>
          <a:xfrm>
            <a:off x="3230825" y="2480693"/>
            <a:ext cx="8210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F8AB538-5783-4F9F-8A1E-1DDAD5D3417B}"/>
              </a:ext>
            </a:extLst>
          </p:cNvPr>
          <p:cNvCxnSpPr>
            <a:stCxn id="73" idx="3"/>
            <a:endCxn id="69" idx="1"/>
          </p:cNvCxnSpPr>
          <p:nvPr/>
        </p:nvCxnSpPr>
        <p:spPr>
          <a:xfrm>
            <a:off x="4958263" y="2480693"/>
            <a:ext cx="821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F9183D6-57D6-430E-A667-976852B425E8}"/>
              </a:ext>
            </a:extLst>
          </p:cNvPr>
          <p:cNvCxnSpPr>
            <a:endCxn id="74" idx="1"/>
          </p:cNvCxnSpPr>
          <p:nvPr/>
        </p:nvCxnSpPr>
        <p:spPr>
          <a:xfrm>
            <a:off x="6411571" y="2480693"/>
            <a:ext cx="9617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A17FB9A-312A-45B1-A8D5-271931CF779E}"/>
              </a:ext>
            </a:extLst>
          </p:cNvPr>
          <p:cNvCxnSpPr>
            <a:stCxn id="74" idx="3"/>
            <a:endCxn id="70" idx="1"/>
          </p:cNvCxnSpPr>
          <p:nvPr/>
        </p:nvCxnSpPr>
        <p:spPr>
          <a:xfrm>
            <a:off x="8279686" y="2480693"/>
            <a:ext cx="961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6EF385F-A3EC-4FB7-8DAC-D3F580869F72}"/>
              </a:ext>
            </a:extLst>
          </p:cNvPr>
          <p:cNvCxnSpPr>
            <a:stCxn id="70" idx="2"/>
            <a:endCxn id="77" idx="0"/>
          </p:cNvCxnSpPr>
          <p:nvPr/>
        </p:nvCxnSpPr>
        <p:spPr>
          <a:xfrm>
            <a:off x="9557533" y="2608384"/>
            <a:ext cx="0" cy="791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A5F7D54-79E5-45EC-B7E0-71F266F3F43A}"/>
              </a:ext>
            </a:extLst>
          </p:cNvPr>
          <p:cNvCxnSpPr>
            <a:stCxn id="77" idx="2"/>
            <a:endCxn id="71" idx="0"/>
          </p:cNvCxnSpPr>
          <p:nvPr/>
        </p:nvCxnSpPr>
        <p:spPr>
          <a:xfrm>
            <a:off x="9557533" y="3759548"/>
            <a:ext cx="0" cy="787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8C7143D-0CD2-4FF2-985B-182BC29629F4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6548636" y="4674981"/>
            <a:ext cx="2692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CB3ADE4-E2FE-46D4-9E76-86FDDCB723ED}"/>
              </a:ext>
            </a:extLst>
          </p:cNvPr>
          <p:cNvCxnSpPr>
            <a:stCxn id="68" idx="2"/>
            <a:endCxn id="76" idx="0"/>
          </p:cNvCxnSpPr>
          <p:nvPr/>
        </p:nvCxnSpPr>
        <p:spPr>
          <a:xfrm>
            <a:off x="2914687" y="2608384"/>
            <a:ext cx="0" cy="791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49806C9-5D87-4329-B63A-86A001190199}"/>
              </a:ext>
            </a:extLst>
          </p:cNvPr>
          <p:cNvCxnSpPr>
            <a:stCxn id="76" idx="2"/>
            <a:endCxn id="72" idx="0"/>
          </p:cNvCxnSpPr>
          <p:nvPr/>
        </p:nvCxnSpPr>
        <p:spPr>
          <a:xfrm>
            <a:off x="2914687" y="3759548"/>
            <a:ext cx="0" cy="787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88536B1-8BEF-4A6A-8358-A8AD12B8EE91}"/>
              </a:ext>
            </a:extLst>
          </p:cNvPr>
          <p:cNvCxnSpPr>
            <a:stCxn id="72" idx="3"/>
            <a:endCxn id="75" idx="1"/>
          </p:cNvCxnSpPr>
          <p:nvPr/>
        </p:nvCxnSpPr>
        <p:spPr>
          <a:xfrm>
            <a:off x="3230825" y="4674981"/>
            <a:ext cx="2411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C16A2D3-C5D2-4515-A21B-6429C6CDD2F5}"/>
              </a:ext>
            </a:extLst>
          </p:cNvPr>
          <p:cNvSpPr txBox="1"/>
          <p:nvPr/>
        </p:nvSpPr>
        <p:spPr>
          <a:xfrm>
            <a:off x="3510190" y="2549594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44CADC-8E89-44B8-A322-7AFD0353B4D1}"/>
              </a:ext>
            </a:extLst>
          </p:cNvPr>
          <p:cNvSpPr txBox="1"/>
          <p:nvPr/>
        </p:nvSpPr>
        <p:spPr>
          <a:xfrm>
            <a:off x="5145819" y="2573046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D8CF45-0FCB-447D-A1E1-4066E0D55229}"/>
              </a:ext>
            </a:extLst>
          </p:cNvPr>
          <p:cNvSpPr txBox="1"/>
          <p:nvPr/>
        </p:nvSpPr>
        <p:spPr>
          <a:xfrm>
            <a:off x="6788086" y="2587301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4D37C19-3165-4375-B4E5-EC678799FFD9}"/>
              </a:ext>
            </a:extLst>
          </p:cNvPr>
          <p:cNvSpPr txBox="1"/>
          <p:nvPr/>
        </p:nvSpPr>
        <p:spPr>
          <a:xfrm>
            <a:off x="8605950" y="2549593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3E57AF7-3310-4F23-A55B-BB66EB3FDCA7}"/>
              </a:ext>
            </a:extLst>
          </p:cNvPr>
          <p:cNvSpPr txBox="1"/>
          <p:nvPr/>
        </p:nvSpPr>
        <p:spPr>
          <a:xfrm>
            <a:off x="9590889" y="4030308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5897CC-1C5A-4176-B997-F28D19B6D44D}"/>
              </a:ext>
            </a:extLst>
          </p:cNvPr>
          <p:cNvSpPr txBox="1"/>
          <p:nvPr/>
        </p:nvSpPr>
        <p:spPr>
          <a:xfrm>
            <a:off x="9584872" y="3003924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D9CE1D-D309-43D0-B502-E29C56D3DD6B}"/>
              </a:ext>
            </a:extLst>
          </p:cNvPr>
          <p:cNvSpPr txBox="1"/>
          <p:nvPr/>
        </p:nvSpPr>
        <p:spPr>
          <a:xfrm>
            <a:off x="2620337" y="4030308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492489C-4F3A-4B71-8405-2CC61F521B3C}"/>
              </a:ext>
            </a:extLst>
          </p:cNvPr>
          <p:cNvSpPr txBox="1"/>
          <p:nvPr/>
        </p:nvSpPr>
        <p:spPr>
          <a:xfrm>
            <a:off x="2614787" y="2902689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5C0CE3-C244-4BE2-AC67-EE4F7E9EBE63}"/>
              </a:ext>
            </a:extLst>
          </p:cNvPr>
          <p:cNvSpPr txBox="1"/>
          <p:nvPr/>
        </p:nvSpPr>
        <p:spPr>
          <a:xfrm>
            <a:off x="4423286" y="4731911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0D6295-DED9-4731-9430-3362029EE180}"/>
              </a:ext>
            </a:extLst>
          </p:cNvPr>
          <p:cNvSpPr txBox="1"/>
          <p:nvPr/>
        </p:nvSpPr>
        <p:spPr>
          <a:xfrm>
            <a:off x="7758734" y="4731911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E5DA849-79BC-44F8-81DD-EAC71DBD7781}"/>
              </a:ext>
            </a:extLst>
          </p:cNvPr>
          <p:cNvSpPr/>
          <p:nvPr/>
        </p:nvSpPr>
        <p:spPr>
          <a:xfrm>
            <a:off x="5145819" y="1790681"/>
            <a:ext cx="859858" cy="3070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학과번호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34E743F-815E-4A58-A26C-2FD39B0F8E91}"/>
              </a:ext>
            </a:extLst>
          </p:cNvPr>
          <p:cNvSpPr/>
          <p:nvPr/>
        </p:nvSpPr>
        <p:spPr>
          <a:xfrm>
            <a:off x="6189333" y="1820841"/>
            <a:ext cx="859858" cy="3070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이름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2A28675-1091-4D2E-8E29-D5C8F3839697}"/>
              </a:ext>
            </a:extLst>
          </p:cNvPr>
          <p:cNvSpPr/>
          <p:nvPr/>
        </p:nvSpPr>
        <p:spPr>
          <a:xfrm>
            <a:off x="3475012" y="2046146"/>
            <a:ext cx="667458" cy="27048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학번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ko-KR" altLang="en-US" sz="800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3E4C2178-C605-4755-B7CD-1D862E0D0325}"/>
              </a:ext>
            </a:extLst>
          </p:cNvPr>
          <p:cNvSpPr/>
          <p:nvPr/>
        </p:nvSpPr>
        <p:spPr>
          <a:xfrm>
            <a:off x="2973934" y="1428281"/>
            <a:ext cx="698483" cy="25866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학과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248425DF-8C38-44FD-A655-56A4CACA1189}"/>
              </a:ext>
            </a:extLst>
          </p:cNvPr>
          <p:cNvSpPr/>
          <p:nvPr/>
        </p:nvSpPr>
        <p:spPr>
          <a:xfrm>
            <a:off x="2264144" y="1446319"/>
            <a:ext cx="680166" cy="25296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성별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EB3067D9-DF16-48D1-B0DD-0131E8FE9CFF}"/>
              </a:ext>
            </a:extLst>
          </p:cNvPr>
          <p:cNvSpPr/>
          <p:nvPr/>
        </p:nvSpPr>
        <p:spPr>
          <a:xfrm>
            <a:off x="1911338" y="1826977"/>
            <a:ext cx="712744" cy="2317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이메일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C18BC98-BB02-4AA6-A192-2C1EEE09E27D}"/>
              </a:ext>
            </a:extLst>
          </p:cNvPr>
          <p:cNvSpPr/>
          <p:nvPr/>
        </p:nvSpPr>
        <p:spPr>
          <a:xfrm>
            <a:off x="1750457" y="2160567"/>
            <a:ext cx="712744" cy="25538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주소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E9CF592-EF97-45B2-AB0F-6DF6959E54BE}"/>
              </a:ext>
            </a:extLst>
          </p:cNvPr>
          <p:cNvSpPr/>
          <p:nvPr/>
        </p:nvSpPr>
        <p:spPr>
          <a:xfrm>
            <a:off x="3275237" y="1714369"/>
            <a:ext cx="698482" cy="25866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이름</a:t>
            </a: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013B6AF-DDE4-408D-973D-3B1877F8F50C}"/>
              </a:ext>
            </a:extLst>
          </p:cNvPr>
          <p:cNvSpPr/>
          <p:nvPr/>
        </p:nvSpPr>
        <p:spPr>
          <a:xfrm>
            <a:off x="1931788" y="4929078"/>
            <a:ext cx="859858" cy="3070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등록날짜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BB53A97-0EFD-4F3F-AA9C-925042C7925B}"/>
              </a:ext>
            </a:extLst>
          </p:cNvPr>
          <p:cNvSpPr/>
          <p:nvPr/>
        </p:nvSpPr>
        <p:spPr>
          <a:xfrm>
            <a:off x="2957947" y="4929078"/>
            <a:ext cx="859858" cy="3070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등록번호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A5D4F54-A83C-4E36-A932-4047C14176D3}"/>
              </a:ext>
            </a:extLst>
          </p:cNvPr>
          <p:cNvSpPr/>
          <p:nvPr/>
        </p:nvSpPr>
        <p:spPr>
          <a:xfrm>
            <a:off x="9790883" y="1829171"/>
            <a:ext cx="859858" cy="3070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교수번호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1DE1516-0A28-4058-BBB6-E0FE6922AEB7}"/>
              </a:ext>
            </a:extLst>
          </p:cNvPr>
          <p:cNvSpPr/>
          <p:nvPr/>
        </p:nvSpPr>
        <p:spPr>
          <a:xfrm>
            <a:off x="8889246" y="1763802"/>
            <a:ext cx="859858" cy="3070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이름</a:t>
            </a:r>
            <a:endParaRPr lang="ko-KR" altLang="en-US" sz="800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5BD69010-E6B6-4D59-A09A-42F8AC940570}"/>
              </a:ext>
            </a:extLst>
          </p:cNvPr>
          <p:cNvSpPr/>
          <p:nvPr/>
        </p:nvSpPr>
        <p:spPr>
          <a:xfrm>
            <a:off x="8697674" y="5223125"/>
            <a:ext cx="859858" cy="3070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이름</a:t>
            </a:r>
            <a:endParaRPr lang="ko-KR" altLang="en-US" sz="800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4C71DA4-FDE9-4639-AADD-2700F41A7FE6}"/>
              </a:ext>
            </a:extLst>
          </p:cNvPr>
          <p:cNvSpPr/>
          <p:nvPr/>
        </p:nvSpPr>
        <p:spPr>
          <a:xfrm>
            <a:off x="10122609" y="4972648"/>
            <a:ext cx="859858" cy="3070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과목번호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868F868-CE3C-4EC5-9219-175FD8DD2F1F}"/>
              </a:ext>
            </a:extLst>
          </p:cNvPr>
          <p:cNvSpPr/>
          <p:nvPr/>
        </p:nvSpPr>
        <p:spPr>
          <a:xfrm>
            <a:off x="9580807" y="5283390"/>
            <a:ext cx="859858" cy="3070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학점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C97F334-C563-4B19-86FF-9E69D873DBF4}"/>
              </a:ext>
            </a:extLst>
          </p:cNvPr>
          <p:cNvSpPr/>
          <p:nvPr/>
        </p:nvSpPr>
        <p:spPr>
          <a:xfrm>
            <a:off x="5217390" y="4949490"/>
            <a:ext cx="896299" cy="3070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중간 점수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AF865423-E109-4DB2-9562-07CC0CC72BA0}"/>
              </a:ext>
            </a:extLst>
          </p:cNvPr>
          <p:cNvSpPr/>
          <p:nvPr/>
        </p:nvSpPr>
        <p:spPr>
          <a:xfrm>
            <a:off x="6183639" y="4946564"/>
            <a:ext cx="899742" cy="30702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기말 점수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8D8946AF-CCE5-401D-9BEE-6BAB9B40D2D8}"/>
              </a:ext>
            </a:extLst>
          </p:cNvPr>
          <p:cNvCxnSpPr>
            <a:stCxn id="69" idx="0"/>
            <a:endCxn id="99" idx="4"/>
          </p:cNvCxnSpPr>
          <p:nvPr/>
        </p:nvCxnSpPr>
        <p:spPr>
          <a:xfrm flipH="1" flipV="1">
            <a:off x="5575748" y="2097705"/>
            <a:ext cx="519685" cy="255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141B1DDB-E1AE-45EA-ADA7-9431E44D5CCC}"/>
              </a:ext>
            </a:extLst>
          </p:cNvPr>
          <p:cNvCxnSpPr>
            <a:stCxn id="69" idx="0"/>
            <a:endCxn id="100" idx="4"/>
          </p:cNvCxnSpPr>
          <p:nvPr/>
        </p:nvCxnSpPr>
        <p:spPr>
          <a:xfrm flipV="1">
            <a:off x="6095433" y="2127865"/>
            <a:ext cx="523829" cy="225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7698B4F0-AF6D-4C5E-88A9-425007A4951F}"/>
              </a:ext>
            </a:extLst>
          </p:cNvPr>
          <p:cNvCxnSpPr>
            <a:stCxn id="70" idx="0"/>
            <a:endCxn id="110" idx="4"/>
          </p:cNvCxnSpPr>
          <p:nvPr/>
        </p:nvCxnSpPr>
        <p:spPr>
          <a:xfrm flipV="1">
            <a:off x="9557533" y="2136195"/>
            <a:ext cx="663279" cy="216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1B90E36-32C6-49C4-9792-BDB74ECFECAC}"/>
              </a:ext>
            </a:extLst>
          </p:cNvPr>
          <p:cNvCxnSpPr>
            <a:cxnSpLocks/>
            <a:stCxn id="70" idx="0"/>
            <a:endCxn id="111" idx="4"/>
          </p:cNvCxnSpPr>
          <p:nvPr/>
        </p:nvCxnSpPr>
        <p:spPr>
          <a:xfrm flipH="1" flipV="1">
            <a:off x="9319175" y="2070826"/>
            <a:ext cx="238358" cy="282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1AD5C170-E27C-476C-B3B6-B501616927BB}"/>
              </a:ext>
            </a:extLst>
          </p:cNvPr>
          <p:cNvCxnSpPr>
            <a:cxnSpLocks/>
            <a:stCxn id="68" idx="0"/>
            <a:endCxn id="106" idx="4"/>
          </p:cNvCxnSpPr>
          <p:nvPr/>
        </p:nvCxnSpPr>
        <p:spPr>
          <a:xfrm flipV="1">
            <a:off x="2914687" y="1973037"/>
            <a:ext cx="709791" cy="37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4C14E74-BA4C-4AFE-9684-635333DB81EC}"/>
              </a:ext>
            </a:extLst>
          </p:cNvPr>
          <p:cNvCxnSpPr>
            <a:cxnSpLocks/>
            <a:stCxn id="68" idx="0"/>
            <a:endCxn id="101" idx="4"/>
          </p:cNvCxnSpPr>
          <p:nvPr/>
        </p:nvCxnSpPr>
        <p:spPr>
          <a:xfrm flipV="1">
            <a:off x="2914687" y="2316635"/>
            <a:ext cx="894054" cy="36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FBDA0A7A-B088-4087-B7FD-A7C956983A92}"/>
              </a:ext>
            </a:extLst>
          </p:cNvPr>
          <p:cNvCxnSpPr>
            <a:cxnSpLocks/>
            <a:stCxn id="68" idx="0"/>
            <a:endCxn id="102" idx="4"/>
          </p:cNvCxnSpPr>
          <p:nvPr/>
        </p:nvCxnSpPr>
        <p:spPr>
          <a:xfrm flipV="1">
            <a:off x="2914687" y="1686949"/>
            <a:ext cx="408489" cy="666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2C0ADFD-C6F3-49A2-8981-3CDAA6276A47}"/>
              </a:ext>
            </a:extLst>
          </p:cNvPr>
          <p:cNvCxnSpPr>
            <a:cxnSpLocks/>
            <a:stCxn id="103" idx="4"/>
            <a:endCxn id="68" idx="0"/>
          </p:cNvCxnSpPr>
          <p:nvPr/>
        </p:nvCxnSpPr>
        <p:spPr>
          <a:xfrm>
            <a:off x="2604227" y="1699287"/>
            <a:ext cx="310460" cy="65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03A8ACE-E5FE-4C5A-A24E-7F66BA98F9B3}"/>
              </a:ext>
            </a:extLst>
          </p:cNvPr>
          <p:cNvCxnSpPr>
            <a:cxnSpLocks/>
            <a:stCxn id="68" idx="0"/>
            <a:endCxn id="104" idx="4"/>
          </p:cNvCxnSpPr>
          <p:nvPr/>
        </p:nvCxnSpPr>
        <p:spPr>
          <a:xfrm flipH="1" flipV="1">
            <a:off x="2267710" y="2058697"/>
            <a:ext cx="646977" cy="294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38E5E73-8368-494A-9655-E12E972F2ADC}"/>
              </a:ext>
            </a:extLst>
          </p:cNvPr>
          <p:cNvCxnSpPr>
            <a:cxnSpLocks/>
            <a:stCxn id="68" idx="0"/>
            <a:endCxn id="105" idx="4"/>
          </p:cNvCxnSpPr>
          <p:nvPr/>
        </p:nvCxnSpPr>
        <p:spPr>
          <a:xfrm flipH="1">
            <a:off x="2106829" y="2353002"/>
            <a:ext cx="807858" cy="62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FDA6896-BCAB-4705-9EF3-FA5A3A8280A8}"/>
              </a:ext>
            </a:extLst>
          </p:cNvPr>
          <p:cNvCxnSpPr>
            <a:stCxn id="75" idx="2"/>
            <a:endCxn id="115" idx="0"/>
          </p:cNvCxnSpPr>
          <p:nvPr/>
        </p:nvCxnSpPr>
        <p:spPr>
          <a:xfrm flipH="1">
            <a:off x="5665540" y="4855023"/>
            <a:ext cx="429893" cy="94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A93E15C3-0276-4820-8EB5-0D117082F17B}"/>
              </a:ext>
            </a:extLst>
          </p:cNvPr>
          <p:cNvCxnSpPr>
            <a:stCxn id="75" idx="2"/>
            <a:endCxn id="116" idx="0"/>
          </p:cNvCxnSpPr>
          <p:nvPr/>
        </p:nvCxnSpPr>
        <p:spPr>
          <a:xfrm>
            <a:off x="6095433" y="4855023"/>
            <a:ext cx="538077" cy="91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5EA73D1-D459-44B2-8565-9B679A13344A}"/>
              </a:ext>
            </a:extLst>
          </p:cNvPr>
          <p:cNvCxnSpPr>
            <a:stCxn id="71" idx="2"/>
            <a:endCxn id="112" idx="0"/>
          </p:cNvCxnSpPr>
          <p:nvPr/>
        </p:nvCxnSpPr>
        <p:spPr>
          <a:xfrm flipH="1">
            <a:off x="9127603" y="4802672"/>
            <a:ext cx="429930" cy="420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DC3E87F-0077-4A73-91C4-AE9D8D7F44EA}"/>
              </a:ext>
            </a:extLst>
          </p:cNvPr>
          <p:cNvCxnSpPr>
            <a:stCxn id="71" idx="2"/>
            <a:endCxn id="114" idx="1"/>
          </p:cNvCxnSpPr>
          <p:nvPr/>
        </p:nvCxnSpPr>
        <p:spPr>
          <a:xfrm>
            <a:off x="9557533" y="4802672"/>
            <a:ext cx="149197" cy="525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D98A31CA-5C84-4338-8E53-18FC2440637A}"/>
              </a:ext>
            </a:extLst>
          </p:cNvPr>
          <p:cNvCxnSpPr>
            <a:cxnSpLocks/>
            <a:stCxn id="71" idx="2"/>
            <a:endCxn id="113" idx="2"/>
          </p:cNvCxnSpPr>
          <p:nvPr/>
        </p:nvCxnSpPr>
        <p:spPr>
          <a:xfrm>
            <a:off x="9557533" y="4802672"/>
            <a:ext cx="565076" cy="323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03556341-C249-4FC2-8980-E96328FFACD7}"/>
              </a:ext>
            </a:extLst>
          </p:cNvPr>
          <p:cNvCxnSpPr>
            <a:stCxn id="72" idx="2"/>
            <a:endCxn id="107" idx="0"/>
          </p:cNvCxnSpPr>
          <p:nvPr/>
        </p:nvCxnSpPr>
        <p:spPr>
          <a:xfrm flipH="1">
            <a:off x="2361717" y="4802672"/>
            <a:ext cx="552970" cy="126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181390A5-E2DB-4942-B9DC-85CAFC780155}"/>
              </a:ext>
            </a:extLst>
          </p:cNvPr>
          <p:cNvCxnSpPr>
            <a:stCxn id="72" idx="2"/>
            <a:endCxn id="108" idx="0"/>
          </p:cNvCxnSpPr>
          <p:nvPr/>
        </p:nvCxnSpPr>
        <p:spPr>
          <a:xfrm>
            <a:off x="2914687" y="4802672"/>
            <a:ext cx="473189" cy="126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5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108CE7-6D98-442B-BC23-44A1808423D1}"/>
              </a:ext>
            </a:extLst>
          </p:cNvPr>
          <p:cNvSpPr txBox="1">
            <a:spLocks/>
          </p:cNvSpPr>
          <p:nvPr/>
        </p:nvSpPr>
        <p:spPr>
          <a:xfrm>
            <a:off x="-35395" y="-38501"/>
            <a:ext cx="1531149" cy="47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2. </a:t>
            </a:r>
            <a:r>
              <a:rPr lang="ko-KR" altLang="en-US" sz="2000" dirty="0"/>
              <a:t>논리 </a:t>
            </a:r>
            <a:r>
              <a:rPr lang="en-US" altLang="ko-KR" sz="2000" dirty="0"/>
              <a:t>ERD</a:t>
            </a:r>
            <a:endParaRPr lang="ko-KR" altLang="en-US" sz="2000" dirty="0"/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EB3042D7-CC0B-445C-8571-C8ECF2031986}"/>
              </a:ext>
            </a:extLst>
          </p:cNvPr>
          <p:cNvSpPr/>
          <p:nvPr/>
        </p:nvSpPr>
        <p:spPr>
          <a:xfrm>
            <a:off x="4052896" y="1557693"/>
            <a:ext cx="906407" cy="36008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B554D8E0-E4E9-4852-BF14-388A495E13CF}"/>
              </a:ext>
            </a:extLst>
          </p:cNvPr>
          <p:cNvSpPr/>
          <p:nvPr/>
        </p:nvSpPr>
        <p:spPr>
          <a:xfrm>
            <a:off x="7373279" y="1557693"/>
            <a:ext cx="906407" cy="36008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487357BE-3570-4EFF-A40F-532817FD0B2E}"/>
              </a:ext>
            </a:extLst>
          </p:cNvPr>
          <p:cNvSpPr/>
          <p:nvPr/>
        </p:nvSpPr>
        <p:spPr>
          <a:xfrm>
            <a:off x="5642229" y="4147252"/>
            <a:ext cx="906407" cy="36008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포함</a:t>
            </a:r>
          </a:p>
        </p:txBody>
      </p: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0CA6D2F1-AE55-4DE3-91E8-D98755A50BA2}"/>
              </a:ext>
            </a:extLst>
          </p:cNvPr>
          <p:cNvSpPr/>
          <p:nvPr/>
        </p:nvSpPr>
        <p:spPr>
          <a:xfrm>
            <a:off x="2026639" y="3034961"/>
            <a:ext cx="906407" cy="36008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CDA24552-543D-4CC1-ABEF-BEC95393EA4F}"/>
              </a:ext>
            </a:extLst>
          </p:cNvPr>
          <p:cNvSpPr/>
          <p:nvPr/>
        </p:nvSpPr>
        <p:spPr>
          <a:xfrm>
            <a:off x="9347389" y="2799018"/>
            <a:ext cx="906407" cy="36008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강의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91B73F1-072E-4699-A5B3-585111ED6488}"/>
              </a:ext>
            </a:extLst>
          </p:cNvPr>
          <p:cNvCxnSpPr>
            <a:cxnSpLocks/>
            <a:stCxn id="64" idx="3"/>
            <a:endCxn id="30" idx="1"/>
          </p:cNvCxnSpPr>
          <p:nvPr/>
        </p:nvCxnSpPr>
        <p:spPr>
          <a:xfrm>
            <a:off x="3120389" y="1737735"/>
            <a:ext cx="932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D6A8687-649D-4F8E-8503-EAAC7EBC5A9D}"/>
              </a:ext>
            </a:extLst>
          </p:cNvPr>
          <p:cNvCxnSpPr>
            <a:cxnSpLocks/>
            <a:stCxn id="30" idx="3"/>
            <a:endCxn id="59" idx="1"/>
          </p:cNvCxnSpPr>
          <p:nvPr/>
        </p:nvCxnSpPr>
        <p:spPr>
          <a:xfrm>
            <a:off x="4959303" y="1737735"/>
            <a:ext cx="5975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E95BD02-BFCA-4519-AB07-04C9CC77B93C}"/>
              </a:ext>
            </a:extLst>
          </p:cNvPr>
          <p:cNvCxnSpPr>
            <a:cxnSpLocks/>
            <a:stCxn id="59" idx="3"/>
            <a:endCxn id="31" idx="1"/>
          </p:cNvCxnSpPr>
          <p:nvPr/>
        </p:nvCxnSpPr>
        <p:spPr>
          <a:xfrm>
            <a:off x="6729536" y="1737735"/>
            <a:ext cx="643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23F0901-E440-401F-83D9-7E9D2D4D9C3B}"/>
              </a:ext>
            </a:extLst>
          </p:cNvPr>
          <p:cNvCxnSpPr>
            <a:cxnSpLocks/>
            <a:stCxn id="31" idx="3"/>
            <a:endCxn id="60" idx="1"/>
          </p:cNvCxnSpPr>
          <p:nvPr/>
        </p:nvCxnSpPr>
        <p:spPr>
          <a:xfrm>
            <a:off x="8279686" y="1737735"/>
            <a:ext cx="938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EB7AF8F-34E9-4C29-BE49-123560B5C17C}"/>
              </a:ext>
            </a:extLst>
          </p:cNvPr>
          <p:cNvCxnSpPr>
            <a:cxnSpLocks/>
            <a:stCxn id="60" idx="2"/>
            <a:endCxn id="34" idx="0"/>
          </p:cNvCxnSpPr>
          <p:nvPr/>
        </p:nvCxnSpPr>
        <p:spPr>
          <a:xfrm flipH="1">
            <a:off x="9800593" y="2194935"/>
            <a:ext cx="3968" cy="604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BC2364-D190-496B-9979-AC9B8A679E63}"/>
              </a:ext>
            </a:extLst>
          </p:cNvPr>
          <p:cNvCxnSpPr>
            <a:cxnSpLocks/>
            <a:stCxn id="34" idx="2"/>
            <a:endCxn id="62" idx="0"/>
          </p:cNvCxnSpPr>
          <p:nvPr/>
        </p:nvCxnSpPr>
        <p:spPr>
          <a:xfrm>
            <a:off x="9800593" y="3159102"/>
            <a:ext cx="0" cy="589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28579D6-53F7-4955-9357-8E63F31CBF19}"/>
              </a:ext>
            </a:extLst>
          </p:cNvPr>
          <p:cNvCxnSpPr>
            <a:cxnSpLocks/>
            <a:stCxn id="32" idx="3"/>
            <a:endCxn id="62" idx="1"/>
          </p:cNvCxnSpPr>
          <p:nvPr/>
        </p:nvCxnSpPr>
        <p:spPr>
          <a:xfrm flipV="1">
            <a:off x="6548636" y="4320165"/>
            <a:ext cx="2661663" cy="7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D1F8D0D-4B5B-46EE-A023-61F2DAE542C3}"/>
              </a:ext>
            </a:extLst>
          </p:cNvPr>
          <p:cNvCxnSpPr>
            <a:cxnSpLocks/>
            <a:stCxn id="64" idx="2"/>
            <a:endCxn id="33" idx="0"/>
          </p:cNvCxnSpPr>
          <p:nvPr/>
        </p:nvCxnSpPr>
        <p:spPr>
          <a:xfrm flipH="1">
            <a:off x="2479843" y="2652135"/>
            <a:ext cx="21" cy="382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D470884-2774-4875-88E1-F2693C3AA9A8}"/>
              </a:ext>
            </a:extLst>
          </p:cNvPr>
          <p:cNvCxnSpPr>
            <a:cxnSpLocks/>
            <a:stCxn id="33" idx="2"/>
            <a:endCxn id="63" idx="0"/>
          </p:cNvCxnSpPr>
          <p:nvPr/>
        </p:nvCxnSpPr>
        <p:spPr>
          <a:xfrm>
            <a:off x="2479843" y="3395045"/>
            <a:ext cx="0" cy="47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1B883B1-FDF0-4CA5-929E-040790D8073F}"/>
              </a:ext>
            </a:extLst>
          </p:cNvPr>
          <p:cNvCxnSpPr>
            <a:cxnSpLocks/>
            <a:stCxn id="63" idx="3"/>
            <a:endCxn id="32" idx="1"/>
          </p:cNvCxnSpPr>
          <p:nvPr/>
        </p:nvCxnSpPr>
        <p:spPr>
          <a:xfrm>
            <a:off x="3120368" y="4327294"/>
            <a:ext cx="2521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EA114F-48D5-4139-B45A-8B6B72E289E8}"/>
              </a:ext>
            </a:extLst>
          </p:cNvPr>
          <p:cNvSpPr txBox="1"/>
          <p:nvPr/>
        </p:nvSpPr>
        <p:spPr>
          <a:xfrm>
            <a:off x="3503163" y="1480728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83A1AF-B28F-440B-829A-005295DACC56}"/>
              </a:ext>
            </a:extLst>
          </p:cNvPr>
          <p:cNvSpPr txBox="1"/>
          <p:nvPr/>
        </p:nvSpPr>
        <p:spPr>
          <a:xfrm>
            <a:off x="5140926" y="1480728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28B25F-988B-4C56-8503-EC9A3EDD3FA1}"/>
              </a:ext>
            </a:extLst>
          </p:cNvPr>
          <p:cNvSpPr txBox="1"/>
          <p:nvPr/>
        </p:nvSpPr>
        <p:spPr>
          <a:xfrm>
            <a:off x="6933890" y="1491514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92E17-51E5-414F-98B0-738C226E90BD}"/>
              </a:ext>
            </a:extLst>
          </p:cNvPr>
          <p:cNvSpPr txBox="1"/>
          <p:nvPr/>
        </p:nvSpPr>
        <p:spPr>
          <a:xfrm>
            <a:off x="8554103" y="1491514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024FD9-52D8-4CE5-8B46-CCD0A415671F}"/>
              </a:ext>
            </a:extLst>
          </p:cNvPr>
          <p:cNvSpPr txBox="1"/>
          <p:nvPr/>
        </p:nvSpPr>
        <p:spPr>
          <a:xfrm>
            <a:off x="9774219" y="3361270"/>
            <a:ext cx="573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62958E-0262-4D2D-8398-3C14D7091E5F}"/>
              </a:ext>
            </a:extLst>
          </p:cNvPr>
          <p:cNvSpPr txBox="1"/>
          <p:nvPr/>
        </p:nvSpPr>
        <p:spPr>
          <a:xfrm>
            <a:off x="9788166" y="2437348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FC4B10-4876-4549-AEAF-CF44C1DA0C4E}"/>
              </a:ext>
            </a:extLst>
          </p:cNvPr>
          <p:cNvSpPr txBox="1"/>
          <p:nvPr/>
        </p:nvSpPr>
        <p:spPr>
          <a:xfrm>
            <a:off x="2417781" y="3498212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7463E0-D52C-42A5-936C-4EFCB55EDF00}"/>
              </a:ext>
            </a:extLst>
          </p:cNvPr>
          <p:cNvSpPr txBox="1"/>
          <p:nvPr/>
        </p:nvSpPr>
        <p:spPr>
          <a:xfrm>
            <a:off x="2450853" y="2736086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9CCEF3-63ED-4298-ADFE-480F5B2E03CC}"/>
              </a:ext>
            </a:extLst>
          </p:cNvPr>
          <p:cNvSpPr txBox="1"/>
          <p:nvPr/>
        </p:nvSpPr>
        <p:spPr>
          <a:xfrm>
            <a:off x="4295850" y="4338348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7C190F-07AB-4F2D-8B08-BCEA687991BA}"/>
              </a:ext>
            </a:extLst>
          </p:cNvPr>
          <p:cNvSpPr txBox="1"/>
          <p:nvPr/>
        </p:nvSpPr>
        <p:spPr>
          <a:xfrm>
            <a:off x="7826482" y="4371467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CB4375FE-C87B-40FB-BFCB-172F64339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66087"/>
              </p:ext>
            </p:extLst>
          </p:nvPr>
        </p:nvGraphicFramePr>
        <p:xfrm>
          <a:off x="5556884" y="1394835"/>
          <a:ext cx="1172652" cy="685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2652">
                  <a:extLst>
                    <a:ext uri="{9D8B030D-6E8A-4147-A177-3AD203B41FA5}">
                      <a16:colId xmlns:a16="http://schemas.microsoft.com/office/drawing/2014/main" val="3633225356"/>
                    </a:ext>
                  </a:extLst>
                </a:gridCol>
              </a:tblGrid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5911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학과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05324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38849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AD14B637-C0C3-4876-B9BE-E4F166459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69412"/>
              </p:ext>
            </p:extLst>
          </p:nvPr>
        </p:nvGraphicFramePr>
        <p:xfrm>
          <a:off x="9218235" y="1280535"/>
          <a:ext cx="1172652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2652">
                  <a:extLst>
                    <a:ext uri="{9D8B030D-6E8A-4147-A177-3AD203B41FA5}">
                      <a16:colId xmlns:a16="http://schemas.microsoft.com/office/drawing/2014/main" val="3633225356"/>
                    </a:ext>
                  </a:extLst>
                </a:gridCol>
              </a:tblGrid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5911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교수번호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05324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38849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학과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38867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C9412E34-72DD-4383-977B-FA9F5061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49325"/>
              </p:ext>
            </p:extLst>
          </p:nvPr>
        </p:nvGraphicFramePr>
        <p:xfrm>
          <a:off x="9210299" y="3748665"/>
          <a:ext cx="1180588" cy="114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0588">
                  <a:extLst>
                    <a:ext uri="{9D8B030D-6E8A-4147-A177-3AD203B41FA5}">
                      <a16:colId xmlns:a16="http://schemas.microsoft.com/office/drawing/2014/main" val="3633225356"/>
                    </a:ext>
                  </a:extLst>
                </a:gridCol>
              </a:tblGrid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과목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5911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과목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05324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38849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38867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학과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76879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B14073AA-47B7-40E2-B068-1F08F08E8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16106"/>
              </p:ext>
            </p:extLst>
          </p:nvPr>
        </p:nvGraphicFramePr>
        <p:xfrm>
          <a:off x="1839318" y="3870094"/>
          <a:ext cx="1281050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1050">
                  <a:extLst>
                    <a:ext uri="{9D8B030D-6E8A-4147-A177-3AD203B41FA5}">
                      <a16:colId xmlns:a16="http://schemas.microsoft.com/office/drawing/2014/main" val="3633225356"/>
                    </a:ext>
                  </a:extLst>
                </a:gridCol>
              </a:tblGrid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5911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등록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05324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등록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38849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38867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FDA83770-B674-43A6-816A-C948B0EB8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88914"/>
              </p:ext>
            </p:extLst>
          </p:nvPr>
        </p:nvGraphicFramePr>
        <p:xfrm>
          <a:off x="1839339" y="823335"/>
          <a:ext cx="128105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1050">
                  <a:extLst>
                    <a:ext uri="{9D8B030D-6E8A-4147-A177-3AD203B41FA5}">
                      <a16:colId xmlns:a16="http://schemas.microsoft.com/office/drawing/2014/main" val="3633225356"/>
                    </a:ext>
                  </a:extLst>
                </a:gridCol>
              </a:tblGrid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5911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05324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38849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38867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76879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25989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14657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전화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913894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4AE09593-893A-47BA-929C-BC5022320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40596"/>
              </p:ext>
            </p:extLst>
          </p:nvPr>
        </p:nvGraphicFramePr>
        <p:xfrm>
          <a:off x="5452266" y="4891665"/>
          <a:ext cx="1286332" cy="114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6332">
                  <a:extLst>
                    <a:ext uri="{9D8B030D-6E8A-4147-A177-3AD203B41FA5}">
                      <a16:colId xmlns:a16="http://schemas.microsoft.com/office/drawing/2014/main" val="3633225356"/>
                    </a:ext>
                  </a:extLst>
                </a:gridCol>
              </a:tblGrid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수강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5911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등록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05324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과목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38849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중간 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38867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기말 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76879"/>
                  </a:ext>
                </a:extLst>
              </a:tr>
            </a:tbl>
          </a:graphicData>
        </a:graphic>
      </p:graphicFrame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40711-BBAE-40EB-9A56-9DB0A7469CA8}"/>
              </a:ext>
            </a:extLst>
          </p:cNvPr>
          <p:cNvCxnSpPr>
            <a:cxnSpLocks/>
            <a:stCxn id="32" idx="2"/>
            <a:endCxn id="65" idx="0"/>
          </p:cNvCxnSpPr>
          <p:nvPr/>
        </p:nvCxnSpPr>
        <p:spPr>
          <a:xfrm flipH="1">
            <a:off x="6095432" y="4507336"/>
            <a:ext cx="1" cy="384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62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108CE7-6D98-442B-BC23-44A1808423D1}"/>
              </a:ext>
            </a:extLst>
          </p:cNvPr>
          <p:cNvSpPr txBox="1">
            <a:spLocks/>
          </p:cNvSpPr>
          <p:nvPr/>
        </p:nvSpPr>
        <p:spPr>
          <a:xfrm>
            <a:off x="-35395" y="-38501"/>
            <a:ext cx="1531149" cy="47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3. </a:t>
            </a:r>
            <a:r>
              <a:rPr lang="ko-KR" altLang="en-US" sz="2000" dirty="0"/>
              <a:t>물리 </a:t>
            </a:r>
            <a:r>
              <a:rPr lang="en-US" altLang="ko-KR" sz="2000" dirty="0"/>
              <a:t>ERD</a:t>
            </a:r>
            <a:endParaRPr lang="ko-KR" altLang="en-US" sz="2000" dirty="0"/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3992F6AE-071D-432B-A39D-DF475E35497D}"/>
              </a:ext>
            </a:extLst>
          </p:cNvPr>
          <p:cNvSpPr/>
          <p:nvPr/>
        </p:nvSpPr>
        <p:spPr>
          <a:xfrm>
            <a:off x="3542096" y="1729274"/>
            <a:ext cx="1171845" cy="36008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BELONG TO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378A9F76-9D15-4EF2-A5F2-28A13EC41BAC}"/>
              </a:ext>
            </a:extLst>
          </p:cNvPr>
          <p:cNvSpPr/>
          <p:nvPr/>
        </p:nvSpPr>
        <p:spPr>
          <a:xfrm>
            <a:off x="5451372" y="4656158"/>
            <a:ext cx="1237618" cy="36008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INCLUDE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5E845A45-54EB-489B-9359-0EBA7FF8DEAA}"/>
              </a:ext>
            </a:extLst>
          </p:cNvPr>
          <p:cNvSpPr/>
          <p:nvPr/>
        </p:nvSpPr>
        <p:spPr>
          <a:xfrm>
            <a:off x="1459831" y="3455244"/>
            <a:ext cx="1011116" cy="36008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APPLY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9A17D8D3-943F-456D-A289-BF17B3ACFC10}"/>
              </a:ext>
            </a:extLst>
          </p:cNvPr>
          <p:cNvSpPr/>
          <p:nvPr/>
        </p:nvSpPr>
        <p:spPr>
          <a:xfrm>
            <a:off x="9315031" y="3252511"/>
            <a:ext cx="1230923" cy="36008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LECTURE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191D0E3-08D0-4404-BC92-4366BE536B4B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>
            <a:off x="3026894" y="1909316"/>
            <a:ext cx="515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28C085-99B1-44F7-9D16-B2E42C7DD019}"/>
              </a:ext>
            </a:extLst>
          </p:cNvPr>
          <p:cNvCxnSpPr>
            <a:stCxn id="30" idx="3"/>
            <a:endCxn id="58" idx="1"/>
          </p:cNvCxnSpPr>
          <p:nvPr/>
        </p:nvCxnSpPr>
        <p:spPr>
          <a:xfrm>
            <a:off x="4713941" y="1909316"/>
            <a:ext cx="5250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424DF0D-ED13-4A41-B20A-0A8A5A9B355D}"/>
              </a:ext>
            </a:extLst>
          </p:cNvPr>
          <p:cNvCxnSpPr>
            <a:stCxn id="58" idx="3"/>
            <a:endCxn id="67" idx="1"/>
          </p:cNvCxnSpPr>
          <p:nvPr/>
        </p:nvCxnSpPr>
        <p:spPr>
          <a:xfrm flipV="1">
            <a:off x="6699827" y="1894136"/>
            <a:ext cx="589415" cy="1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44F9C4F-37AC-48AA-AD20-3D1169E96299}"/>
              </a:ext>
            </a:extLst>
          </p:cNvPr>
          <p:cNvCxnSpPr>
            <a:stCxn id="67" idx="3"/>
            <a:endCxn id="59" idx="1"/>
          </p:cNvCxnSpPr>
          <p:nvPr/>
        </p:nvCxnSpPr>
        <p:spPr>
          <a:xfrm>
            <a:off x="8461087" y="1894136"/>
            <a:ext cx="662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DEC71AD-103F-47BD-95AC-46368E948863}"/>
              </a:ext>
            </a:extLst>
          </p:cNvPr>
          <p:cNvCxnSpPr>
            <a:stCxn id="59" idx="2"/>
            <a:endCxn id="33" idx="0"/>
          </p:cNvCxnSpPr>
          <p:nvPr/>
        </p:nvCxnSpPr>
        <p:spPr>
          <a:xfrm flipH="1">
            <a:off x="9930493" y="2557076"/>
            <a:ext cx="17218" cy="695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AB54D9C-0BF2-4E51-8AF3-54A9131937C1}"/>
              </a:ext>
            </a:extLst>
          </p:cNvPr>
          <p:cNvCxnSpPr>
            <a:stCxn id="33" idx="2"/>
            <a:endCxn id="60" idx="0"/>
          </p:cNvCxnSpPr>
          <p:nvPr/>
        </p:nvCxnSpPr>
        <p:spPr>
          <a:xfrm>
            <a:off x="9930493" y="3612595"/>
            <a:ext cx="0" cy="537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D5A4BE1-1206-49BE-8158-EAD5EE7767AF}"/>
              </a:ext>
            </a:extLst>
          </p:cNvPr>
          <p:cNvCxnSpPr>
            <a:stCxn id="31" idx="3"/>
            <a:endCxn id="60" idx="1"/>
          </p:cNvCxnSpPr>
          <p:nvPr/>
        </p:nvCxnSpPr>
        <p:spPr>
          <a:xfrm>
            <a:off x="6688990" y="4836200"/>
            <a:ext cx="2417402" cy="22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897ECF8-25DB-4406-A1AF-4DE20FFD0022}"/>
              </a:ext>
            </a:extLst>
          </p:cNvPr>
          <p:cNvCxnSpPr>
            <a:cxnSpLocks/>
            <a:stCxn id="63" idx="2"/>
            <a:endCxn id="32" idx="0"/>
          </p:cNvCxnSpPr>
          <p:nvPr/>
        </p:nvCxnSpPr>
        <p:spPr>
          <a:xfrm flipH="1">
            <a:off x="1965389" y="2960876"/>
            <a:ext cx="446" cy="494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DB53C8C-937E-49F9-B4C9-7DAAC27B0853}"/>
              </a:ext>
            </a:extLst>
          </p:cNvPr>
          <p:cNvCxnSpPr>
            <a:cxnSpLocks/>
            <a:stCxn id="32" idx="2"/>
            <a:endCxn id="62" idx="0"/>
          </p:cNvCxnSpPr>
          <p:nvPr/>
        </p:nvCxnSpPr>
        <p:spPr>
          <a:xfrm>
            <a:off x="1965389" y="3815328"/>
            <a:ext cx="0" cy="357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3C1B168-7C16-4956-9C25-82C7685A45AE}"/>
              </a:ext>
            </a:extLst>
          </p:cNvPr>
          <p:cNvCxnSpPr>
            <a:cxnSpLocks/>
            <a:stCxn id="62" idx="3"/>
            <a:endCxn id="31" idx="1"/>
          </p:cNvCxnSpPr>
          <p:nvPr/>
        </p:nvCxnSpPr>
        <p:spPr>
          <a:xfrm>
            <a:off x="2789490" y="4836200"/>
            <a:ext cx="2661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5F16651-F856-489F-BDEC-F94A795A3CF9}"/>
              </a:ext>
            </a:extLst>
          </p:cNvPr>
          <p:cNvSpPr txBox="1"/>
          <p:nvPr/>
        </p:nvSpPr>
        <p:spPr>
          <a:xfrm>
            <a:off x="1655400" y="3789476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6F7968-FE9D-4E77-9E86-6A3C01912F45}"/>
              </a:ext>
            </a:extLst>
          </p:cNvPr>
          <p:cNvSpPr txBox="1"/>
          <p:nvPr/>
        </p:nvSpPr>
        <p:spPr>
          <a:xfrm>
            <a:off x="4837572" y="1901495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03C530-8BAC-4C18-B286-551D01F828CC}"/>
              </a:ext>
            </a:extLst>
          </p:cNvPr>
          <p:cNvSpPr txBox="1"/>
          <p:nvPr/>
        </p:nvSpPr>
        <p:spPr>
          <a:xfrm>
            <a:off x="6938830" y="1909316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2FFA84-C166-4F5B-8ED5-9E6A72A13EF7}"/>
              </a:ext>
            </a:extLst>
          </p:cNvPr>
          <p:cNvSpPr txBox="1"/>
          <p:nvPr/>
        </p:nvSpPr>
        <p:spPr>
          <a:xfrm>
            <a:off x="8644930" y="1880244"/>
            <a:ext cx="389037" cy="255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4EB944-29C0-4504-8608-1037BD16840A}"/>
              </a:ext>
            </a:extLst>
          </p:cNvPr>
          <p:cNvSpPr txBox="1"/>
          <p:nvPr/>
        </p:nvSpPr>
        <p:spPr>
          <a:xfrm>
            <a:off x="9960815" y="3725559"/>
            <a:ext cx="246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BE84CE-9B6B-429E-A6A5-0DA1A3139AEE}"/>
              </a:ext>
            </a:extLst>
          </p:cNvPr>
          <p:cNvSpPr txBox="1"/>
          <p:nvPr/>
        </p:nvSpPr>
        <p:spPr>
          <a:xfrm>
            <a:off x="9947711" y="2881322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FFDED1-FA99-4E43-9786-F030ABB61DBF}"/>
              </a:ext>
            </a:extLst>
          </p:cNvPr>
          <p:cNvSpPr txBox="1"/>
          <p:nvPr/>
        </p:nvSpPr>
        <p:spPr>
          <a:xfrm>
            <a:off x="3144122" y="1880244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4943D-9F86-475F-983A-E098E5A87F26}"/>
              </a:ext>
            </a:extLst>
          </p:cNvPr>
          <p:cNvSpPr txBox="1"/>
          <p:nvPr/>
        </p:nvSpPr>
        <p:spPr>
          <a:xfrm>
            <a:off x="1699179" y="3234874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F6AF65-A266-4635-830C-694200FE27BF}"/>
              </a:ext>
            </a:extLst>
          </p:cNvPr>
          <p:cNvSpPr txBox="1"/>
          <p:nvPr/>
        </p:nvSpPr>
        <p:spPr>
          <a:xfrm>
            <a:off x="3970109" y="4904375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00D615-68E7-4A92-9880-900DF16B42FA}"/>
              </a:ext>
            </a:extLst>
          </p:cNvPr>
          <p:cNvSpPr txBox="1"/>
          <p:nvPr/>
        </p:nvSpPr>
        <p:spPr>
          <a:xfrm>
            <a:off x="7834815" y="4904375"/>
            <a:ext cx="27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ECCD1F6E-8FBA-484A-8843-22F6F95F5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827675"/>
              </p:ext>
            </p:extLst>
          </p:nvPr>
        </p:nvGraphicFramePr>
        <p:xfrm>
          <a:off x="5239034" y="1497836"/>
          <a:ext cx="1460793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60793">
                  <a:extLst>
                    <a:ext uri="{9D8B030D-6E8A-4147-A177-3AD203B41FA5}">
                      <a16:colId xmlns:a16="http://schemas.microsoft.com/office/drawing/2014/main" val="3633225356"/>
                    </a:ext>
                  </a:extLst>
                </a:gridCol>
              </a:tblGrid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DEPARTMENT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5911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DEP_NUM :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en-US" altLang="ko-KR" sz="900" dirty="0"/>
                        <a:t>NUMBER(10) PRIMARY KEY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05324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NAME</a:t>
                      </a:r>
                      <a:r>
                        <a:rPr lang="en-US" altLang="ko-KR" sz="900" baseline="0" dirty="0"/>
                        <a:t> : VARCHAR(50)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38849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4BC698D4-2A57-441B-BA12-D76FD92A1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15523"/>
              </p:ext>
            </p:extLst>
          </p:nvPr>
        </p:nvGraphicFramePr>
        <p:xfrm>
          <a:off x="9123610" y="1231196"/>
          <a:ext cx="1648202" cy="132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8202">
                  <a:extLst>
                    <a:ext uri="{9D8B030D-6E8A-4147-A177-3AD203B41FA5}">
                      <a16:colId xmlns:a16="http://schemas.microsoft.com/office/drawing/2014/main" val="3633225356"/>
                    </a:ext>
                  </a:extLst>
                </a:gridCol>
              </a:tblGrid>
              <a:tr h="1914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PROFESSOR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5911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PRO_NUM : NUMBER(10) PRIMARY</a:t>
                      </a:r>
                      <a:r>
                        <a:rPr lang="en-US" altLang="ko-KR" sz="900" baseline="0" dirty="0"/>
                        <a:t> KEY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05324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NAME : VARCHAR(30) NOT 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38849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DEP_NUM : NUMBER(10) NOT NULL FOREIGN KEY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38867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C59DB43B-4518-46CD-9087-DE8519FFC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841458"/>
              </p:ext>
            </p:extLst>
          </p:nvPr>
        </p:nvGraphicFramePr>
        <p:xfrm>
          <a:off x="9106392" y="4150029"/>
          <a:ext cx="1648202" cy="1417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8202">
                  <a:extLst>
                    <a:ext uri="{9D8B030D-6E8A-4147-A177-3AD203B41FA5}">
                      <a16:colId xmlns:a16="http://schemas.microsoft.com/office/drawing/2014/main" val="3633225356"/>
                    </a:ext>
                  </a:extLst>
                </a:gridCol>
              </a:tblGrid>
              <a:tr h="173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SUBJECT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5911"/>
                  </a:ext>
                </a:extLst>
              </a:tr>
              <a:tr h="277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SUB_NUM : NUMBER(10) PRIMARY KEY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05324"/>
                  </a:ext>
                </a:extLst>
              </a:tr>
              <a:tr h="173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NAME : VARCHAR(50)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38849"/>
                  </a:ext>
                </a:extLst>
              </a:tr>
              <a:tr h="173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CREDIT : NUMBER(1)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38867"/>
                  </a:ext>
                </a:extLst>
              </a:tr>
              <a:tr h="277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DEP_NUM : NUMBER(10) NOT NULL FOREIGN KEY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76879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ADD27BEF-4FE2-4E98-A233-FE1C530EA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60978"/>
              </p:ext>
            </p:extLst>
          </p:nvPr>
        </p:nvGraphicFramePr>
        <p:xfrm>
          <a:off x="1141288" y="4173260"/>
          <a:ext cx="1648202" cy="132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8202">
                  <a:extLst>
                    <a:ext uri="{9D8B030D-6E8A-4147-A177-3AD203B41FA5}">
                      <a16:colId xmlns:a16="http://schemas.microsoft.com/office/drawing/2014/main" val="3633225356"/>
                    </a:ext>
                  </a:extLst>
                </a:gridCol>
              </a:tblGrid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APPLICATION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5911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APPLY_NUM : NUMBER(10) PRIMARY</a:t>
                      </a:r>
                      <a:r>
                        <a:rPr lang="en-US" altLang="ko-KR" sz="900" baseline="0" dirty="0"/>
                        <a:t> KET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05324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APPLY_DATE : DATE NOT 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38849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STU_NUM : NUMBER(10) NOT NULL FOREIGN KEY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38867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9AE6CBFB-AC22-4030-BD99-C5A909E5F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69397"/>
              </p:ext>
            </p:extLst>
          </p:nvPr>
        </p:nvGraphicFramePr>
        <p:xfrm>
          <a:off x="904776" y="857756"/>
          <a:ext cx="2122118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2118">
                  <a:extLst>
                    <a:ext uri="{9D8B030D-6E8A-4147-A177-3AD203B41FA5}">
                      <a16:colId xmlns:a16="http://schemas.microsoft.com/office/drawing/2014/main" val="3633225356"/>
                    </a:ext>
                  </a:extLst>
                </a:gridCol>
              </a:tblGrid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STUDENT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5911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STU_NUM : NUMBER(10) PRIMARY</a:t>
                      </a:r>
                      <a:r>
                        <a:rPr lang="en-US" altLang="ko-KR" sz="900" baseline="0" dirty="0"/>
                        <a:t> KEY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05324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NAME : VARCHAR(30) NOT 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38849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DEP_NUM</a:t>
                      </a:r>
                      <a:r>
                        <a:rPr lang="en-US" altLang="ko-KR" sz="900" baseline="0" dirty="0"/>
                        <a:t> : NUMBER(10) NOT NULL FOREIGN KEY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38867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SEX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NUMBER(1) NOT 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76879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EMAIL</a:t>
                      </a:r>
                      <a:r>
                        <a:rPr lang="en-US" altLang="ko-KR" sz="900" baseline="0" dirty="0"/>
                        <a:t> : VARCHAR(30)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25989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ADDRESS : VARCHAR(50) NOT NULL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14657"/>
                  </a:ext>
                </a:extLst>
              </a:tr>
              <a:tr h="151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PHONE_NUM : NUMER(11)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913894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1B17D90C-76E8-4E5C-B5E9-CC12AC907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660060"/>
              </p:ext>
            </p:extLst>
          </p:nvPr>
        </p:nvGraphicFramePr>
        <p:xfrm>
          <a:off x="5032001" y="5199956"/>
          <a:ext cx="2076360" cy="1417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76360">
                  <a:extLst>
                    <a:ext uri="{9D8B030D-6E8A-4147-A177-3AD203B41FA5}">
                      <a16:colId xmlns:a16="http://schemas.microsoft.com/office/drawing/2014/main" val="3633225356"/>
                    </a:ext>
                  </a:extLst>
                </a:gridCol>
              </a:tblGrid>
              <a:tr h="165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REGISTER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75911"/>
                  </a:ext>
                </a:extLst>
              </a:tr>
              <a:tr h="264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APPLY_NUM : NUMBER(10) NOT NULL FOREIGN KEY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05324"/>
                  </a:ext>
                </a:extLst>
              </a:tr>
              <a:tr h="264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SUB_NUM : NUMBER(10) NOT NULL FOREIGN KEY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38849"/>
                  </a:ext>
                </a:extLst>
              </a:tr>
              <a:tr h="165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MID_SCORE : NUMBER(4, 2)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38867"/>
                  </a:ext>
                </a:extLst>
              </a:tr>
              <a:tr h="165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FINAL_SCORE</a:t>
                      </a:r>
                      <a:r>
                        <a:rPr lang="en-US" altLang="ko-KR" sz="900" baseline="0" dirty="0"/>
                        <a:t> : NUMBER(4, 2)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76879"/>
                  </a:ext>
                </a:extLst>
              </a:tr>
            </a:tbl>
          </a:graphicData>
        </a:graphic>
      </p:graphicFrame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9298840-3109-4039-8235-0515E02649DA}"/>
              </a:ext>
            </a:extLst>
          </p:cNvPr>
          <p:cNvCxnSpPr>
            <a:stCxn id="31" idx="2"/>
            <a:endCxn id="64" idx="0"/>
          </p:cNvCxnSpPr>
          <p:nvPr/>
        </p:nvCxnSpPr>
        <p:spPr>
          <a:xfrm>
            <a:off x="6070181" y="5016242"/>
            <a:ext cx="0" cy="183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순서도: 판단 66">
            <a:extLst>
              <a:ext uri="{FF2B5EF4-FFF2-40B4-BE49-F238E27FC236}">
                <a16:creationId xmlns:a16="http://schemas.microsoft.com/office/drawing/2014/main" id="{D2CCFE7D-EA37-4760-BBCB-8B7F11BD2DC6}"/>
              </a:ext>
            </a:extLst>
          </p:cNvPr>
          <p:cNvSpPr/>
          <p:nvPr/>
        </p:nvSpPr>
        <p:spPr>
          <a:xfrm>
            <a:off x="7289242" y="1714094"/>
            <a:ext cx="1171845" cy="36008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BELONG TO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>
            <a:extLst>
              <a:ext uri="{FF2B5EF4-FFF2-40B4-BE49-F238E27FC236}">
                <a16:creationId xmlns:a16="http://schemas.microsoft.com/office/drawing/2014/main" id="{21066C5A-1AE7-47CF-B0B2-3D00F7D3A281}"/>
              </a:ext>
            </a:extLst>
          </p:cNvPr>
          <p:cNvSpPr txBox="1">
            <a:spLocks/>
          </p:cNvSpPr>
          <p:nvPr/>
        </p:nvSpPr>
        <p:spPr>
          <a:xfrm>
            <a:off x="-35395" y="-38501"/>
            <a:ext cx="1531149" cy="47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4. DFD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8BB628-6AB3-40DF-9404-49C2FB95EC35}"/>
              </a:ext>
            </a:extLst>
          </p:cNvPr>
          <p:cNvSpPr txBox="1"/>
          <p:nvPr/>
        </p:nvSpPr>
        <p:spPr>
          <a:xfrm>
            <a:off x="7192103" y="1283713"/>
            <a:ext cx="1143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학생 개인 정보란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0EDDB0F-4C26-43D9-BD33-D93F8BBBA827}"/>
              </a:ext>
            </a:extLst>
          </p:cNvPr>
          <p:cNvCxnSpPr/>
          <p:nvPr/>
        </p:nvCxnSpPr>
        <p:spPr>
          <a:xfrm>
            <a:off x="7284423" y="1251474"/>
            <a:ext cx="958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FED28E6-2DC8-4108-BEA1-36AA497009E5}"/>
              </a:ext>
            </a:extLst>
          </p:cNvPr>
          <p:cNvCxnSpPr/>
          <p:nvPr/>
        </p:nvCxnSpPr>
        <p:spPr>
          <a:xfrm>
            <a:off x="7284423" y="1562172"/>
            <a:ext cx="958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6027947-CD93-436C-86B9-53D87BBEB915}"/>
              </a:ext>
            </a:extLst>
          </p:cNvPr>
          <p:cNvSpPr txBox="1"/>
          <p:nvPr/>
        </p:nvSpPr>
        <p:spPr>
          <a:xfrm>
            <a:off x="6899026" y="3255706"/>
            <a:ext cx="864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성적 정보란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6FE2CB1-6BC0-479C-8B82-1745F1CF6448}"/>
              </a:ext>
            </a:extLst>
          </p:cNvPr>
          <p:cNvCxnSpPr/>
          <p:nvPr/>
        </p:nvCxnSpPr>
        <p:spPr>
          <a:xfrm>
            <a:off x="6805243" y="3221007"/>
            <a:ext cx="958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AE5668A-E17A-4BDE-887B-CD35203AB726}"/>
              </a:ext>
            </a:extLst>
          </p:cNvPr>
          <p:cNvCxnSpPr/>
          <p:nvPr/>
        </p:nvCxnSpPr>
        <p:spPr>
          <a:xfrm>
            <a:off x="6805243" y="3531235"/>
            <a:ext cx="958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FEC971-1294-4096-8757-8BCC0CCBBDBD}"/>
              </a:ext>
            </a:extLst>
          </p:cNvPr>
          <p:cNvSpPr txBox="1"/>
          <p:nvPr/>
        </p:nvSpPr>
        <p:spPr>
          <a:xfrm>
            <a:off x="3682141" y="3790331"/>
            <a:ext cx="1146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수강 </a:t>
            </a:r>
            <a:r>
              <a:rPr lang="ko-KR" altLang="en-US" sz="10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신청란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5573318-3A47-46A9-BBDE-18BA1198C69D}"/>
              </a:ext>
            </a:extLst>
          </p:cNvPr>
          <p:cNvCxnSpPr/>
          <p:nvPr/>
        </p:nvCxnSpPr>
        <p:spPr>
          <a:xfrm>
            <a:off x="3776294" y="3745976"/>
            <a:ext cx="958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7875CE7-4803-4148-B184-4FCF384EB580}"/>
              </a:ext>
            </a:extLst>
          </p:cNvPr>
          <p:cNvCxnSpPr/>
          <p:nvPr/>
        </p:nvCxnSpPr>
        <p:spPr>
          <a:xfrm>
            <a:off x="3776294" y="4056674"/>
            <a:ext cx="958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07A5480-416A-4751-8E90-10A2A00C3BAD}"/>
              </a:ext>
            </a:extLst>
          </p:cNvPr>
          <p:cNvSpPr/>
          <p:nvPr/>
        </p:nvSpPr>
        <p:spPr>
          <a:xfrm>
            <a:off x="3877406" y="1263342"/>
            <a:ext cx="756139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E00B79-85C4-4972-9175-4C6CFAAB9395}"/>
              </a:ext>
            </a:extLst>
          </p:cNvPr>
          <p:cNvSpPr/>
          <p:nvPr/>
        </p:nvSpPr>
        <p:spPr>
          <a:xfrm>
            <a:off x="8488970" y="3745976"/>
            <a:ext cx="756139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학교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F3E86E2-4557-4B4C-8F02-8BC6AD3ED4A7}"/>
              </a:ext>
            </a:extLst>
          </p:cNvPr>
          <p:cNvSpPr/>
          <p:nvPr/>
        </p:nvSpPr>
        <p:spPr>
          <a:xfrm>
            <a:off x="3945570" y="2297963"/>
            <a:ext cx="619810" cy="6184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신청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5628CA3-7BF6-4BCF-BE66-086531349120}"/>
              </a:ext>
            </a:extLst>
          </p:cNvPr>
          <p:cNvCxnSpPr>
            <a:cxnSpLocks/>
            <a:stCxn id="49" idx="3"/>
            <a:endCxn id="68" idx="2"/>
          </p:cNvCxnSpPr>
          <p:nvPr/>
        </p:nvCxnSpPr>
        <p:spPr>
          <a:xfrm flipV="1">
            <a:off x="4633545" y="1402425"/>
            <a:ext cx="1157488" cy="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1CDDCFA-F6B6-463B-85AA-BD4206E85048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flipH="1">
            <a:off x="4255475" y="1544696"/>
            <a:ext cx="1" cy="75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8332957-3A1D-4CD8-9F59-4377E8B6BA73}"/>
              </a:ext>
            </a:extLst>
          </p:cNvPr>
          <p:cNvCxnSpPr>
            <a:cxnSpLocks/>
            <a:stCxn id="53" idx="4"/>
            <a:endCxn id="45" idx="0"/>
          </p:cNvCxnSpPr>
          <p:nvPr/>
        </p:nvCxnSpPr>
        <p:spPr>
          <a:xfrm>
            <a:off x="4255475" y="2916448"/>
            <a:ext cx="0" cy="87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 26">
            <a:extLst>
              <a:ext uri="{FF2B5EF4-FFF2-40B4-BE49-F238E27FC236}">
                <a16:creationId xmlns:a16="http://schemas.microsoft.com/office/drawing/2014/main" id="{2E639FC5-6568-47F2-B965-748EECFB7EB8}"/>
              </a:ext>
            </a:extLst>
          </p:cNvPr>
          <p:cNvCxnSpPr>
            <a:stCxn id="34" idx="3"/>
            <a:endCxn id="50" idx="0"/>
          </p:cNvCxnSpPr>
          <p:nvPr/>
        </p:nvCxnSpPr>
        <p:spPr>
          <a:xfrm>
            <a:off x="8335103" y="1399129"/>
            <a:ext cx="531937" cy="2346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69FBCD8-A7BE-4AF5-8E0B-81D2A99A8602}"/>
              </a:ext>
            </a:extLst>
          </p:cNvPr>
          <p:cNvSpPr txBox="1"/>
          <p:nvPr/>
        </p:nvSpPr>
        <p:spPr>
          <a:xfrm>
            <a:off x="4770564" y="1115372"/>
            <a:ext cx="883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개인 정보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943435-B652-4BFF-A3F6-0E8FC9E798DA}"/>
              </a:ext>
            </a:extLst>
          </p:cNvPr>
          <p:cNvSpPr txBox="1"/>
          <p:nvPr/>
        </p:nvSpPr>
        <p:spPr>
          <a:xfrm>
            <a:off x="4218847" y="3189589"/>
            <a:ext cx="9935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수강 신청 정보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16DB28-69B0-471F-8790-3EDBEECCB30D}"/>
              </a:ext>
            </a:extLst>
          </p:cNvPr>
          <p:cNvSpPr txBox="1"/>
          <p:nvPr/>
        </p:nvSpPr>
        <p:spPr>
          <a:xfrm>
            <a:off x="7965981" y="4644617"/>
            <a:ext cx="9935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학생 학점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52F0C0F-AC3B-4B9A-99A1-8919A86B4E6B}"/>
              </a:ext>
            </a:extLst>
          </p:cNvPr>
          <p:cNvSpPr/>
          <p:nvPr/>
        </p:nvSpPr>
        <p:spPr>
          <a:xfrm>
            <a:off x="5791033" y="1137152"/>
            <a:ext cx="590895" cy="5305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E2C07FD-A67B-45B7-A429-62B0CF1EFF61}"/>
              </a:ext>
            </a:extLst>
          </p:cNvPr>
          <p:cNvCxnSpPr>
            <a:cxnSpLocks/>
            <a:stCxn id="68" idx="6"/>
            <a:endCxn id="34" idx="1"/>
          </p:cNvCxnSpPr>
          <p:nvPr/>
        </p:nvCxnSpPr>
        <p:spPr>
          <a:xfrm flipV="1">
            <a:off x="6381928" y="1399129"/>
            <a:ext cx="810175" cy="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F1EDF7A-5990-477E-842E-A993ED8CF503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V="1">
            <a:off x="4828808" y="3886653"/>
            <a:ext cx="3660162" cy="2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A9981A6-27B7-4522-ABA5-A494BC9CB04E}"/>
              </a:ext>
            </a:extLst>
          </p:cNvPr>
          <p:cNvCxnSpPr>
            <a:cxnSpLocks/>
          </p:cNvCxnSpPr>
          <p:nvPr/>
        </p:nvCxnSpPr>
        <p:spPr>
          <a:xfrm>
            <a:off x="4595422" y="1562172"/>
            <a:ext cx="919076" cy="69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68F584D6-C41D-411C-A476-1F97012C3227}"/>
              </a:ext>
            </a:extLst>
          </p:cNvPr>
          <p:cNvSpPr/>
          <p:nvPr/>
        </p:nvSpPr>
        <p:spPr>
          <a:xfrm>
            <a:off x="5532761" y="2206651"/>
            <a:ext cx="590895" cy="5305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3C66B7-9218-4C4A-86CF-DBA55EF2F9A3}"/>
              </a:ext>
            </a:extLst>
          </p:cNvPr>
          <p:cNvSpPr txBox="1"/>
          <p:nvPr/>
        </p:nvSpPr>
        <p:spPr>
          <a:xfrm>
            <a:off x="4898406" y="1656298"/>
            <a:ext cx="1000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중간</a:t>
            </a:r>
            <a:r>
              <a:rPr lang="en-US" altLang="ko-KR" sz="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기말 점수 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B3492B5-1C0A-4C4C-8EEE-987B3BB4B801}"/>
              </a:ext>
            </a:extLst>
          </p:cNvPr>
          <p:cNvCxnSpPr>
            <a:cxnSpLocks/>
          </p:cNvCxnSpPr>
          <p:nvPr/>
        </p:nvCxnSpPr>
        <p:spPr>
          <a:xfrm>
            <a:off x="6152555" y="2608874"/>
            <a:ext cx="684942" cy="55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475B835-ABAB-4B96-8F04-260A06E3EB26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763603" y="3378817"/>
            <a:ext cx="699144" cy="43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꺾인 연결선 29">
            <a:extLst>
              <a:ext uri="{FF2B5EF4-FFF2-40B4-BE49-F238E27FC236}">
                <a16:creationId xmlns:a16="http://schemas.microsoft.com/office/drawing/2014/main" id="{FABF788E-FC0C-4DDF-B599-4E50D4A19738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V="1">
            <a:off x="2860518" y="2420907"/>
            <a:ext cx="3539048" cy="1505272"/>
          </a:xfrm>
          <a:prstGeom prst="bentConnector4">
            <a:avLst>
              <a:gd name="adj1" fmla="val 416"/>
              <a:gd name="adj2" fmla="val 149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꺾인 연결선 26">
            <a:extLst>
              <a:ext uri="{FF2B5EF4-FFF2-40B4-BE49-F238E27FC236}">
                <a16:creationId xmlns:a16="http://schemas.microsoft.com/office/drawing/2014/main" id="{0EFE6383-F10D-4581-B550-CA9A25575469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7873435" y="3933867"/>
            <a:ext cx="900142" cy="1087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타원 144">
            <a:extLst>
              <a:ext uri="{FF2B5EF4-FFF2-40B4-BE49-F238E27FC236}">
                <a16:creationId xmlns:a16="http://schemas.microsoft.com/office/drawing/2014/main" id="{157BACB3-0671-4196-86AD-16AB9CCF77C8}"/>
              </a:ext>
            </a:extLst>
          </p:cNvPr>
          <p:cNvSpPr/>
          <p:nvPr/>
        </p:nvSpPr>
        <p:spPr>
          <a:xfrm>
            <a:off x="7192103" y="4678280"/>
            <a:ext cx="590895" cy="5305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FEB2B88-BACF-4DD0-9BB1-4AD0A7114DB2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6495026" y="4943553"/>
            <a:ext cx="697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FFC9693-5A3E-4EBE-8315-A39804497987}"/>
              </a:ext>
            </a:extLst>
          </p:cNvPr>
          <p:cNvSpPr txBox="1"/>
          <p:nvPr/>
        </p:nvSpPr>
        <p:spPr>
          <a:xfrm>
            <a:off x="5576155" y="4820442"/>
            <a:ext cx="864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학점 정보란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2C7A1A6-005E-4112-97E9-7B9DACE23602}"/>
              </a:ext>
            </a:extLst>
          </p:cNvPr>
          <p:cNvCxnSpPr/>
          <p:nvPr/>
        </p:nvCxnSpPr>
        <p:spPr>
          <a:xfrm>
            <a:off x="5482372" y="4785743"/>
            <a:ext cx="958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08BEDEF2-0C0F-4A3E-88B9-1E527F2DAA07}"/>
              </a:ext>
            </a:extLst>
          </p:cNvPr>
          <p:cNvCxnSpPr/>
          <p:nvPr/>
        </p:nvCxnSpPr>
        <p:spPr>
          <a:xfrm>
            <a:off x="5482372" y="5095971"/>
            <a:ext cx="958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12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5C8B1B-273D-4097-8F8D-BA4BBB354ECF}"/>
              </a:ext>
            </a:extLst>
          </p:cNvPr>
          <p:cNvSpPr txBox="1"/>
          <p:nvPr/>
        </p:nvSpPr>
        <p:spPr>
          <a:xfrm>
            <a:off x="0" y="56161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테이블 명세서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0F1EE5EB-1772-4EFA-9EF7-3414ABAB33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92233"/>
              </p:ext>
            </p:extLst>
          </p:nvPr>
        </p:nvGraphicFramePr>
        <p:xfrm>
          <a:off x="763920" y="3758777"/>
          <a:ext cx="10515600" cy="985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9871177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6999869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791067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677867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171134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3702686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00868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9955045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69385205"/>
                    </a:ext>
                  </a:extLst>
                </a:gridCol>
              </a:tblGrid>
              <a:tr h="241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테이블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열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데이터 형식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NULL </a:t>
                      </a:r>
                      <a:r>
                        <a:rPr lang="ko-KR" altLang="en-US" sz="1000" dirty="0"/>
                        <a:t>유무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 키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외래 키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FK </a:t>
                      </a:r>
                      <a:r>
                        <a:rPr lang="ko-KR" altLang="en-US" sz="1000" dirty="0"/>
                        <a:t>테이블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FK </a:t>
                      </a:r>
                      <a:r>
                        <a:rPr lang="ko-KR" altLang="en-US" sz="1000" dirty="0"/>
                        <a:t>열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6704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학과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학과 번호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NUMBER(10)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PK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083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VARCHAR(50)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74554"/>
                  </a:ext>
                </a:extLst>
              </a:tr>
            </a:tbl>
          </a:graphicData>
        </a:graphic>
      </p:graphicFrame>
      <p:graphicFrame>
        <p:nvGraphicFramePr>
          <p:cNvPr id="6" name="내용 개체 틀 4">
            <a:extLst>
              <a:ext uri="{FF2B5EF4-FFF2-40B4-BE49-F238E27FC236}">
                <a16:creationId xmlns:a16="http://schemas.microsoft.com/office/drawing/2014/main" id="{03EE5743-220D-4F39-A36D-FEE93B4E2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304072"/>
              </p:ext>
            </p:extLst>
          </p:nvPr>
        </p:nvGraphicFramePr>
        <p:xfrm>
          <a:off x="763920" y="587208"/>
          <a:ext cx="10515600" cy="2839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9871177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6999869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791067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677867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171134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3702686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00868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9955045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69385205"/>
                    </a:ext>
                  </a:extLst>
                </a:gridCol>
              </a:tblGrid>
              <a:tr h="241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테이블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열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데이터 형식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NULL </a:t>
                      </a:r>
                      <a:r>
                        <a:rPr lang="ko-KR" altLang="en-US" sz="1000" dirty="0"/>
                        <a:t>유무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 키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외래 키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FK </a:t>
                      </a:r>
                      <a:r>
                        <a:rPr lang="ko-KR" altLang="en-US" sz="1000" dirty="0"/>
                        <a:t>테이블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FK </a:t>
                      </a:r>
                      <a:r>
                        <a:rPr lang="ko-KR" altLang="en-US" sz="1000" dirty="0"/>
                        <a:t>열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670485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학생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학번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NUMBER(10)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PK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083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VARCHAR(30)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745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학과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NUMBER(1)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354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성별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NUMBER(10)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FK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학과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번호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1642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이메일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VARCHAR(50)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0836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주소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VARCHAR(30)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992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전화번호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NUMBER(11)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23376"/>
                  </a:ext>
                </a:extLst>
              </a:tr>
            </a:tbl>
          </a:graphicData>
        </a:graphic>
      </p:graphicFrame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23BCC481-F529-48FA-A33C-F76502C14D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675170"/>
              </p:ext>
            </p:extLst>
          </p:nvPr>
        </p:nvGraphicFramePr>
        <p:xfrm>
          <a:off x="763920" y="5076147"/>
          <a:ext cx="10515600" cy="1356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9871177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6999869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791067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677867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171134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3702686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00868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9955045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69385205"/>
                    </a:ext>
                  </a:extLst>
                </a:gridCol>
              </a:tblGrid>
              <a:tr h="241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테이블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열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데이터 형식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NULL </a:t>
                      </a:r>
                      <a:r>
                        <a:rPr lang="ko-KR" altLang="en-US" sz="1000" dirty="0"/>
                        <a:t>유무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 키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외래 키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FK </a:t>
                      </a:r>
                      <a:r>
                        <a:rPr lang="ko-KR" altLang="en-US" sz="1000" dirty="0"/>
                        <a:t>테이블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FK </a:t>
                      </a:r>
                      <a:r>
                        <a:rPr lang="ko-KR" altLang="en-US" sz="1000" dirty="0"/>
                        <a:t>열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67048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교수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교수 번호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NUMBER(10)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PK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083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VARCHAR(30)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745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학과 번호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NUMBER(10)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FK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학과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번호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87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58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D6AF0DCD-49B5-48EF-895C-3312CB05E9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550828"/>
              </p:ext>
            </p:extLst>
          </p:nvPr>
        </p:nvGraphicFramePr>
        <p:xfrm>
          <a:off x="763920" y="1198482"/>
          <a:ext cx="10515600" cy="172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9871177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6999869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791067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677867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171134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3702686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00868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9955045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69385205"/>
                    </a:ext>
                  </a:extLst>
                </a:gridCol>
              </a:tblGrid>
              <a:tr h="241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테이블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열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데이터 형식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NULL </a:t>
                      </a:r>
                      <a:r>
                        <a:rPr lang="ko-KR" altLang="en-US" sz="1000" dirty="0"/>
                        <a:t>유무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 키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외래 키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FK </a:t>
                      </a:r>
                      <a:r>
                        <a:rPr lang="ko-KR" altLang="en-US" sz="1000" dirty="0"/>
                        <a:t>테이블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FK </a:t>
                      </a:r>
                      <a:r>
                        <a:rPr lang="ko-KR" altLang="en-US" sz="1000" dirty="0"/>
                        <a:t>열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67048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 번호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NUMBER(10)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PK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083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VARCHAR(50)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745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학점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NUMBE(1)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08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학과 번호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NUMBER(10)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FK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학과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번호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2743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BC31A9-C642-417C-ADC6-C85ECE201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71735"/>
              </p:ext>
            </p:extLst>
          </p:nvPr>
        </p:nvGraphicFramePr>
        <p:xfrm>
          <a:off x="763920" y="3088368"/>
          <a:ext cx="10515600" cy="1356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2173935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273723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793053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2866235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6687633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7699612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913853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4723696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36893749"/>
                    </a:ext>
                  </a:extLst>
                </a:gridCol>
              </a:tblGrid>
              <a:tr h="241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테이블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열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데이터 형식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NULL </a:t>
                      </a:r>
                      <a:r>
                        <a:rPr lang="ko-KR" altLang="en-US" sz="1000" dirty="0"/>
                        <a:t>유무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 키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외래 키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FK </a:t>
                      </a:r>
                      <a:r>
                        <a:rPr lang="ko-KR" altLang="en-US" sz="1000" dirty="0"/>
                        <a:t>테이블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FK </a:t>
                      </a:r>
                      <a:r>
                        <a:rPr lang="ko-KR" altLang="en-US" sz="1000" dirty="0"/>
                        <a:t>열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2233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등록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등록 번호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NUMBER(10)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PK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729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등록 날짜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55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학번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NUMBER(10)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FK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학생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번호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2812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482A8C4-68D0-47C9-903C-55091D0BE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941777"/>
              </p:ext>
            </p:extLst>
          </p:nvPr>
        </p:nvGraphicFramePr>
        <p:xfrm>
          <a:off x="763920" y="4607414"/>
          <a:ext cx="10515600" cy="172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2173935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273723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793053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2866235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6687633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7699612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913853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4723696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36893749"/>
                    </a:ext>
                  </a:extLst>
                </a:gridCol>
              </a:tblGrid>
              <a:tr h="241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테이블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열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데이터 형식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NULL </a:t>
                      </a:r>
                      <a:r>
                        <a:rPr lang="ko-KR" altLang="en-US" sz="1000" dirty="0"/>
                        <a:t>유무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 키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외래 키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FK </a:t>
                      </a:r>
                      <a:r>
                        <a:rPr lang="ko-KR" altLang="en-US" sz="1000" dirty="0"/>
                        <a:t>테이블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FK </a:t>
                      </a:r>
                      <a:r>
                        <a:rPr lang="ko-KR" altLang="en-US" sz="1000" dirty="0"/>
                        <a:t>열 이름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2233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수강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등록 번호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NUMBER(10)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PK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FK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등록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번호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729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 번호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NUMBER(10)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 NULL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FK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번호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55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중간 점수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NUMBER(4,2)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281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기말 점수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NUMBER(4,2)</a:t>
                      </a:r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84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CD8A46-BFC7-4838-808E-6FE24BB244F2}"/>
              </a:ext>
            </a:extLst>
          </p:cNvPr>
          <p:cNvSpPr txBox="1"/>
          <p:nvPr/>
        </p:nvSpPr>
        <p:spPr>
          <a:xfrm>
            <a:off x="0" y="56161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테이블 명세서</a:t>
            </a:r>
          </a:p>
        </p:txBody>
      </p:sp>
    </p:spTree>
    <p:extLst>
      <p:ext uri="{BB962C8B-B14F-4D97-AF65-F5344CB8AC3E}">
        <p14:creationId xmlns:p14="http://schemas.microsoft.com/office/powerpoint/2010/main" val="323357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2836C-1410-4581-9BDC-74A4C7C4A59A}"/>
              </a:ext>
            </a:extLst>
          </p:cNvPr>
          <p:cNvSpPr txBox="1"/>
          <p:nvPr/>
        </p:nvSpPr>
        <p:spPr>
          <a:xfrm>
            <a:off x="115020" y="220384"/>
            <a:ext cx="223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요구사항 정의서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EC6398D-5802-46E4-B474-8022C1158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0" y="1211029"/>
            <a:ext cx="10515600" cy="345091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한양대학교에는 학과가 여러 개  존재한다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 학생마다 학번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이름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주소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이메일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성별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전화번호를 설정한다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1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 교수마다 이름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교수 번호를 설정한다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 학과마다 이름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학과 번호를 설정한다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학과에는 여러 명의 학생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교수가 포함된다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 과목마다 이름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과목 번호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학점을 설정한다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교수는 여러 과목을 강의할 수 있고 학생은 여러 과목을 신청할 수 있다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 수강마다 중간 점수와 기말 점수를 저장한다</a:t>
            </a:r>
            <a:r>
              <a:rPr lang="en-US" altLang="ko-KR" sz="1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69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769</Words>
  <Application>Microsoft Office PowerPoint</Application>
  <PresentationFormat>와이드스크린</PresentationFormat>
  <Paragraphs>311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a옛날목욕탕L</vt:lpstr>
      <vt:lpstr>맑은 고딕</vt:lpstr>
      <vt:lpstr>Arial</vt:lpstr>
      <vt:lpstr>Office 테마</vt:lpstr>
      <vt:lpstr>데이터베이스 13주차 과제</vt:lpstr>
      <vt:lpstr>1. 개념 ERD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4주차 과제</dc:title>
  <dc:creator>oodidi1998@gmail.com</dc:creator>
  <cp:lastModifiedBy>oodidi1998@gmail.com</cp:lastModifiedBy>
  <cp:revision>40</cp:revision>
  <dcterms:created xsi:type="dcterms:W3CDTF">2020-09-28T06:38:56Z</dcterms:created>
  <dcterms:modified xsi:type="dcterms:W3CDTF">2020-11-30T09:19:21Z</dcterms:modified>
</cp:coreProperties>
</file>