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Open Sauce Medium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</p:embeddedFont>
    <p:embeddedFont>
      <p:font typeface="Open Sans Italics" panose="020B0604020202020204" charset="0"/>
      <p:regular r:id="rId17"/>
    </p:embeddedFont>
    <p:embeddedFont>
      <p:font typeface="Archivo Narrow" panose="020B0604020202020204" charset="0"/>
      <p:regular r:id="rId18"/>
    </p:embeddedFont>
    <p:embeddedFont>
      <p:font typeface="Open Sauce Light" panose="020B0604020202020204" charset="0"/>
      <p:regular r:id="rId19"/>
    </p:embeddedFont>
    <p:embeddedFont>
      <p:font typeface="Open Sauce" panose="020B0604020202020204" charset="0"/>
      <p:regular r:id="rId20"/>
    </p:embeddedFont>
    <p:embeddedFont>
      <p:font typeface="Open Sauce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62275" y="3022040"/>
            <a:ext cx="9945163" cy="4242920"/>
            <a:chOff x="0" y="0"/>
            <a:chExt cx="13260217" cy="5657227"/>
          </a:xfrm>
        </p:grpSpPr>
        <p:sp>
          <p:nvSpPr>
            <p:cNvPr id="3" name="TextBox 3"/>
            <p:cNvSpPr txBox="1"/>
            <p:nvPr/>
          </p:nvSpPr>
          <p:spPr>
            <a:xfrm>
              <a:off x="0" y="1218867"/>
              <a:ext cx="13260217" cy="2276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00"/>
                </a:lnSpc>
              </a:pPr>
              <a:r>
                <a:rPr lang="en-US" sz="12000">
                  <a:solidFill>
                    <a:srgbClr val="FF7C64"/>
                  </a:solidFill>
                  <a:latin typeface="Archivo Narrow"/>
                </a:rPr>
                <a:t>Controle Serial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115405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105">
                  <a:solidFill>
                    <a:srgbClr val="FFFFFF"/>
                  </a:solidFill>
                  <a:latin typeface="Open Sauce Medium"/>
                </a:rPr>
                <a:t>SISTEMAS MICROCONTROLADOS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64579"/>
              <a:ext cx="13260217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Open Sauce Light"/>
                </a:rPr>
                <a:t>Jiomarlison Dias Souz  &amp; </a:t>
              </a:r>
            </a:p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Open Sauce Light"/>
                </a:rPr>
                <a:t>Maria Dayane Vieira Machado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631752" y="7479061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69793" y="-61440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452215" y="-485254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70168" y="3140815"/>
            <a:ext cx="10473417" cy="4005371"/>
            <a:chOff x="0" y="0"/>
            <a:chExt cx="13964556" cy="5340494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3964556" cy="199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759"/>
                </a:lnSpc>
              </a:pPr>
              <a:r>
                <a:rPr lang="en-US" sz="9799">
                  <a:solidFill>
                    <a:srgbClr val="FF7C64"/>
                  </a:solidFill>
                  <a:latin typeface="Archivo Narrow"/>
                </a:rPr>
                <a:t>Objetivo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636029"/>
              <a:ext cx="13964556" cy="2680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87"/>
                </a:lnSpc>
              </a:pPr>
              <a:r>
                <a:rPr lang="en-US" sz="2725">
                  <a:solidFill>
                    <a:srgbClr val="FFFFFF"/>
                  </a:solidFill>
                  <a:latin typeface="Open Sauce Light"/>
                </a:rPr>
                <a:t>O objetivo é a implementação de um sistema que controle um robozinho móvel pelo computador. Para realizar essa sistema usamos algumas ferramentas para captura a entrada do usuário que será pelo teclado do seu computador. 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1617663" y="2743202"/>
            <a:ext cx="6822551" cy="4800595"/>
          </a:xfrm>
          <a:custGeom>
            <a:avLst/>
            <a:gdLst/>
            <a:ahLst/>
            <a:cxnLst/>
            <a:rect l="l" t="t" r="r" b="b"/>
            <a:pathLst>
              <a:path w="6822551" h="4800595">
                <a:moveTo>
                  <a:pt x="0" y="0"/>
                </a:moveTo>
                <a:lnTo>
                  <a:pt x="6822552" y="0"/>
                </a:lnTo>
                <a:lnTo>
                  <a:pt x="6822552" y="4800596"/>
                </a:lnTo>
                <a:lnTo>
                  <a:pt x="0" y="4800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1246425"/>
            <a:ext cx="8930560" cy="7794150"/>
            <a:chOff x="0" y="0"/>
            <a:chExt cx="11907414" cy="103922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575" r="575"/>
            <a:stretch>
              <a:fillRect/>
            </a:stretch>
          </p:blipFill>
          <p:spPr>
            <a:xfrm>
              <a:off x="0" y="0"/>
              <a:ext cx="5890207" cy="513260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l="22756" r="22756"/>
            <a:stretch>
              <a:fillRect/>
            </a:stretch>
          </p:blipFill>
          <p:spPr>
            <a:xfrm>
              <a:off x="6017207" y="0"/>
              <a:ext cx="5890207" cy="513260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 l="17783" r="17783"/>
            <a:stretch>
              <a:fillRect/>
            </a:stretch>
          </p:blipFill>
          <p:spPr>
            <a:xfrm>
              <a:off x="0" y="5259600"/>
              <a:ext cx="5890207" cy="51326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l="6964" r="6964"/>
            <a:stretch>
              <a:fillRect/>
            </a:stretch>
          </p:blipFill>
          <p:spPr>
            <a:xfrm>
              <a:off x="6017207" y="5259600"/>
              <a:ext cx="5890207" cy="5132600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562173" y="2249653"/>
            <a:ext cx="8493891" cy="4802068"/>
            <a:chOff x="0" y="0"/>
            <a:chExt cx="11325189" cy="6402757"/>
          </a:xfrm>
        </p:grpSpPr>
        <p:sp>
          <p:nvSpPr>
            <p:cNvPr id="8" name="TextBox 8"/>
            <p:cNvSpPr txBox="1"/>
            <p:nvPr/>
          </p:nvSpPr>
          <p:spPr>
            <a:xfrm>
              <a:off x="0" y="12570"/>
              <a:ext cx="11325189" cy="144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81"/>
                </a:lnSpc>
              </a:pPr>
              <a:r>
                <a:rPr lang="en-US" sz="7150">
                  <a:solidFill>
                    <a:srgbClr val="FF7C64"/>
                  </a:solidFill>
                  <a:latin typeface="Archivo Narrow"/>
                </a:rPr>
                <a:t>Ferramentas Utilizadas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984621"/>
              <a:ext cx="11325189" cy="3418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2851" lvl="1" indent="-256425">
                <a:lnSpc>
                  <a:spcPts val="4180"/>
                </a:lnSpc>
                <a:buFont typeface="Arial"/>
                <a:buChar char="•"/>
              </a:pPr>
              <a:r>
                <a:rPr lang="en-US" sz="2375">
                  <a:solidFill>
                    <a:srgbClr val="FFFFFF"/>
                  </a:solidFill>
                  <a:latin typeface="Open Sauce Light"/>
                </a:rPr>
                <a:t>MikroC - Compilador de códigos de baixo nível; </a:t>
              </a:r>
            </a:p>
            <a:p>
              <a:pPr marL="512851" lvl="1" indent="-256425">
                <a:lnSpc>
                  <a:spcPts val="4180"/>
                </a:lnSpc>
                <a:buFont typeface="Arial"/>
                <a:buChar char="•"/>
              </a:pPr>
              <a:r>
                <a:rPr lang="en-US" sz="2375">
                  <a:solidFill>
                    <a:srgbClr val="FFFFFF"/>
                  </a:solidFill>
                  <a:latin typeface="Open Sauce Light"/>
                </a:rPr>
                <a:t>SimulIDE - Simulador de circuitos eletrônicos; </a:t>
              </a:r>
            </a:p>
            <a:p>
              <a:pPr marL="512851" lvl="1" indent="-256425">
                <a:lnSpc>
                  <a:spcPts val="4180"/>
                </a:lnSpc>
                <a:buFont typeface="Arial"/>
                <a:buChar char="•"/>
              </a:pPr>
              <a:r>
                <a:rPr lang="en-US" sz="2375">
                  <a:solidFill>
                    <a:srgbClr val="FFFFFF"/>
                  </a:solidFill>
                  <a:latin typeface="Open Sauce Light"/>
                </a:rPr>
                <a:t>Virtual Serial Port Tools - Software de simulação de porta serial;</a:t>
              </a:r>
            </a:p>
            <a:p>
              <a:pPr marL="512851" lvl="1" indent="-256425">
                <a:lnSpc>
                  <a:spcPts val="4180"/>
                </a:lnSpc>
                <a:buFont typeface="Arial"/>
                <a:buChar char="•"/>
              </a:pPr>
              <a:r>
                <a:rPr lang="en-US" sz="2375">
                  <a:solidFill>
                    <a:srgbClr val="FFFFFF"/>
                  </a:solidFill>
                  <a:latin typeface="Open Sauce Light"/>
                </a:rPr>
                <a:t>Hercules - Terminal de porta serial. 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56359" y="9059863"/>
            <a:ext cx="792510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Italics"/>
              </a:rPr>
              <a:t>MikroC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52341" y="679450"/>
            <a:ext cx="105712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SimulIDE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14471" y="9059863"/>
            <a:ext cx="20568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Virtual Serial Port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10793" y="679450"/>
            <a:ext cx="103807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Hercules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2763" y="5521477"/>
            <a:ext cx="4704510" cy="4089152"/>
          </a:xfrm>
          <a:custGeom>
            <a:avLst/>
            <a:gdLst/>
            <a:ahLst/>
            <a:cxnLst/>
            <a:rect l="l" t="t" r="r" b="b"/>
            <a:pathLst>
              <a:path w="4704510" h="4089152">
                <a:moveTo>
                  <a:pt x="0" y="0"/>
                </a:moveTo>
                <a:lnTo>
                  <a:pt x="4704510" y="0"/>
                </a:lnTo>
                <a:lnTo>
                  <a:pt x="4704510" y="4089152"/>
                </a:lnTo>
                <a:lnTo>
                  <a:pt x="0" y="4089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80986"/>
            <a:ext cx="15430012" cy="4402391"/>
            <a:chOff x="0" y="0"/>
            <a:chExt cx="20573350" cy="5869855"/>
          </a:xfrm>
        </p:grpSpPr>
        <p:sp>
          <p:nvSpPr>
            <p:cNvPr id="4" name="TextBox 4"/>
            <p:cNvSpPr txBox="1"/>
            <p:nvPr/>
          </p:nvSpPr>
          <p:spPr>
            <a:xfrm>
              <a:off x="0" y="3175"/>
              <a:ext cx="20573350" cy="2828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dirty="0">
                  <a:solidFill>
                    <a:srgbClr val="FF7C64"/>
                  </a:solidFill>
                  <a:latin typeface="Archivo Narrow"/>
                </a:rPr>
                <a:t>Como </a:t>
              </a:r>
              <a:r>
                <a:rPr lang="en-US" sz="6999" dirty="0" err="1">
                  <a:solidFill>
                    <a:srgbClr val="FF7C64"/>
                  </a:solidFill>
                  <a:latin typeface="Archivo Narrow"/>
                </a:rPr>
                <a:t>F</a:t>
              </a:r>
              <a:r>
                <a:rPr lang="en-US" sz="6999" dirty="0" err="1" smtClean="0">
                  <a:solidFill>
                    <a:srgbClr val="FF7C64"/>
                  </a:solidFill>
                  <a:latin typeface="Archivo Narrow"/>
                </a:rPr>
                <a:t>oi</a:t>
              </a:r>
              <a:r>
                <a:rPr lang="en-US" sz="6999" dirty="0" smtClean="0">
                  <a:solidFill>
                    <a:srgbClr val="FF7C64"/>
                  </a:solidFill>
                  <a:latin typeface="Archivo Narrow"/>
                </a:rPr>
                <a:t> </a:t>
              </a:r>
              <a:r>
                <a:rPr lang="en-US" sz="6999" dirty="0" err="1">
                  <a:solidFill>
                    <a:srgbClr val="FF7C64"/>
                  </a:solidFill>
                  <a:latin typeface="Archivo Narrow"/>
                </a:rPr>
                <a:t>D</a:t>
              </a:r>
              <a:r>
                <a:rPr lang="en-US" sz="6999" dirty="0" err="1" smtClean="0">
                  <a:solidFill>
                    <a:srgbClr val="FF7C64"/>
                  </a:solidFill>
                  <a:latin typeface="Archivo Narrow"/>
                </a:rPr>
                <a:t>esenvolvido</a:t>
              </a:r>
              <a:endParaRPr lang="en-US" sz="6999" dirty="0">
                <a:solidFill>
                  <a:srgbClr val="FF7C64"/>
                </a:solidFill>
                <a:latin typeface="Archivo Narrow"/>
              </a:endParaRPr>
            </a:p>
            <a:p>
              <a:pPr>
                <a:lnSpc>
                  <a:spcPts val="8399"/>
                </a:lnSpc>
              </a:pPr>
              <a:endParaRPr lang="en-US" sz="6999" dirty="0">
                <a:solidFill>
                  <a:srgbClr val="FF7C64"/>
                </a:solidFill>
                <a:latin typeface="Archivo Narrow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302508"/>
              <a:ext cx="20573350" cy="1485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9"/>
                </a:lnSpc>
              </a:pP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Na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simulação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foi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usado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o </a:t>
              </a:r>
              <a:r>
                <a:rPr lang="en-US" sz="2499" dirty="0" err="1">
                  <a:solidFill>
                    <a:srgbClr val="FFFFFF"/>
                  </a:solidFill>
                  <a:latin typeface="Open Sauce Bold"/>
                </a:rPr>
                <a:t>Microcontrolador</a:t>
              </a:r>
              <a:r>
                <a:rPr lang="en-US" sz="2499" dirty="0">
                  <a:solidFill>
                    <a:srgbClr val="FFFFFF"/>
                  </a:solidFill>
                  <a:latin typeface="Open Sauce Bold"/>
                </a:rPr>
                <a:t> PIC 16F628A,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responsável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por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todo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o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processamento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do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sistema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a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partir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de um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arquivo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em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>
                  <a:solidFill>
                    <a:srgbClr val="FFFFFF"/>
                  </a:solidFill>
                  <a:latin typeface="Open Sauce Bold"/>
                </a:rPr>
                <a:t>HEX 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de um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código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desenvolvido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no </a:t>
              </a:r>
              <a:r>
                <a:rPr lang="en-US" sz="2499" dirty="0">
                  <a:solidFill>
                    <a:srgbClr val="FFFFFF"/>
                  </a:solidFill>
                  <a:latin typeface="Open Sauce Bold"/>
                </a:rPr>
                <a:t>MikroC,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dentro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desse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código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está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os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comandos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que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será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realizado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nas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portas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Open Sauce"/>
                </a:rPr>
                <a:t>seriais</a:t>
              </a:r>
              <a:r>
                <a:rPr lang="en-US" sz="2499" dirty="0">
                  <a:solidFill>
                    <a:srgbClr val="FFFFFF"/>
                  </a:solidFill>
                  <a:latin typeface="Open Sauce"/>
                </a:rPr>
                <a:t>.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252889"/>
              <a:ext cx="20573350" cy="6169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24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462790" y="5766086"/>
            <a:ext cx="10957267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8948" lvl="1" indent="-254474" algn="ctr">
              <a:lnSpc>
                <a:spcPts val="2828"/>
              </a:lnSpc>
              <a:buFont typeface="Arial"/>
              <a:buChar char="•"/>
            </a:pP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Porta B1 e B2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são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as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portas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que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recebem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os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sinais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de entrada RX e TX,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sendo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o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módulo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Serial Port um dos que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faz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uso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delas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para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funcionar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e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transmitir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ou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receber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os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sinais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para o PIC.</a:t>
            </a:r>
          </a:p>
          <a:p>
            <a:pPr marL="508948" lvl="1" indent="-254474" algn="ctr">
              <a:lnSpc>
                <a:spcPts val="2828"/>
              </a:lnSpc>
              <a:buFont typeface="Arial"/>
              <a:buChar char="•"/>
            </a:pP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Porta B3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foi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utilizada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para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alimentação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do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módulo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L293,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estando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sempre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em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estado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alto(1).</a:t>
            </a:r>
          </a:p>
          <a:p>
            <a:pPr marL="508948" lvl="1" indent="-254474" algn="ctr">
              <a:lnSpc>
                <a:spcPts val="2828"/>
              </a:lnSpc>
              <a:buFont typeface="Arial"/>
              <a:buChar char="•"/>
            </a:pP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Portas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B4, B5, B6 e B7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foram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utilizadas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para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mandar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os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respectivos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sinais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para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os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motores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DC,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tendo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seus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sinais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alternando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entre alto(1) e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baixo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(0) de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acordo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com o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movimento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desejado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,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seja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para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parar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,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sentido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horário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 e anti-</a:t>
            </a:r>
            <a:r>
              <a:rPr lang="en-US" sz="2357" dirty="0" err="1" smtClean="0">
                <a:solidFill>
                  <a:srgbClr val="FFFFFF"/>
                </a:solidFill>
                <a:latin typeface="Open Sauce"/>
              </a:rPr>
              <a:t>horário</a:t>
            </a:r>
            <a:r>
              <a:rPr lang="en-US" sz="2357" dirty="0" smtClean="0">
                <a:solidFill>
                  <a:srgbClr val="FFFFFF"/>
                </a:solidFill>
                <a:latin typeface="Open Sauce"/>
              </a:rPr>
              <a:t>.</a:t>
            </a:r>
          </a:p>
          <a:p>
            <a:pPr algn="ctr">
              <a:lnSpc>
                <a:spcPts val="2828"/>
              </a:lnSpc>
              <a:spcBef>
                <a:spcPct val="0"/>
              </a:spcBef>
            </a:pPr>
            <a:endParaRPr lang="en-US" sz="2357" dirty="0">
              <a:solidFill>
                <a:srgbClr val="FFFFFF"/>
              </a:solidFill>
              <a:latin typeface="Open Sau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82936" y="5306552"/>
            <a:ext cx="4122877" cy="4174846"/>
          </a:xfrm>
          <a:custGeom>
            <a:avLst/>
            <a:gdLst/>
            <a:ahLst/>
            <a:cxnLst/>
            <a:rect l="l" t="t" r="r" b="b"/>
            <a:pathLst>
              <a:path w="4122877" h="4174846">
                <a:moveTo>
                  <a:pt x="0" y="0"/>
                </a:moveTo>
                <a:lnTo>
                  <a:pt x="4122877" y="0"/>
                </a:lnTo>
                <a:lnTo>
                  <a:pt x="4122877" y="4174846"/>
                </a:lnTo>
                <a:lnTo>
                  <a:pt x="0" y="4174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52062"/>
            <a:ext cx="8546581" cy="21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7C64"/>
                </a:solidFill>
                <a:latin typeface="Archivo Narrow"/>
              </a:rPr>
              <a:t>Como Foi Desenvolvido</a:t>
            </a:r>
          </a:p>
          <a:p>
            <a:pPr>
              <a:lnSpc>
                <a:spcPts val="8400"/>
              </a:lnSpc>
            </a:pPr>
            <a:endParaRPr lang="en-US" sz="7000">
              <a:solidFill>
                <a:srgbClr val="FF7C64"/>
              </a:solidFill>
              <a:latin typeface="Archivo Narr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3286125"/>
            <a:ext cx="13272663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</a:rPr>
              <a:t>Dois motores DC para que seja mostrado em qual direção o usuário digitar e ele rotacional de acordo com suas cargas recebidas em seus pólos positivos e/ou negativos.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endParaRPr lang="en-US" sz="2499">
              <a:solidFill>
                <a:srgbClr val="FFFFFF"/>
              </a:solidFill>
              <a:latin typeface="Open Sau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00876" y="5783592"/>
            <a:ext cx="2511891" cy="3967055"/>
          </a:xfrm>
          <a:custGeom>
            <a:avLst/>
            <a:gdLst/>
            <a:ahLst/>
            <a:cxnLst/>
            <a:rect l="l" t="t" r="r" b="b"/>
            <a:pathLst>
              <a:path w="2511891" h="3967055">
                <a:moveTo>
                  <a:pt x="0" y="0"/>
                </a:moveTo>
                <a:lnTo>
                  <a:pt x="2511890" y="0"/>
                </a:lnTo>
                <a:lnTo>
                  <a:pt x="2511890" y="3967055"/>
                </a:lnTo>
                <a:lnTo>
                  <a:pt x="0" y="3967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21013" y="1019175"/>
            <a:ext cx="9510693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dirty="0">
                <a:solidFill>
                  <a:srgbClr val="FF7C64"/>
                </a:solidFill>
                <a:latin typeface="Archivo Narrow"/>
              </a:rPr>
              <a:t>Como </a:t>
            </a:r>
            <a:r>
              <a:rPr lang="en-US" sz="6999" dirty="0" err="1">
                <a:solidFill>
                  <a:srgbClr val="FF7C64"/>
                </a:solidFill>
                <a:latin typeface="Archivo Narrow"/>
              </a:rPr>
              <a:t>Foi</a:t>
            </a:r>
            <a:r>
              <a:rPr lang="en-US" sz="6999" dirty="0">
                <a:solidFill>
                  <a:srgbClr val="FF7C64"/>
                </a:solidFill>
                <a:latin typeface="Archivo Narrow"/>
              </a:rPr>
              <a:t> </a:t>
            </a:r>
            <a:r>
              <a:rPr lang="en-US" sz="6999" dirty="0" err="1">
                <a:solidFill>
                  <a:srgbClr val="FF7C64"/>
                </a:solidFill>
                <a:latin typeface="Archivo Narrow"/>
              </a:rPr>
              <a:t>Desenvolvido</a:t>
            </a:r>
            <a:endParaRPr lang="en-US" sz="6999" dirty="0">
              <a:solidFill>
                <a:srgbClr val="FF7C64"/>
              </a:solidFill>
              <a:latin typeface="Archivo Narrow"/>
            </a:endParaRPr>
          </a:p>
          <a:p>
            <a:pPr>
              <a:lnSpc>
                <a:spcPts val="8399"/>
              </a:lnSpc>
            </a:pPr>
            <a:endParaRPr lang="en-US" sz="6999" dirty="0">
              <a:solidFill>
                <a:srgbClr val="FF7C64"/>
              </a:solidFill>
              <a:latin typeface="Archivo Narr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21013" y="3143250"/>
            <a:ext cx="13272663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ctr">
              <a:lnSpc>
                <a:spcPts val="299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Módulo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L293 </a:t>
            </a:r>
            <a:r>
              <a:rPr lang="en-US" sz="2499" dirty="0" err="1" smtClean="0">
                <a:solidFill>
                  <a:srgbClr val="FFFFFF"/>
                </a:solidFill>
                <a:latin typeface="Open Sauce"/>
              </a:rPr>
              <a:t>foi</a:t>
            </a:r>
            <a:r>
              <a:rPr lang="en-US" sz="2499" dirty="0" smtClean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499" dirty="0" err="1" smtClean="0">
                <a:solidFill>
                  <a:srgbClr val="FFFFFF"/>
                </a:solidFill>
                <a:latin typeface="Open Sauce"/>
              </a:rPr>
              <a:t>usado</a:t>
            </a:r>
            <a:r>
              <a:rPr lang="en-US" sz="2499" dirty="0" smtClean="0">
                <a:solidFill>
                  <a:srgbClr val="FFFFFF"/>
                </a:solidFill>
                <a:latin typeface="Open Sauce"/>
              </a:rPr>
              <a:t> para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conectar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suas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portas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motores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DC,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sendo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as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portas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1A, 2A, 3A e 4A para a entrada dos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sinais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das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portas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B7, B6, B5 e B4 do PIC. </a:t>
            </a:r>
          </a:p>
          <a:p>
            <a:pPr algn="ctr">
              <a:lnSpc>
                <a:spcPts val="2999"/>
              </a:lnSpc>
            </a:pPr>
            <a:endParaRPr lang="en-US" sz="2499" dirty="0">
              <a:solidFill>
                <a:srgbClr val="FFFFFF"/>
              </a:solidFill>
              <a:latin typeface="Open Sauce"/>
            </a:endParaRPr>
          </a:p>
          <a:p>
            <a:pPr marL="539749" lvl="1" indent="-269875" algn="ctr">
              <a:lnSpc>
                <a:spcPts val="299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Já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as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portas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1Y, 2Y, 3Y e 4Y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são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as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portas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de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saída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das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respectivas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portas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de entrada com o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mesmo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Open Sauce"/>
              </a:rPr>
              <a:t>número</a:t>
            </a:r>
            <a:r>
              <a:rPr lang="en-US" sz="2499" dirty="0">
                <a:solidFill>
                  <a:srgbClr val="FFFFFF"/>
                </a:solidFill>
                <a:latin typeface="Open Sauce"/>
              </a:rPr>
              <a:t>. 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endParaRPr lang="en-US" sz="2499" dirty="0">
              <a:solidFill>
                <a:srgbClr val="FFFFFF"/>
              </a:solidFill>
              <a:latin typeface="Open Sau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03558" y="5635857"/>
            <a:ext cx="10009860" cy="3165702"/>
          </a:xfrm>
          <a:custGeom>
            <a:avLst/>
            <a:gdLst/>
            <a:ahLst/>
            <a:cxnLst/>
            <a:rect l="l" t="t" r="r" b="b"/>
            <a:pathLst>
              <a:path w="10009860" h="3165702">
                <a:moveTo>
                  <a:pt x="0" y="0"/>
                </a:moveTo>
                <a:lnTo>
                  <a:pt x="10009860" y="0"/>
                </a:lnTo>
                <a:lnTo>
                  <a:pt x="10009860" y="3165702"/>
                </a:lnTo>
                <a:lnTo>
                  <a:pt x="0" y="3165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24992" y="1316694"/>
            <a:ext cx="8576850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FF7C64"/>
                </a:solidFill>
                <a:latin typeface="Archivo Narrow"/>
              </a:rPr>
              <a:t>Como Foi Desenvolvido</a:t>
            </a:r>
          </a:p>
          <a:p>
            <a:pPr>
              <a:lnSpc>
                <a:spcPts val="8399"/>
              </a:lnSpc>
            </a:pPr>
            <a:endParaRPr lang="en-US" sz="6999">
              <a:solidFill>
                <a:srgbClr val="FF7C64"/>
              </a:solidFill>
              <a:latin typeface="Archivo Narr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3002" y="2914650"/>
            <a:ext cx="13272663" cy="222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</a:rPr>
              <a:t>Módulo Serial Port é aquele responsável por permitir a conexão da primeira porta COM para dentro do circuito, onde ligamos o Hercules a primeira porta COM para enviar para a segunda que estará vinculada ao módulo Serial Port recebendo então esses sinais e transmitindo pelas saídas TX e RX dele para o PIC nas portas B1 e B2, sendo que só será possível conectar a uma porta existente.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endParaRPr lang="en-US" sz="2499">
              <a:solidFill>
                <a:srgbClr val="FFFFFF"/>
              </a:solidFill>
              <a:latin typeface="Open Sau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4992" y="2620550"/>
            <a:ext cx="12166826" cy="6459875"/>
          </a:xfrm>
          <a:custGeom>
            <a:avLst/>
            <a:gdLst/>
            <a:ahLst/>
            <a:cxnLst/>
            <a:rect l="l" t="t" r="r" b="b"/>
            <a:pathLst>
              <a:path w="12166826" h="6459875">
                <a:moveTo>
                  <a:pt x="0" y="0"/>
                </a:moveTo>
                <a:lnTo>
                  <a:pt x="12166826" y="0"/>
                </a:lnTo>
                <a:lnTo>
                  <a:pt x="12166826" y="6459875"/>
                </a:lnTo>
                <a:lnTo>
                  <a:pt x="0" y="645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24992" y="1019175"/>
            <a:ext cx="857685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FF7C64"/>
                </a:solidFill>
                <a:latin typeface="Archivo Narrow"/>
              </a:rPr>
              <a:t>Direções Do Motor DC</a:t>
            </a:r>
          </a:p>
        </p:txBody>
      </p:sp>
      <p:sp>
        <p:nvSpPr>
          <p:cNvPr id="4" name="Freeform 4"/>
          <p:cNvSpPr/>
          <p:nvPr/>
        </p:nvSpPr>
        <p:spPr>
          <a:xfrm>
            <a:off x="13406085" y="-1518602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80148" y="-1379031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75842" y="2519594"/>
            <a:ext cx="13239421" cy="6285863"/>
          </a:xfrm>
          <a:custGeom>
            <a:avLst/>
            <a:gdLst/>
            <a:ahLst/>
            <a:cxnLst/>
            <a:rect l="l" t="t" r="r" b="b"/>
            <a:pathLst>
              <a:path w="13239421" h="6285863">
                <a:moveTo>
                  <a:pt x="0" y="0"/>
                </a:moveTo>
                <a:lnTo>
                  <a:pt x="13239421" y="0"/>
                </a:lnTo>
                <a:lnTo>
                  <a:pt x="13239421" y="6285863"/>
                </a:lnTo>
                <a:lnTo>
                  <a:pt x="0" y="6285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24398" y="1019175"/>
            <a:ext cx="3942308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  <a:spcBef>
                <a:spcPct val="0"/>
              </a:spcBef>
            </a:pPr>
            <a:r>
              <a:rPr lang="en-US" sz="6248">
                <a:solidFill>
                  <a:srgbClr val="FF7C64"/>
                </a:solidFill>
                <a:latin typeface="Archivo Narrow"/>
              </a:rPr>
              <a:t>Solução Final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422</Words>
  <Application>Microsoft Office PowerPoint</Application>
  <PresentationFormat>Personalizar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Open Sauce Medium</vt:lpstr>
      <vt:lpstr>Calibri</vt:lpstr>
      <vt:lpstr>Arial</vt:lpstr>
      <vt:lpstr>Open Sans</vt:lpstr>
      <vt:lpstr>Open Sans Italics</vt:lpstr>
      <vt:lpstr>Archivo Narrow</vt:lpstr>
      <vt:lpstr>Open Sauce Light</vt:lpstr>
      <vt:lpstr>Open Sauce</vt:lpstr>
      <vt:lpstr>Open Sauce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Verde Laranja Padrões de Tecnologia Tecnologia 5G Apresentação de Tecnologia</dc:title>
  <cp:lastModifiedBy>Conta da Microsoft</cp:lastModifiedBy>
  <cp:revision>2</cp:revision>
  <dcterms:created xsi:type="dcterms:W3CDTF">2006-08-16T00:00:00Z</dcterms:created>
  <dcterms:modified xsi:type="dcterms:W3CDTF">2023-12-04T17:59:40Z</dcterms:modified>
  <dc:identifier>DAF1yHooIR4</dc:identifier>
</cp:coreProperties>
</file>