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Open Sans ExtraBold"/>
      <p:bold r:id="rId24"/>
      <p:boldItalic r:id="rId25"/>
    </p:embeddedFont>
    <p:embeddedFont>
      <p:font typeface="Crimson Text"/>
      <p:regular r:id="rId26"/>
      <p:bold r:id="rId27"/>
      <p:italic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59585F-4005-4896-B82C-BF1863E85F52}">
  <a:tblStyle styleId="{5F59585F-4005-4896-B82C-BF1863E85F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ExtraBold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rimsonText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CrimsonText-italic.fntdata"/><Relationship Id="rId27" Type="http://schemas.openxmlformats.org/officeDocument/2006/relationships/font" Target="fonts/Crimson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rimsonTex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08d90e8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208d90e8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08d90e81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e208d90e81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22da21fd4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g2e22da21fd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22da21fd4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e22da21fd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2e003534a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2e003534a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22da21fd4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e22da21fd4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22da21fd4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e22da21fd4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22da21fd4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e22da21fd4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22da21fd4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22da21fd4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22da21fd4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22da21fd4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2da21fd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2da21fd4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22da21f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22da21fd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requires ~3x the memory and computation time as the forward computation (i.e., too time-consuming and expensive!)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7B requires </a:t>
            </a:r>
            <a:r>
              <a:rPr b="1" lang="en-US"/>
              <a:t>14GB of GPU RAM.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GPT-3 has 175 billion parameters.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GPT-4 is estimated to have 1.76 trillion parameters.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Grok: 314B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Mistral: 7B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LLaMA-2 is open-source but 7B, 13B, 70B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backpropagation required and only one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through the training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not require model weights, only API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08d90e81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08d90e81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08d90e81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208d90e81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22da21fd4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e22da21fd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22da21fd4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e22da21fd4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1729950" y="1365400"/>
            <a:ext cx="98619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1729950" y="1241850"/>
            <a:ext cx="98619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2301.00234" TargetMode="External"/><Relationship Id="rId4" Type="http://schemas.openxmlformats.org/officeDocument/2006/relationships/hyperlink" Target="https://arxiv.org/pdf/2005.11401" TargetMode="External"/><Relationship Id="rId5" Type="http://schemas.openxmlformats.org/officeDocument/2006/relationships/hyperlink" Target="https://arxiv.org/pdf/2201.11903" TargetMode="External"/><Relationship Id="rId6" Type="http://schemas.openxmlformats.org/officeDocument/2006/relationships/hyperlink" Target="https://arxiv.org/pdf/2210.03629" TargetMode="External"/><Relationship Id="rId7" Type="http://schemas.openxmlformats.org/officeDocument/2006/relationships/hyperlink" Target="https://arxiv.org/pdf/2302.11520" TargetMode="External"/><Relationship Id="rId8" Type="http://schemas.openxmlformats.org/officeDocument/2006/relationships/hyperlink" Target="https://arxiv.org/pdf/2205.11916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s.cmu.edu/~mgormley/courses/10423/schedule.html" TargetMode="External"/><Relationship Id="rId10" Type="http://schemas.openxmlformats.org/officeDocument/2006/relationships/hyperlink" Target="https://www.coursera.org/learn/generative-ai-for-everyone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1c9iyoVIwDs?si=6xEVdS0yPlM-6upE" TargetMode="External"/><Relationship Id="rId4" Type="http://schemas.openxmlformats.org/officeDocument/2006/relationships/hyperlink" Target="https://youtu.be/yu27PWzJI_Y?si=kEr9WDeH4MG9Yx7s" TargetMode="External"/><Relationship Id="rId9" Type="http://schemas.openxmlformats.org/officeDocument/2006/relationships/hyperlink" Target="https://www.deeplearning.ai/the-batch/" TargetMode="External"/><Relationship Id="rId5" Type="http://schemas.openxmlformats.org/officeDocument/2006/relationships/hyperlink" Target="https://youtu.be/aOm75o2Z5-o?si=3Ae2nXqH-APEWI7U" TargetMode="External"/><Relationship Id="rId6" Type="http://schemas.openxmlformats.org/officeDocument/2006/relationships/hyperlink" Target="https://colab.research.google.com/drive/1lHd9b8C4ccAGpkK06dzcFB0asjXWGZi0?usp=sharing#scrollTo=Oz5naLl7JpLV" TargetMode="External"/><Relationship Id="rId7" Type="http://schemas.openxmlformats.org/officeDocument/2006/relationships/hyperlink" Target="https://youtu.be/2IK3DFHRFfw?si=ZlJFaqie_EcJ0h9a" TargetMode="External"/><Relationship Id="rId8" Type="http://schemas.openxmlformats.org/officeDocument/2006/relationships/hyperlink" Target="https://youtu.be/5p248yoa3oE?si=dCLcONQpUzhkmMP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OH50fL5cNSHUvxHs-DGgB6NogDY0w3qcFRxStQVaO8Q/edit?usp=sharing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latin typeface="Open Sans"/>
                <a:ea typeface="Open Sans"/>
                <a:cs typeface="Open Sans"/>
                <a:sym typeface="Open Sans"/>
              </a:rPr>
              <a:t>A Brief Intro</a:t>
            </a:r>
            <a:r>
              <a:rPr b="1" lang="en-US" sz="2700">
                <a:latin typeface="Open Sans"/>
                <a:ea typeface="Open Sans"/>
                <a:cs typeface="Open Sans"/>
                <a:sym typeface="Open Sans"/>
              </a:rPr>
              <a:t>duction</a:t>
            </a:r>
            <a:r>
              <a:rPr b="1" lang="en-US" sz="2700"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Prompting Methods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Yuntian (Jack) Shen</a:t>
            </a:r>
            <a:endParaRPr sz="2000"/>
          </a:p>
        </p:txBody>
      </p:sp>
      <p:sp>
        <p:nvSpPr>
          <p:cNvPr id="104" name="Google Shape;104;p12"/>
          <p:cNvSpPr txBox="1"/>
          <p:nvPr>
            <p:ph idx="3" type="body"/>
          </p:nvPr>
        </p:nvSpPr>
        <p:spPr>
          <a:xfrm>
            <a:off x="5781891" y="4449077"/>
            <a:ext cx="5926200" cy="646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Intern at CMU HCII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Joined GEM </a:t>
            </a:r>
            <a:r>
              <a:rPr lang="en-US"/>
              <a:t>💎</a:t>
            </a:r>
            <a:r>
              <a:rPr lang="en-US"/>
              <a:t> Team in March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774525" y="475575"/>
            <a:ext cx="816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Chain-of-Thought Prompting (CoT)</a:t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1"/>
          <p:cNvSpPr/>
          <p:nvPr>
            <p:ph idx="2" type="chart"/>
          </p:nvPr>
        </p:nvSpPr>
        <p:spPr>
          <a:xfrm>
            <a:off x="1729950" y="1365400"/>
            <a:ext cx="9989700" cy="3189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</a:t>
            </a:r>
            <a:r>
              <a:rPr lang="en-US"/>
              <a:t>he model does better even when simply prompted with “Let’s think step by step.”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2692900" y="6332875"/>
            <a:ext cx="33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</a:t>
            </a: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https://arxiv.org/pdf/2205.11916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409" y="1799399"/>
            <a:ext cx="8266776" cy="4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6880550" y="5233725"/>
            <a:ext cx="1703100" cy="18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ReAct (Reason + Act)</a:t>
            </a:r>
            <a:endParaRPr/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2"/>
          <p:cNvSpPr/>
          <p:nvPr>
            <p:ph idx="2" type="chart"/>
          </p:nvPr>
        </p:nvSpPr>
        <p:spPr>
          <a:xfrm>
            <a:off x="1729950" y="1365400"/>
            <a:ext cx="9654300" cy="800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Combines LLM’s ability to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reason</a:t>
            </a:r>
            <a:r>
              <a:rPr lang="en-US"/>
              <a:t> (by providing thoughts) and to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act</a:t>
            </a:r>
            <a:r>
              <a:rPr lang="en-US"/>
              <a:t> (by letting the LLM search from external sources).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50" y="2064175"/>
            <a:ext cx="10023827" cy="42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2692900" y="6332875"/>
            <a:ext cx="33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</a:t>
            </a: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https://arxiv.org/pdf/2210.03629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880550" y="2458950"/>
            <a:ext cx="4613400" cy="46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6880550" y="3502450"/>
            <a:ext cx="4613400" cy="6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880550" y="4697450"/>
            <a:ext cx="4613400" cy="46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880550" y="5453200"/>
            <a:ext cx="4613400" cy="75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774525" y="475575"/>
            <a:ext cx="858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Directional Stimulus Prompting (DSP)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3"/>
          <p:cNvSpPr/>
          <p:nvPr>
            <p:ph idx="2" type="chart"/>
          </p:nvPr>
        </p:nvSpPr>
        <p:spPr>
          <a:xfrm>
            <a:off x="1729950" y="1365400"/>
            <a:ext cx="9989700" cy="766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Use a </a:t>
            </a:r>
            <a:r>
              <a:rPr lang="en-US" u="sng"/>
              <a:t>small</a:t>
            </a:r>
            <a:r>
              <a:rPr lang="en-US"/>
              <a:t> LM to generate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hints</a:t>
            </a:r>
            <a:r>
              <a:rPr lang="en-US"/>
              <a:t> and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clues</a:t>
            </a:r>
            <a:r>
              <a:rPr lang="en-US"/>
              <a:t> for the input prompt, and further provide these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hints</a:t>
            </a:r>
            <a:r>
              <a:rPr lang="en-US"/>
              <a:t> to the LLM to guide it in generating desired outcomes.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2692900" y="6332875"/>
            <a:ext cx="33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</a:t>
            </a: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https://arxiv.org/pdf/2302.11520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525" y="2086725"/>
            <a:ext cx="7908548" cy="42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774525" y="475575"/>
            <a:ext cx="847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DSP Framework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4"/>
          <p:cNvSpPr/>
          <p:nvPr>
            <p:ph idx="2" type="chart"/>
          </p:nvPr>
        </p:nvSpPr>
        <p:spPr>
          <a:xfrm>
            <a:off x="1729950" y="1365400"/>
            <a:ext cx="9989700" cy="110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 small policy LM can be learned with supervised fine-tuning and reinforcement learning.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2692900" y="6332875"/>
            <a:ext cx="33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https://arxiv.org/pdf/2302.11520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13" y="2470375"/>
            <a:ext cx="10430576" cy="31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774525" y="475575"/>
            <a:ext cx="9716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A powerful LLM vs. A great prompt?</a:t>
            </a:r>
            <a:endParaRPr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5"/>
          <p:cNvSpPr/>
          <p:nvPr>
            <p:ph idx="2" type="chart"/>
          </p:nvPr>
        </p:nvSpPr>
        <p:spPr>
          <a:xfrm>
            <a:off x="1729950" y="1365400"/>
            <a:ext cx="9989700" cy="3259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Both are important.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 better model grants more tolerance for a bad prompt.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Advancing LLM architecture is generally managed by research teams from large companies.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 small startup or an individual researcher might leverage a decent model with excellent prompting techniques to achieve satisfactory results without the need for extensive computational power.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774525" y="475575"/>
            <a:ext cx="819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Research Paper Recommendations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6"/>
          <p:cNvSpPr/>
          <p:nvPr>
            <p:ph idx="2" type="chart"/>
          </p:nvPr>
        </p:nvSpPr>
        <p:spPr>
          <a:xfrm>
            <a:off x="1729950" y="1365400"/>
            <a:ext cx="9989700" cy="4708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A Survey on In-context Learning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Original Paper of RAG: 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Retrieval-Augmented Generation for Knowledge-Intensive NLP Tasks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Original Paper of Chain-of-Thought Prompting: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Chain-of-Thought Prompting Elicits Reasoning in Large Language Models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Original Paper of ReAct: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ReAct: Synergizing Reasoning and Acting in Language Models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Original Paper of Directional Stimulus Prompting: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linkClick r:id="rId7"/>
              </a:rPr>
              <a:t>Guiding Large Language Models via Directional Stimulus Prompting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Large Language Models are Zero-Shot Reasoners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774525" y="475575"/>
            <a:ext cx="793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Additional Learning Resources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7"/>
          <p:cNvSpPr/>
          <p:nvPr>
            <p:ph idx="2" type="chart"/>
          </p:nvPr>
        </p:nvSpPr>
        <p:spPr>
          <a:xfrm>
            <a:off x="1729950" y="1365400"/>
            <a:ext cx="9989700" cy="5306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Prompting: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Video: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4 Methods of Prompt Engineering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Video: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What is Prompt Tuning?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Video: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Prompt Engineering 101 - Crash Course &amp; Tips</a:t>
            </a:r>
            <a:r>
              <a:rPr lang="en-US"/>
              <a:t>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Google Colab Link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Generative AI: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Video: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Generative AI in a Nutshell - how to survive and thrive in the age of AI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Talk: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Andrew Ng: Opportunities in AI - 2023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The Batch | DeepLearning.AI | AI News &amp; Insights</a:t>
            </a:r>
            <a:r>
              <a:rPr lang="en-US"/>
              <a:t> by Andrew 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Coursera Course: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Generative AI for Everyone</a:t>
            </a:r>
            <a:r>
              <a:rPr lang="en-US"/>
              <a:t> by Andrew 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CMU Generative AI (10-423/623)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Course Website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Contact: </a:t>
            </a:r>
            <a:r>
              <a:rPr lang="en-US" sz="2000"/>
              <a:t>yuntian2@andrew.cmu.edu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3"/>
          <p:cNvSpPr/>
          <p:nvPr>
            <p:ph idx="2" type="chart"/>
          </p:nvPr>
        </p:nvSpPr>
        <p:spPr>
          <a:xfrm>
            <a:off x="6808125" y="1365400"/>
            <a:ext cx="5162100" cy="5230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Instructions: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 Translate from English to German: How are you?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Questions: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 What is the meaning of life?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Input data / Context: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 </a:t>
            </a:r>
            <a:r>
              <a:rPr lang="en-US"/>
              <a:t>Here is a transcript of a podcast about Generative AI: {transcript}. What do they say about LLMs?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Output format: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 Provide a short answer and explain your reasoning.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Elements of a Prompt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25" y="1482524"/>
            <a:ext cx="5425074" cy="41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2156600" y="6093125"/>
            <a:ext cx="430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</a:t>
            </a: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https://colab.research.google.com/drive/1lHd9b8C4ccAGpkK06dzcFB0asjXWGZi0?usp=sharing#scrollTo=Oz5naLl7JpLV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4"/>
          <p:cNvSpPr/>
          <p:nvPr>
            <p:ph idx="2" type="chart"/>
          </p:nvPr>
        </p:nvSpPr>
        <p:spPr>
          <a:xfrm>
            <a:off x="1729950" y="1309250"/>
            <a:ext cx="9861900" cy="5362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Summarization: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Summarize the following text:</a:t>
            </a:r>
            <a:endParaRPr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Text: …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Text classification: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Classify the following text into one of the classes - sports, finance, education.</a:t>
            </a:r>
            <a:endParaRPr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Text: ...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Translation: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Translate from English to French: What’s your name?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Text Generation / Text completion: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AI is _________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Question / Answering: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Based on the following podcast transcript, what is the host's opinion about AI?</a:t>
            </a:r>
            <a:endParaRPr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Transcript: ...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Image generation: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Generate an image of a cute puppy.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Cases of Prompts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2145275" y="6409075"/>
            <a:ext cx="67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Citation: </a:t>
            </a:r>
            <a:r>
              <a:rPr lang="en-US" sz="9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https://colab.research.google.com/drive/1lHd9b8C4ccAGpkK06dzcFB0asjXWGZi0?usp=sharing#scrollTo=Oz5naLl7JpLV</a:t>
            </a:r>
            <a:endParaRPr sz="9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/>
          <p:nvPr>
            <p:ph idx="2" type="chart"/>
          </p:nvPr>
        </p:nvSpPr>
        <p:spPr>
          <a:xfrm>
            <a:off x="1729950" y="1365400"/>
            <a:ext cx="9861900" cy="810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Suppose you have a few examples and a large language model (LLM).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How do you adapt the LLM to fit to your task specifically?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774525" y="475575"/>
            <a:ext cx="88581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Why Prompt Engineering?</a:t>
            </a:r>
            <a:endParaRPr/>
          </a:p>
        </p:txBody>
      </p:sp>
      <p:graphicFrame>
        <p:nvGraphicFramePr>
          <p:cNvPr id="129" name="Google Shape;129;p15"/>
          <p:cNvGraphicFramePr/>
          <p:nvPr/>
        </p:nvGraphicFramePr>
        <p:xfrm>
          <a:off x="1517400" y="21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{5F59585F-4005-4896-B82C-BF1863E85F52}</a:tableStyleId>
              </a:tblPr>
              <a:tblGrid>
                <a:gridCol w="1098875"/>
                <a:gridCol w="4614550"/>
                <a:gridCol w="4735675"/>
              </a:tblGrid>
              <a:tr h="62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Supervised Fine-Tuning</a:t>
                      </a:r>
                      <a:endParaRPr b="1" sz="16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In-Context Learning</a:t>
                      </a:r>
                      <a:endParaRPr b="1" sz="16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85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Further train a pre-trained model on a specific task using labeled data (by </a:t>
                      </a: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updating all model parameters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using backpropagation).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t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 model perform a specialized task by </a:t>
                      </a: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feeding examples to the LLM as a prompt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without updating the model’s parameters.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Better performance and accuracy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Still works when you have lots of 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examples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training, no updates to model weights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Useful when labeled data is scarce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Requires significant computational resources and time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Requires substantial amount of labeled data for effective training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Many good models are </a:t>
                      </a: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publicly available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(GPT-4/4o, Sora, DALL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·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 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2/3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etc.)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 available, too large to download and use (Grok: 314B, Mistral: 7B, LLaMA-2: 7B, 13B, 70B)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 performance can be constrained by input length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Might not 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achieve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same level of performance as fine-tuned models for complex 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 specialized </a:t>
                      </a: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5"/>
          <p:cNvSpPr txBox="1"/>
          <p:nvPr/>
        </p:nvSpPr>
        <p:spPr>
          <a:xfrm>
            <a:off x="2145275" y="6409075"/>
            <a:ext cx="66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Citation: </a:t>
            </a:r>
            <a:r>
              <a:rPr lang="en-US" sz="1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https://www.cs.cmu.edu/~mgormley/courses/10423//slides/lecture10-icl-ink.pdf</a:t>
            </a:r>
            <a:endParaRPr sz="1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/>
          <p:nvPr>
            <p:ph idx="2" type="chart"/>
          </p:nvPr>
        </p:nvSpPr>
        <p:spPr>
          <a:xfrm>
            <a:off x="1729950" y="1365400"/>
            <a:ext cx="9861900" cy="3189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Zero-Shot Learning: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n-US"/>
              <a:t> previous information or guidelines given in the prompt.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“Straight away write prompt with no reference.”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One-Shot Learning: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-US"/>
              <a:t> piece of information or guideline given in the prompt.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“Using this Example 1 as </a:t>
            </a:r>
            <a:r>
              <a:rPr lang="en-US"/>
              <a:t>reference</a:t>
            </a:r>
            <a:r>
              <a:rPr lang="en-US"/>
              <a:t>, then </a:t>
            </a:r>
            <a:r>
              <a:rPr lang="en-US"/>
              <a:t>[prompt]</a:t>
            </a:r>
            <a:r>
              <a:rPr lang="en-US"/>
              <a:t>.”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Few-Shot Learning: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Several</a:t>
            </a:r>
            <a:r>
              <a:rPr lang="en-US"/>
              <a:t> pieces of information or guidelines given in the prompt.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“Using these Examples 1, 2, 3 as references, then [prompt].”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In-Context Learning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692900" y="6332875"/>
            <a:ext cx="41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Citation: </a:t>
            </a: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https://www.youtube.com/watch?v=J3bfv711aGk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1774525" y="475575"/>
            <a:ext cx="84675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In-Context Learning (Example)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368" y="1345775"/>
            <a:ext cx="6070707" cy="5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8855975" y="5883325"/>
            <a:ext cx="3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</a:t>
            </a: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https://arxiv.org/pdf/2005.14165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259825" y="5691625"/>
            <a:ext cx="1590300" cy="57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259825" y="4005450"/>
            <a:ext cx="1590300" cy="22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49" name="Google Shape;149;p17"/>
          <p:cNvCxnSpPr/>
          <p:nvPr/>
        </p:nvCxnSpPr>
        <p:spPr>
          <a:xfrm>
            <a:off x="6327850" y="2943975"/>
            <a:ext cx="1624200" cy="1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6327850" y="3728025"/>
            <a:ext cx="1624200" cy="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6327850" y="4777575"/>
            <a:ext cx="1624200" cy="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More Prompting Methods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8"/>
          <p:cNvSpPr/>
          <p:nvPr>
            <p:ph idx="2" type="chart"/>
          </p:nvPr>
        </p:nvSpPr>
        <p:spPr>
          <a:xfrm>
            <a:off x="1729950" y="1441600"/>
            <a:ext cx="9989700" cy="3189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Retrieval-Augmented Generation (RAG)		[22 May 2020, Facebook + UCL + NYU]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Chain-of-Thought Prompting (CoT)			[28 Jan 2022, Google Brain]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ReAct (Reason + Act)						[6 Oct 2022, Google Brain + Princeton]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Directional Stimulus Prompting (DSP)		[22 Feb 2023, Microsoft + UCSB]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774525" y="475575"/>
            <a:ext cx="75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rPr lang="en-US"/>
              <a:t>Retrieval-Augmented Generation (RAG)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9"/>
          <p:cNvSpPr/>
          <p:nvPr>
            <p:ph idx="2" type="chart"/>
          </p:nvPr>
        </p:nvSpPr>
        <p:spPr>
          <a:xfrm>
            <a:off x="1729950" y="1365400"/>
            <a:ext cx="9861900" cy="3189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“R</a:t>
            </a:r>
            <a:r>
              <a:rPr lang="en-US"/>
              <a:t>etrieve relevant contextual information from a data source and pass that information to a large language model alongside the user’s prompt.”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Link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RAG 101</a:t>
            </a:r>
            <a:r>
              <a:rPr lang="en-US"/>
              <a:t> by Jiarui Rao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2692900" y="6332875"/>
            <a:ext cx="33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AWS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688" y="2363750"/>
            <a:ext cx="6699776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7907000" y="2176975"/>
            <a:ext cx="40947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 Prompt:</a:t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RAG to answer the following question. First, </a:t>
            </a:r>
            <a:r>
              <a:rPr b="1" lang="en-US"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retrieve relevant information from the knowledge base</a:t>
            </a: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then generate a detailed response </a:t>
            </a:r>
            <a:r>
              <a:rPr b="1" lang="en-US"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based on the retrieved information</a:t>
            </a: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Question: What are the main differences between quantum computing and classical computing, and what are the potential advantages of quantum computing over classical computing?</a:t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[Retrieve relevant information]</a:t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[Generate response based on retrieved information]</a:t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Answer:</a:t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327875" y="2255925"/>
            <a:ext cx="1522800" cy="1658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846350" y="2752225"/>
            <a:ext cx="1432500" cy="744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7907000" y="2176975"/>
            <a:ext cx="4083300" cy="415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774525" y="475575"/>
            <a:ext cx="790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Chain-of-Thought Prompting (CoT)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0"/>
          <p:cNvSpPr/>
          <p:nvPr>
            <p:ph idx="2" type="chart"/>
          </p:nvPr>
        </p:nvSpPr>
        <p:spPr>
          <a:xfrm>
            <a:off x="1729950" y="1365400"/>
            <a:ext cx="9861900" cy="3189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 prompting strategy where the model is guided through a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step-by-step</a:t>
            </a:r>
            <a:r>
              <a:rPr lang="en-US"/>
              <a:t> reasoning process.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Structure the input prompt in a way that mimics human reasoning.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075" y="2456025"/>
            <a:ext cx="7703655" cy="382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2692900" y="6332875"/>
            <a:ext cx="33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 from https://arxiv.org/pdf/2201.11903</a:t>
            </a:r>
            <a:endParaRPr sz="12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790325" y="3733550"/>
            <a:ext cx="3406500" cy="51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