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Helvetica Neue Light"/>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HelveticaNeueLight-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Helvetica Neue Light"/>
                <a:ea typeface="Helvetica Neue Light"/>
                <a:cs typeface="Helvetica Neue Light"/>
                <a:sym typeface="Helvetica Neue Light"/>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vidia.com/en-us/glossary/natural-language-processin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Open Sans"/>
                <a:ea typeface="Open Sans"/>
                <a:cs typeface="Open Sans"/>
                <a:sym typeface="Open Sans"/>
              </a:rPr>
              <a:t>Main title: 40 pt. Arial</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360"/>
              </a:spcBef>
              <a:spcAft>
                <a:spcPts val="0"/>
              </a:spcAft>
              <a:buClr>
                <a:srgbClr val="000000"/>
              </a:buClr>
              <a:buSzPts val="1400"/>
              <a:buFont typeface="Arial"/>
              <a:buNone/>
            </a:pPr>
            <a:br>
              <a:rPr b="0" i="0" lang="en-US" sz="1200" u="none" cap="none" strike="noStrike">
                <a:solidFill>
                  <a:schemeClr val="dk1"/>
                </a:solidFill>
                <a:latin typeface="Open Sans"/>
                <a:ea typeface="Open Sans"/>
                <a:cs typeface="Open Sans"/>
                <a:sym typeface="Open Sans"/>
              </a:rPr>
            </a:br>
            <a:r>
              <a:rPr b="0" i="0" lang="en-US" sz="1200" u="none" cap="none" strike="noStrike">
                <a:solidFill>
                  <a:schemeClr val="dk1"/>
                </a:solidFill>
                <a:latin typeface="Open Sans"/>
                <a:ea typeface="Open Sans"/>
                <a:cs typeface="Open Sans"/>
                <a:sym typeface="Open Sans"/>
              </a:rPr>
              <a:t>Presenter Name: 16 pt. Arial</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360"/>
              </a:spcBef>
              <a:spcAft>
                <a:spcPts val="0"/>
              </a:spcAft>
              <a:buClr>
                <a:srgbClr val="000000"/>
              </a:buClr>
              <a:buSzPts val="1400"/>
              <a:buFont typeface="Arial"/>
              <a:buNone/>
            </a:pPr>
            <a:r>
              <a:rPr b="0" i="0" lang="en-US" sz="1200" u="none" cap="none" strike="noStrike">
                <a:solidFill>
                  <a:schemeClr val="dk1"/>
                </a:solidFill>
                <a:latin typeface="Open Sans"/>
                <a:ea typeface="Open Sans"/>
                <a:cs typeface="Open Sans"/>
                <a:sym typeface="Open Sans"/>
              </a:rPr>
              <a:t>Presenters Title: 16 pt. Arial Italic</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360"/>
              </a:spcBef>
              <a:spcAft>
                <a:spcPts val="0"/>
              </a:spcAft>
              <a:buClr>
                <a:srgbClr val="000000"/>
              </a:buClr>
              <a:buSzPts val="1400"/>
              <a:buFont typeface="Arial"/>
              <a:buNone/>
            </a:pPr>
            <a:r>
              <a:t/>
            </a:r>
            <a:endParaRPr b="0" i="0" sz="1200" u="none" cap="none" strike="noStrike">
              <a:solidFill>
                <a:schemeClr val="dk1"/>
              </a:solidFill>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0e01eba5d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0e01eba5d_0_1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2e0e01eba5d_0_14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0e01eba5d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0e01eba5d_0_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g2e0e01eba5d_0_7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0e01eba5d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0e01eba5d_0_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g2e0e01eba5d_0_8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0e01eba5d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0e01eba5d_0_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g2e0e01eba5d_0_9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0e01eba5d_0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0e01eba5d_0_1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6" name="Google Shape;156;g2e0e01eba5d_0_16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0e01eba5d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0e01eba5d_0_1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g2e0e01eba5d_0_15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0e01eba5d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0e01eba5d_0_1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g2e0e01eba5d_0_173: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8f779606ae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8f779606ae_0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g28f779606ae_0_2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e0e01eba5d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e0e01eba5d_0_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highlight>
                  <a:srgbClr val="FFFFFF"/>
                </a:highlight>
                <a:latin typeface="Arial"/>
                <a:ea typeface="Arial"/>
                <a:cs typeface="Arial"/>
                <a:sym typeface="Arial"/>
              </a:rPr>
              <a:t>The roots of the technique go back at least to the early 1970s. That’s when researchers in information retrieval prototyped what they called question-answering systems, apps that use natural language processing (</a:t>
            </a:r>
            <a:r>
              <a:rPr lang="en-US" u="sng">
                <a:solidFill>
                  <a:schemeClr val="hlink"/>
                </a:solidFill>
                <a:highlight>
                  <a:srgbClr val="FFFFFF"/>
                </a:highlight>
                <a:latin typeface="Arial"/>
                <a:ea typeface="Arial"/>
                <a:cs typeface="Arial"/>
                <a:sym typeface="Arial"/>
                <a:hlinkClick r:id="rId2"/>
              </a:rPr>
              <a:t>NLP</a:t>
            </a:r>
            <a:r>
              <a:rPr lang="en-US">
                <a:highlight>
                  <a:srgbClr val="FFFFFF"/>
                </a:highlight>
                <a:latin typeface="Arial"/>
                <a:ea typeface="Arial"/>
                <a:cs typeface="Arial"/>
                <a:sym typeface="Arial"/>
              </a:rPr>
              <a:t>) to access text, initially in narrow topics such as baseball.</a:t>
            </a:r>
            <a:endParaRPr>
              <a:highlight>
                <a:srgbClr val="FFFFFF"/>
              </a:highlight>
              <a:latin typeface="Arial"/>
              <a:ea typeface="Arial"/>
              <a:cs typeface="Arial"/>
              <a:sym typeface="Arial"/>
            </a:endParaRPr>
          </a:p>
          <a:p>
            <a:pPr indent="0" lvl="0" marL="0" rtl="0" algn="l">
              <a:lnSpc>
                <a:spcPct val="115000"/>
              </a:lnSpc>
              <a:spcBef>
                <a:spcPts val="2100"/>
              </a:spcBef>
              <a:spcAft>
                <a:spcPts val="0"/>
              </a:spcAft>
              <a:buClr>
                <a:schemeClr val="dk1"/>
              </a:buClr>
              <a:buSzPts val="1100"/>
              <a:buFont typeface="Arial"/>
              <a:buNone/>
            </a:pPr>
            <a:r>
              <a:rPr lang="en-US">
                <a:highlight>
                  <a:srgbClr val="FFFFFF"/>
                </a:highlight>
                <a:latin typeface="Arial"/>
                <a:ea typeface="Arial"/>
                <a:cs typeface="Arial"/>
                <a:sym typeface="Arial"/>
              </a:rPr>
              <a:t>The concepts behind this kind of text mining have remained fairly constant over the years. But the machine learning engines driving them have grown significantly, increasing their usefulness and popularity.</a:t>
            </a:r>
            <a:endParaRPr>
              <a:highlight>
                <a:srgbClr val="FFFFFF"/>
              </a:highlight>
              <a:latin typeface="Arial"/>
              <a:ea typeface="Arial"/>
              <a:cs typeface="Arial"/>
              <a:sym typeface="Arial"/>
            </a:endParaRPr>
          </a:p>
          <a:p>
            <a:pPr indent="0" lvl="0" marL="0" rtl="0" algn="l">
              <a:lnSpc>
                <a:spcPct val="115000"/>
              </a:lnSpc>
              <a:spcBef>
                <a:spcPts val="2100"/>
              </a:spcBef>
              <a:spcAft>
                <a:spcPts val="0"/>
              </a:spcAft>
              <a:buClr>
                <a:schemeClr val="dk1"/>
              </a:buClr>
              <a:buSzPts val="1100"/>
              <a:buFont typeface="Arial"/>
              <a:buNone/>
            </a:pPr>
            <a:r>
              <a:rPr lang="en-US">
                <a:highlight>
                  <a:srgbClr val="FFFFFF"/>
                </a:highlight>
                <a:latin typeface="Arial"/>
                <a:ea typeface="Arial"/>
                <a:cs typeface="Arial"/>
                <a:sym typeface="Arial"/>
              </a:rPr>
              <a:t>In the mid-1990s, the Ask Jeeves service, now Ask.com, popularized question answering with its mascot of a well-dressed valet. IBM’s Watson became a TV celebrity in 2011 when it handily beat two human champions on the </a:t>
            </a:r>
            <a:r>
              <a:rPr i="1" lang="en-US">
                <a:highlight>
                  <a:srgbClr val="FFFFFF"/>
                </a:highlight>
                <a:latin typeface="Arial"/>
                <a:ea typeface="Arial"/>
                <a:cs typeface="Arial"/>
                <a:sym typeface="Arial"/>
              </a:rPr>
              <a:t>Jeopardy!</a:t>
            </a:r>
            <a:r>
              <a:rPr lang="en-US">
                <a:highlight>
                  <a:srgbClr val="FFFFFF"/>
                </a:highlight>
                <a:latin typeface="Arial"/>
                <a:ea typeface="Arial"/>
                <a:cs typeface="Arial"/>
                <a:sym typeface="Arial"/>
              </a:rPr>
              <a:t> game show.</a:t>
            </a:r>
            <a:endParaRPr>
              <a:highlight>
                <a:srgbClr val="FFFFFF"/>
              </a:highlight>
              <a:latin typeface="Arial"/>
              <a:ea typeface="Arial"/>
              <a:cs typeface="Arial"/>
              <a:sym typeface="Arial"/>
            </a:endParaRPr>
          </a:p>
          <a:p>
            <a:pPr indent="0" lvl="0" marL="0" rtl="0" algn="l">
              <a:spcBef>
                <a:spcPts val="2100"/>
              </a:spcBef>
              <a:spcAft>
                <a:spcPts val="0"/>
              </a:spcAft>
              <a:buNone/>
            </a:pPr>
            <a:r>
              <a:t/>
            </a:r>
            <a:endParaRPr/>
          </a:p>
        </p:txBody>
      </p:sp>
      <p:sp>
        <p:nvSpPr>
          <p:cNvPr id="54" name="Google Shape;54;g2e0e01eba5d_0_39: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f779606ae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f779606ae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 name="Google Shape;63;g28f779606ae_0_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0e01eba5d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0e01eba5d_0_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 name="Google Shape;72;g2e0e01eba5d_0_4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0e01eba5d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0e01eba5d_0_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 name="Google Shape;80;g2e0e01eba5d_0_5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0e01eba5d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0e01eba5d_0_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 name="Google Shape;91;g2e0e01eba5d_0_10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0e01eba5d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0e01eba5d_0_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solidFill>
                  <a:srgbClr val="1A1A1A"/>
                </a:solidFill>
                <a:highlight>
                  <a:srgbClr val="FFFFFF"/>
                </a:highlight>
                <a:latin typeface="Roboto"/>
                <a:ea typeface="Roboto"/>
                <a:cs typeface="Roboto"/>
                <a:sym typeface="Roboto"/>
              </a:rPr>
              <a:t>RAG is valuable for use-cases where the model needs knowledge which is not included in the information the model has learned from. For example, let’s say you are building a GPT to help your support team answer customer inquiries. GPT-4 is able to reason about customer problems using its base knowledge, but it cannot know the latest facts about your specific product or service. You can get much better results by giving a GPT access to your ticketing system, so that it can retrieve past tickets pertaining to similar issues and use that context to generate more relevant answers. When you use the knowledge retrieval feature in a GPT, RAG is being performed for you automatically.</a:t>
            </a:r>
            <a:endParaRPr/>
          </a:p>
        </p:txBody>
      </p:sp>
      <p:sp>
        <p:nvSpPr>
          <p:cNvPr id="99" name="Google Shape;99;g2e0e01eba5d_0_67: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0e01eba5d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0e01eba5d_0_1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 name="Google Shape;107;g2e0e01eba5d_0_12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0e01eba5d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0e01eba5d_0_1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2e0e01eba5d_0_134: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5" name="Shape 15"/>
        <p:cNvGrpSpPr/>
        <p:nvPr/>
      </p:nvGrpSpPr>
      <p:grpSpPr>
        <a:xfrm>
          <a:off x="0" y="0"/>
          <a:ext cx="0" cy="0"/>
          <a:chOff x="0" y="0"/>
          <a:chExt cx="0" cy="0"/>
        </a:xfrm>
      </p:grpSpPr>
      <p:sp>
        <p:nvSpPr>
          <p:cNvPr id="16" name="Google Shape;16;p2"/>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17" name="Google Shape;17;p2"/>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18" name="Google Shape;18;p2"/>
          <p:cNvPicPr preferRelativeResize="0"/>
          <p:nvPr/>
        </p:nvPicPr>
        <p:blipFill rotWithShape="1">
          <a:blip r:embed="rId3">
            <a:alphaModFix/>
          </a:blip>
          <a:srcRect b="1988" l="84736" r="4770" t="23988"/>
          <a:stretch/>
        </p:blipFill>
        <p:spPr>
          <a:xfrm>
            <a:off x="457200" y="0"/>
            <a:ext cx="790575" cy="5143500"/>
          </a:xfrm>
          <a:prstGeom prst="rect">
            <a:avLst/>
          </a:prstGeom>
          <a:noFill/>
          <a:ln>
            <a:noFill/>
          </a:ln>
        </p:spPr>
      </p:pic>
      <p:sp>
        <p:nvSpPr>
          <p:cNvPr id="19" name="Google Shape;19;p2"/>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20" name="Google Shape;20;p2"/>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21" name="Google Shape;21;p2"/>
          <p:cNvPicPr preferRelativeResize="0"/>
          <p:nvPr/>
        </p:nvPicPr>
        <p:blipFill rotWithShape="1">
          <a:blip r:embed="rId3">
            <a:alphaModFix/>
          </a:blip>
          <a:srcRect b="1988" l="84736" r="4770" t="23988"/>
          <a:stretch/>
        </p:blipFill>
        <p:spPr>
          <a:xfrm>
            <a:off x="457200" y="0"/>
            <a:ext cx="790575"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3"/>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24" name="Shape 24"/>
        <p:cNvGrpSpPr/>
        <p:nvPr/>
      </p:nvGrpSpPr>
      <p:grpSpPr>
        <a:xfrm>
          <a:off x="0" y="0"/>
          <a:ext cx="0" cy="0"/>
          <a:chOff x="0" y="0"/>
          <a:chExt cx="0" cy="0"/>
        </a:xfrm>
      </p:grpSpPr>
      <p:sp>
        <p:nvSpPr>
          <p:cNvPr id="25" name="Google Shape;25;p4"/>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6" name="Google Shape;26;p4"/>
          <p:cNvSpPr txBox="1"/>
          <p:nvPr>
            <p:ph idx="1" type="body"/>
          </p:nvPr>
        </p:nvSpPr>
        <p:spPr>
          <a:xfrm>
            <a:off x="457200" y="1200150"/>
            <a:ext cx="82296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27" name="Shape 27"/>
        <p:cNvGrpSpPr/>
        <p:nvPr/>
      </p:nvGrpSpPr>
      <p:grpSpPr>
        <a:xfrm>
          <a:off x="0" y="0"/>
          <a:ext cx="0" cy="0"/>
          <a:chOff x="0" y="0"/>
          <a:chExt cx="0" cy="0"/>
        </a:xfrm>
      </p:grpSpPr>
      <p:sp>
        <p:nvSpPr>
          <p:cNvPr id="28" name="Google Shape;28;p5"/>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9" name="Google Shape;29;p5"/>
          <p:cNvSpPr txBox="1"/>
          <p:nvPr>
            <p:ph idx="1" type="body"/>
          </p:nvPr>
        </p:nvSpPr>
        <p:spPr>
          <a:xfrm>
            <a:off x="457200" y="1200150"/>
            <a:ext cx="39624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5"/>
          <p:cNvSpPr txBox="1"/>
          <p:nvPr>
            <p:ph idx="2" type="body"/>
          </p:nvPr>
        </p:nvSpPr>
        <p:spPr>
          <a:xfrm>
            <a:off x="4727448" y="1212300"/>
            <a:ext cx="3959352"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31" name="Shape 31"/>
        <p:cNvGrpSpPr/>
        <p:nvPr/>
      </p:nvGrpSpPr>
      <p:grpSpPr>
        <a:xfrm>
          <a:off x="0" y="0"/>
          <a:ext cx="0" cy="0"/>
          <a:chOff x="0" y="0"/>
          <a:chExt cx="0" cy="0"/>
        </a:xfrm>
      </p:grpSpPr>
      <p:sp>
        <p:nvSpPr>
          <p:cNvPr id="32" name="Google Shape;32;p6"/>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33" name="Google Shape;33;p6"/>
          <p:cNvSpPr txBox="1"/>
          <p:nvPr>
            <p:ph idx="1" type="body"/>
          </p:nvPr>
        </p:nvSpPr>
        <p:spPr>
          <a:xfrm>
            <a:off x="4572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 name="Google Shape;34;p6"/>
          <p:cNvSpPr txBox="1"/>
          <p:nvPr>
            <p:ph idx="2" type="body"/>
          </p:nvPr>
        </p:nvSpPr>
        <p:spPr>
          <a:xfrm>
            <a:off x="32766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6"/>
          <p:cNvSpPr txBox="1"/>
          <p:nvPr>
            <p:ph idx="3" type="body"/>
          </p:nvPr>
        </p:nvSpPr>
        <p:spPr>
          <a:xfrm>
            <a:off x="60960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p:cSld name="4 Column">
    <p:spTree>
      <p:nvGrpSpPr>
        <p:cNvPr id="36" name="Shape 36"/>
        <p:cNvGrpSpPr/>
        <p:nvPr/>
      </p:nvGrpSpPr>
      <p:grpSpPr>
        <a:xfrm>
          <a:off x="0" y="0"/>
          <a:ext cx="0" cy="0"/>
          <a:chOff x="0" y="0"/>
          <a:chExt cx="0" cy="0"/>
        </a:xfrm>
      </p:grpSpPr>
      <p:sp>
        <p:nvSpPr>
          <p:cNvPr id="37" name="Google Shape;37;p7"/>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38" name="Google Shape;38;p7"/>
          <p:cNvSpPr txBox="1"/>
          <p:nvPr>
            <p:ph idx="1" type="body"/>
          </p:nvPr>
        </p:nvSpPr>
        <p:spPr>
          <a:xfrm>
            <a:off x="4572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7"/>
          <p:cNvSpPr txBox="1"/>
          <p:nvPr>
            <p:ph idx="2" type="body"/>
          </p:nvPr>
        </p:nvSpPr>
        <p:spPr>
          <a:xfrm>
            <a:off x="25654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0" name="Google Shape;40;p7"/>
          <p:cNvSpPr txBox="1"/>
          <p:nvPr>
            <p:ph idx="3" type="body"/>
          </p:nvPr>
        </p:nvSpPr>
        <p:spPr>
          <a:xfrm>
            <a:off x="46736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Google Shape;41;p7"/>
          <p:cNvSpPr txBox="1"/>
          <p:nvPr>
            <p:ph idx="4" type="body"/>
          </p:nvPr>
        </p:nvSpPr>
        <p:spPr>
          <a:xfrm>
            <a:off x="67818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_Plaid-Digital_FINAL-NEW.png" id="10" name="Google Shape;10;p1"/>
          <p:cNvPicPr preferRelativeResize="0"/>
          <p:nvPr/>
        </p:nvPicPr>
        <p:blipFill rotWithShape="1">
          <a:blip r:embed="rId1">
            <a:alphaModFix/>
          </a:blip>
          <a:srcRect b="2893" l="59550" r="39888" t="20874"/>
          <a:stretch/>
        </p:blipFill>
        <p:spPr>
          <a:xfrm rot="5400000">
            <a:off x="3798887" y="1046163"/>
            <a:ext cx="60325" cy="7658100"/>
          </a:xfrm>
          <a:prstGeom prst="rect">
            <a:avLst/>
          </a:prstGeom>
          <a:noFill/>
          <a:ln>
            <a:noFill/>
          </a:ln>
        </p:spPr>
      </p:pic>
      <p:pic>
        <p:nvPicPr>
          <p:cNvPr descr="_Plaid-Digital_FINAL-NEW.png" id="11" name="Google Shape;11;p1"/>
          <p:cNvPicPr preferRelativeResize="0"/>
          <p:nvPr/>
        </p:nvPicPr>
        <p:blipFill rotWithShape="1">
          <a:blip r:embed="rId1">
            <a:alphaModFix/>
          </a:blip>
          <a:srcRect b="2893" l="59550" r="39888" t="20874"/>
          <a:stretch/>
        </p:blipFill>
        <p:spPr>
          <a:xfrm rot="5400000">
            <a:off x="3798887" y="1046163"/>
            <a:ext cx="60325" cy="7658100"/>
          </a:xfrm>
          <a:prstGeom prst="rect">
            <a:avLst/>
          </a:prstGeom>
          <a:noFill/>
          <a:ln>
            <a:noFill/>
          </a:ln>
        </p:spPr>
      </p:pic>
      <p:sp>
        <p:nvSpPr>
          <p:cNvPr id="12" name="Google Shape;12;p1"/>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13" name="Google Shape;13;p1"/>
          <p:cNvSpPr txBox="1"/>
          <p:nvPr>
            <p:ph idx="1" type="body"/>
          </p:nvPr>
        </p:nvSpPr>
        <p:spPr>
          <a:xfrm>
            <a:off x="457200" y="1200150"/>
            <a:ext cx="8229600" cy="3505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rtl="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rtl="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4" name="Google Shape;14;p1"/>
          <p:cNvPicPr preferRelativeResize="0"/>
          <p:nvPr/>
        </p:nvPicPr>
        <p:blipFill rotWithShape="1">
          <a:blip r:embed="rId2">
            <a:alphaModFix/>
          </a:blip>
          <a:srcRect b="0" l="0" r="0" t="0"/>
          <a:stretch/>
        </p:blipFill>
        <p:spPr>
          <a:xfrm>
            <a:off x="7772400" y="4248150"/>
            <a:ext cx="1154590" cy="7363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www.elastic.co/cn/elasticsearch" TargetMode="External"/><Relationship Id="rId4" Type="http://schemas.openxmlformats.org/officeDocument/2006/relationships/hyperlink" Target="https://ai.meta.com/tools/faiss/" TargetMode="External"/><Relationship Id="rId10" Type="http://schemas.openxmlformats.org/officeDocument/2006/relationships/hyperlink" Target="https://streamlit.io/" TargetMode="External"/><Relationship Id="rId9" Type="http://schemas.openxmlformats.org/officeDocument/2006/relationships/hyperlink" Target="https://platform.openai.com/docs/overview" TargetMode="External"/><Relationship Id="rId5" Type="http://schemas.openxmlformats.org/officeDocument/2006/relationships/hyperlink" Target="https://haystack.deepset.ai/" TargetMode="External"/><Relationship Id="rId6" Type="http://schemas.openxmlformats.org/officeDocument/2006/relationships/hyperlink" Target="https://milvus.io/" TargetMode="External"/><Relationship Id="rId7" Type="http://schemas.openxmlformats.org/officeDocument/2006/relationships/hyperlink" Target="https://huggingface.co/docs/transformers/en/index" TargetMode="External"/><Relationship Id="rId8" Type="http://schemas.openxmlformats.org/officeDocument/2006/relationships/hyperlink" Target="https://www.langchain.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huggingface.co/spaces/dinosaur-organization/coursera-recommend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huggingface.co/facebook/rag-token-nq" TargetMode="External"/><Relationship Id="rId4" Type="http://schemas.openxmlformats.org/officeDocument/2006/relationships/hyperlink" Target="https://colab.research.google.com/github/deepset-ai/haystack-tutorials/blob/main/tutorials/07_RAG_Generator.ipynb" TargetMode="External"/><Relationship Id="rId5" Type="http://schemas.openxmlformats.org/officeDocument/2006/relationships/hyperlink" Target="https://medium.com/@tharindumadhusanka99/llama3-rag-on-google-colab-73c43aa53281" TargetMode="External"/><Relationship Id="rId6" Type="http://schemas.openxmlformats.org/officeDocument/2006/relationships/hyperlink" Target="https://huggingface.co/learn/cookbook/en/advanced_rag" TargetMode="External"/><Relationship Id="rId7" Type="http://schemas.openxmlformats.org/officeDocument/2006/relationships/hyperlink" Target="https://huggingface.co/learn/cookbook/en/rag_zephyr_langchai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arxiv.org/pdf/2005.11401" TargetMode="External"/><Relationship Id="rId4" Type="http://schemas.openxmlformats.org/officeDocument/2006/relationships/hyperlink" Target="https://arxiv.org/abs/2402.14594" TargetMode="External"/><Relationship Id="rId5" Type="http://schemas.openxmlformats.org/officeDocument/2006/relationships/hyperlink" Target="https://arxiv.org/abs/2310.03184" TargetMode="External"/><Relationship Id="rId6" Type="http://schemas.openxmlformats.org/officeDocument/2006/relationships/hyperlink" Target="https://arxiv.org/pdf/2404.1378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medium.com/@kbdhunga/a-beginners-guide-to-similarity-search-vector-indexing-part-one-9cf5e9171976"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cxnSp>
        <p:nvCxnSpPr>
          <p:cNvPr id="48" name="Google Shape;48;p9"/>
          <p:cNvCxnSpPr/>
          <p:nvPr/>
        </p:nvCxnSpPr>
        <p:spPr>
          <a:xfrm>
            <a:off x="2209800" y="3486150"/>
            <a:ext cx="5486400" cy="0"/>
          </a:xfrm>
          <a:prstGeom prst="straightConnector1">
            <a:avLst/>
          </a:prstGeom>
          <a:noFill/>
          <a:ln cap="flat" cmpd="sng" w="9525">
            <a:solidFill>
              <a:srgbClr val="FFFFFF"/>
            </a:solidFill>
            <a:prstDash val="solid"/>
            <a:round/>
            <a:headEnd len="sm" w="sm" type="none"/>
            <a:tailEnd len="sm" w="sm" type="none"/>
          </a:ln>
        </p:spPr>
      </p:cxnSp>
      <p:sp>
        <p:nvSpPr>
          <p:cNvPr id="49" name="Google Shape;49;p9"/>
          <p:cNvSpPr txBox="1"/>
          <p:nvPr/>
        </p:nvSpPr>
        <p:spPr>
          <a:xfrm>
            <a:off x="2071375" y="1571700"/>
            <a:ext cx="6857100" cy="1694700"/>
          </a:xfrm>
          <a:prstGeom prst="rect">
            <a:avLst/>
          </a:prstGeom>
          <a:noFill/>
          <a:ln>
            <a:noFill/>
          </a:ln>
        </p:spPr>
        <p:txBody>
          <a:bodyPr anchorCtr="0" anchor="t" bIns="45700" lIns="91425" spcFirstLastPara="1" rIns="91425" wrap="square" tIns="45700">
            <a:noAutofit/>
          </a:bodyPr>
          <a:lstStyle/>
          <a:p>
            <a:pPr indent="-3175" lvl="0" marL="3175" marR="0" rtl="0" algn="l">
              <a:lnSpc>
                <a:spcPct val="100000"/>
              </a:lnSpc>
              <a:spcBef>
                <a:spcPts val="0"/>
              </a:spcBef>
              <a:spcAft>
                <a:spcPts val="0"/>
              </a:spcAft>
              <a:buClr>
                <a:srgbClr val="000000"/>
              </a:buClr>
              <a:buSzPts val="4000"/>
              <a:buFont typeface="Arial"/>
              <a:buNone/>
            </a:pPr>
            <a:r>
              <a:rPr lang="en-US" sz="3500">
                <a:solidFill>
                  <a:schemeClr val="lt1"/>
                </a:solidFill>
                <a:latin typeface="Open Sans"/>
                <a:ea typeface="Open Sans"/>
                <a:cs typeface="Open Sans"/>
                <a:sym typeface="Open Sans"/>
              </a:rPr>
              <a:t>RAG 101: Understand Retrieval Augmented Generation (RAG) In 20 minutes</a:t>
            </a:r>
            <a:endParaRPr b="0" i="0" sz="3500" u="none" cap="none" strike="noStrike">
              <a:solidFill>
                <a:schemeClr val="lt1"/>
              </a:solidFill>
              <a:latin typeface="Open Sans"/>
              <a:ea typeface="Open Sans"/>
              <a:cs typeface="Open Sans"/>
              <a:sym typeface="Open Sans"/>
            </a:endParaRPr>
          </a:p>
        </p:txBody>
      </p:sp>
      <p:sp>
        <p:nvSpPr>
          <p:cNvPr id="50" name="Google Shape;50;p9"/>
          <p:cNvSpPr txBox="1"/>
          <p:nvPr/>
        </p:nvSpPr>
        <p:spPr>
          <a:xfrm>
            <a:off x="2133600" y="3638550"/>
            <a:ext cx="6089700" cy="696000"/>
          </a:xfrm>
          <a:prstGeom prst="rect">
            <a:avLst/>
          </a:prstGeom>
          <a:noFill/>
          <a:ln>
            <a:noFill/>
          </a:ln>
        </p:spPr>
        <p:txBody>
          <a:bodyPr anchorCtr="0" anchor="t" bIns="45700" lIns="91425" spcFirstLastPara="1" rIns="91425" wrap="square" tIns="45700">
            <a:noAutofit/>
          </a:bodyPr>
          <a:lstStyle/>
          <a:p>
            <a:pPr indent="-3175" lvl="0" marL="3175" marR="0" rtl="0" algn="l">
              <a:lnSpc>
                <a:spcPct val="100000"/>
              </a:lnSpc>
              <a:spcBef>
                <a:spcPts val="0"/>
              </a:spcBef>
              <a:spcAft>
                <a:spcPts val="0"/>
              </a:spcAft>
              <a:buClr>
                <a:srgbClr val="000000"/>
              </a:buClr>
              <a:buSzPts val="1600"/>
              <a:buFont typeface="Arial"/>
              <a:buNone/>
            </a:pPr>
            <a:r>
              <a:rPr lang="en-US" sz="1600">
                <a:solidFill>
                  <a:srgbClr val="FFFFFF"/>
                </a:solidFill>
                <a:latin typeface="Open Sans"/>
                <a:ea typeface="Open Sans"/>
                <a:cs typeface="Open Sans"/>
                <a:sym typeface="Open Sans"/>
              </a:rPr>
              <a:t>Jiarui Rao (Jeri)</a:t>
            </a:r>
            <a:endParaRPr b="0" i="0" sz="1400" u="none" cap="none" strike="noStrike">
              <a:solidFill>
                <a:srgbClr val="000000"/>
              </a:solidFill>
              <a:latin typeface="Arial"/>
              <a:ea typeface="Arial"/>
              <a:cs typeface="Arial"/>
              <a:sym typeface="Arial"/>
            </a:endParaRPr>
          </a:p>
          <a:p>
            <a:pPr indent="-3175" lvl="0" marL="3175" marR="0" rtl="0" algn="l">
              <a:lnSpc>
                <a:spcPct val="100000"/>
              </a:lnSpc>
              <a:spcBef>
                <a:spcPts val="320"/>
              </a:spcBef>
              <a:spcAft>
                <a:spcPts val="0"/>
              </a:spcAft>
              <a:buClr>
                <a:srgbClr val="000000"/>
              </a:buClr>
              <a:buSzPts val="1600"/>
              <a:buFont typeface="Arial"/>
              <a:buNone/>
            </a:pPr>
            <a:r>
              <a:rPr i="1" lang="en-US" sz="1600">
                <a:solidFill>
                  <a:srgbClr val="FFFFFF"/>
                </a:solidFill>
                <a:latin typeface="Open Sans"/>
                <a:ea typeface="Open Sans"/>
                <a:cs typeface="Open Sans"/>
                <a:sym typeface="Open Sans"/>
              </a:rPr>
              <a:t>Research Intern at CMU HCII, Joined GEM Team in March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solidFill>
                  <a:srgbClr val="1A1A1A"/>
                </a:solidFill>
                <a:highlight>
                  <a:srgbClr val="FFFFFF"/>
                </a:highlight>
              </a:rPr>
              <a:t>Example of semantic search</a:t>
            </a:r>
            <a:endParaRPr/>
          </a:p>
          <a:p>
            <a:pPr indent="0" lvl="0" marL="0" rtl="0" algn="l">
              <a:spcBef>
                <a:spcPts val="0"/>
              </a:spcBef>
              <a:spcAft>
                <a:spcPts val="0"/>
              </a:spcAft>
              <a:buNone/>
            </a:pPr>
            <a:r>
              <a:t/>
            </a:r>
            <a:endParaRPr/>
          </a:p>
        </p:txBody>
      </p:sp>
      <p:sp>
        <p:nvSpPr>
          <p:cNvPr id="127" name="Google Shape;127;p18"/>
          <p:cNvSpPr txBox="1"/>
          <p:nvPr>
            <p:ph idx="1" type="body"/>
          </p:nvPr>
        </p:nvSpPr>
        <p:spPr>
          <a:xfrm>
            <a:off x="4894625" y="1472525"/>
            <a:ext cx="4083600" cy="2696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t/>
            </a:r>
            <a:endParaRPr/>
          </a:p>
          <a:p>
            <a:pPr indent="-317500" lvl="0" marL="457200" rtl="0" algn="l">
              <a:spcBef>
                <a:spcPts val="600"/>
              </a:spcBef>
              <a:spcAft>
                <a:spcPts val="0"/>
              </a:spcAft>
              <a:buSzPts val="1400"/>
              <a:buAutoNum type="arabicPeriod"/>
            </a:pPr>
            <a:r>
              <a:rPr lang="en-US"/>
              <a:t>User submits a query like “How can I use the OpenAI API?”</a:t>
            </a:r>
            <a:endParaRPr/>
          </a:p>
          <a:p>
            <a:pPr indent="-317500" lvl="0" marL="457200" rtl="0" algn="l">
              <a:spcBef>
                <a:spcPts val="0"/>
              </a:spcBef>
              <a:spcAft>
                <a:spcPts val="0"/>
              </a:spcAft>
              <a:buSzPts val="1400"/>
              <a:buAutoNum type="arabicPeriod"/>
            </a:pPr>
            <a:r>
              <a:rPr lang="en-US"/>
              <a:t>Use the OpenAI Embedding API to produce a vector representation of the query string</a:t>
            </a:r>
            <a:endParaRPr/>
          </a:p>
          <a:p>
            <a:pPr indent="-317500" lvl="0" marL="457200" rtl="0" algn="l">
              <a:spcBef>
                <a:spcPts val="0"/>
              </a:spcBef>
              <a:spcAft>
                <a:spcPts val="0"/>
              </a:spcAft>
              <a:buSzPts val="1400"/>
              <a:buAutoNum type="arabicPeriod"/>
            </a:pPr>
            <a:r>
              <a:rPr lang="en-US"/>
              <a:t>Submit that vector to the search endpoint associated with your vector db</a:t>
            </a:r>
            <a:endParaRPr/>
          </a:p>
          <a:p>
            <a:pPr indent="-317500" lvl="0" marL="457200" rtl="0" algn="l">
              <a:spcBef>
                <a:spcPts val="0"/>
              </a:spcBef>
              <a:spcAft>
                <a:spcPts val="0"/>
              </a:spcAft>
              <a:buSzPts val="1400"/>
              <a:buAutoNum type="arabicPeriod"/>
            </a:pPr>
            <a:r>
              <a:rPr lang="en-US"/>
              <a:t>Get back one or more text chunks which are similar to my query</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128" name="Google Shape;128;p18"/>
          <p:cNvSpPr txBox="1"/>
          <p:nvPr/>
        </p:nvSpPr>
        <p:spPr>
          <a:xfrm>
            <a:off x="891825" y="971550"/>
            <a:ext cx="7704900" cy="33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US" sz="1700">
                <a:solidFill>
                  <a:schemeClr val="dk1"/>
                </a:solidFill>
                <a:latin typeface="Open Sans"/>
                <a:ea typeface="Open Sans"/>
                <a:cs typeface="Open Sans"/>
                <a:sym typeface="Open Sans"/>
              </a:rPr>
              <a:t>When a user asks the chatbot a question, a semantic search is performed:</a:t>
            </a:r>
            <a:endParaRPr sz="1700">
              <a:solidFill>
                <a:schemeClr val="dk1"/>
              </a:solidFill>
              <a:latin typeface="Open Sans"/>
              <a:ea typeface="Open Sans"/>
              <a:cs typeface="Open Sans"/>
              <a:sym typeface="Open Sans"/>
            </a:endParaRPr>
          </a:p>
        </p:txBody>
      </p:sp>
      <p:sp>
        <p:nvSpPr>
          <p:cNvPr id="129" name="Google Shape;129;p18"/>
          <p:cNvSpPr txBox="1"/>
          <p:nvPr/>
        </p:nvSpPr>
        <p:spPr>
          <a:xfrm>
            <a:off x="1482900" y="4096150"/>
            <a:ext cx="23850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Open Sans"/>
                <a:ea typeface="Open Sans"/>
                <a:cs typeface="Open Sans"/>
                <a:sym typeface="Open Sans"/>
              </a:rPr>
              <a:t>Source: Medium</a:t>
            </a:r>
            <a:endParaRPr>
              <a:solidFill>
                <a:schemeClr val="dk1"/>
              </a:solidFill>
              <a:latin typeface="Open Sans"/>
              <a:ea typeface="Open Sans"/>
              <a:cs typeface="Open Sans"/>
              <a:sym typeface="Open Sans"/>
            </a:endParaRPr>
          </a:p>
        </p:txBody>
      </p:sp>
      <p:pic>
        <p:nvPicPr>
          <p:cNvPr id="130" name="Google Shape;130;p18"/>
          <p:cNvPicPr preferRelativeResize="0"/>
          <p:nvPr/>
        </p:nvPicPr>
        <p:blipFill>
          <a:blip r:embed="rId3">
            <a:alphaModFix/>
          </a:blip>
          <a:stretch>
            <a:fillRect/>
          </a:stretch>
        </p:blipFill>
        <p:spPr>
          <a:xfrm>
            <a:off x="162750" y="1656863"/>
            <a:ext cx="4731874" cy="20887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RAG Common Use Cases</a:t>
            </a:r>
            <a:endParaRPr/>
          </a:p>
        </p:txBody>
      </p:sp>
      <p:sp>
        <p:nvSpPr>
          <p:cNvPr id="137" name="Google Shape;137;p19"/>
          <p:cNvSpPr txBox="1"/>
          <p:nvPr>
            <p:ph idx="1" type="body"/>
          </p:nvPr>
        </p:nvSpPr>
        <p:spPr>
          <a:xfrm>
            <a:off x="491850" y="1117200"/>
            <a:ext cx="8160300" cy="30102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SzPts val="1400"/>
              <a:buChar char="●"/>
            </a:pPr>
            <a:r>
              <a:rPr b="1" lang="en-US"/>
              <a:t>Chatbots and AI Technical Support: </a:t>
            </a:r>
            <a:r>
              <a:rPr lang="en-US"/>
              <a:t>Answer customer queries using organizational knowledge bases.</a:t>
            </a:r>
            <a:endParaRPr/>
          </a:p>
          <a:p>
            <a:pPr indent="0" lvl="0" marL="457200" rtl="0" algn="l">
              <a:spcBef>
                <a:spcPts val="600"/>
              </a:spcBef>
              <a:spcAft>
                <a:spcPts val="0"/>
              </a:spcAft>
              <a:buNone/>
            </a:pPr>
            <a:r>
              <a:t/>
            </a:r>
            <a:endParaRPr/>
          </a:p>
          <a:p>
            <a:pPr indent="-317500" lvl="0" marL="457200" rtl="0" algn="l">
              <a:spcBef>
                <a:spcPts val="600"/>
              </a:spcBef>
              <a:spcAft>
                <a:spcPts val="0"/>
              </a:spcAft>
              <a:buSzPts val="1400"/>
              <a:buChar char="●"/>
            </a:pPr>
            <a:r>
              <a:rPr b="1" lang="en-US"/>
              <a:t>Language Translation: </a:t>
            </a:r>
            <a:r>
              <a:rPr lang="en-US"/>
              <a:t>Improve translations with domain-specific context.</a:t>
            </a:r>
            <a:endParaRPr/>
          </a:p>
          <a:p>
            <a:pPr indent="0" lvl="0" marL="457200" rtl="0" algn="l">
              <a:spcBef>
                <a:spcPts val="600"/>
              </a:spcBef>
              <a:spcAft>
                <a:spcPts val="0"/>
              </a:spcAft>
              <a:buNone/>
            </a:pPr>
            <a:r>
              <a:t/>
            </a:r>
            <a:endParaRPr/>
          </a:p>
          <a:p>
            <a:pPr indent="-317500" lvl="0" marL="457200" rtl="0" algn="l">
              <a:spcBef>
                <a:spcPts val="600"/>
              </a:spcBef>
              <a:spcAft>
                <a:spcPts val="0"/>
              </a:spcAft>
              <a:buSzPts val="1400"/>
              <a:buChar char="●"/>
            </a:pPr>
            <a:r>
              <a:rPr b="1" lang="en-US"/>
              <a:t>Medical Research: </a:t>
            </a:r>
            <a:r>
              <a:rPr lang="en-US"/>
              <a:t>Provide up-to-date medical information.</a:t>
            </a:r>
            <a:endParaRPr/>
          </a:p>
          <a:p>
            <a:pPr indent="0" lvl="0" marL="457200" rtl="0" algn="l">
              <a:spcBef>
                <a:spcPts val="600"/>
              </a:spcBef>
              <a:spcAft>
                <a:spcPts val="0"/>
              </a:spcAft>
              <a:buNone/>
            </a:pPr>
            <a:r>
              <a:t/>
            </a:r>
            <a:endParaRPr/>
          </a:p>
          <a:p>
            <a:pPr indent="-317500" lvl="0" marL="457200" rtl="0" algn="l">
              <a:spcBef>
                <a:spcPts val="600"/>
              </a:spcBef>
              <a:spcAft>
                <a:spcPts val="0"/>
              </a:spcAft>
              <a:buClr>
                <a:srgbClr val="BB0027"/>
              </a:buClr>
              <a:buSzPts val="1400"/>
              <a:buChar char="●"/>
            </a:pPr>
            <a:r>
              <a:rPr b="1" lang="en-US">
                <a:solidFill>
                  <a:srgbClr val="BB0027"/>
                </a:solidFill>
              </a:rPr>
              <a:t>Educational Tools: Enhance learning with detailed, context-based answers.</a:t>
            </a:r>
            <a:endParaRPr b="1">
              <a:solidFill>
                <a:srgbClr val="BB0027"/>
              </a:solidFill>
            </a:endParaRPr>
          </a:p>
          <a:p>
            <a:pPr indent="0" lvl="0" marL="457200" rtl="0" algn="l">
              <a:spcBef>
                <a:spcPts val="600"/>
              </a:spcBef>
              <a:spcAft>
                <a:spcPts val="0"/>
              </a:spcAft>
              <a:buNone/>
            </a:pPr>
            <a:r>
              <a:t/>
            </a:r>
            <a:endParaRPr/>
          </a:p>
          <a:p>
            <a:pPr indent="-317500" lvl="0" marL="457200" rtl="0" algn="l">
              <a:spcBef>
                <a:spcPts val="600"/>
              </a:spcBef>
              <a:spcAft>
                <a:spcPts val="0"/>
              </a:spcAft>
              <a:buSzPts val="1400"/>
              <a:buChar char="●"/>
            </a:pPr>
            <a:r>
              <a:rPr b="1" lang="en-US"/>
              <a:t>Legal Research and Document Review: </a:t>
            </a:r>
            <a:r>
              <a:rPr lang="en-US"/>
              <a:t>Streamline legal document analysis and review.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Common Tools for Building RAG Applications</a:t>
            </a:r>
            <a:endParaRPr/>
          </a:p>
        </p:txBody>
      </p:sp>
      <p:sp>
        <p:nvSpPr>
          <p:cNvPr id="144" name="Google Shape;144;p20"/>
          <p:cNvSpPr txBox="1"/>
          <p:nvPr>
            <p:ph idx="1" type="body"/>
          </p:nvPr>
        </p:nvSpPr>
        <p:spPr>
          <a:xfrm>
            <a:off x="457200" y="1086100"/>
            <a:ext cx="3962400" cy="34290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US">
                <a:solidFill>
                  <a:srgbClr val="BB0027"/>
                </a:solidFill>
              </a:rPr>
              <a:t>Building Tools</a:t>
            </a:r>
            <a:endParaRPr b="1">
              <a:solidFill>
                <a:srgbClr val="BB0027"/>
              </a:solidFill>
            </a:endParaRPr>
          </a:p>
          <a:p>
            <a:pPr indent="0" lvl="0" marL="0" rtl="0" algn="l">
              <a:spcBef>
                <a:spcPts val="600"/>
              </a:spcBef>
              <a:spcAft>
                <a:spcPts val="0"/>
              </a:spcAft>
              <a:buNone/>
            </a:pPr>
            <a:r>
              <a:rPr lang="en-US" u="sng">
                <a:solidFill>
                  <a:schemeClr val="hlink"/>
                </a:solidFill>
                <a:hlinkClick r:id="rId3"/>
              </a:rPr>
              <a:t>ElasticSearch</a:t>
            </a:r>
            <a:r>
              <a:rPr lang="en-US"/>
              <a:t>: Powerful search engine for fast and scalable retrieval.</a:t>
            </a:r>
            <a:endParaRPr/>
          </a:p>
          <a:p>
            <a:pPr indent="0" lvl="0" marL="0" rtl="0" algn="l">
              <a:spcBef>
                <a:spcPts val="600"/>
              </a:spcBef>
              <a:spcAft>
                <a:spcPts val="0"/>
              </a:spcAft>
              <a:buNone/>
            </a:pPr>
            <a:r>
              <a:rPr lang="en-US" u="sng">
                <a:solidFill>
                  <a:schemeClr val="hlink"/>
                </a:solidFill>
                <a:hlinkClick r:id="rId4"/>
              </a:rPr>
              <a:t>FAISS</a:t>
            </a:r>
            <a:r>
              <a:rPr lang="en-US"/>
              <a:t>: Facebook AI Similarity Search, efficient similarity search for large datasets.</a:t>
            </a:r>
            <a:endParaRPr/>
          </a:p>
          <a:p>
            <a:pPr indent="0" lvl="0" marL="0" rtl="0" algn="l">
              <a:spcBef>
                <a:spcPts val="600"/>
              </a:spcBef>
              <a:spcAft>
                <a:spcPts val="0"/>
              </a:spcAft>
              <a:buNone/>
            </a:pPr>
            <a:r>
              <a:rPr lang="en-US" u="sng">
                <a:solidFill>
                  <a:schemeClr val="hlink"/>
                </a:solidFill>
                <a:hlinkClick r:id="rId5"/>
              </a:rPr>
              <a:t>Haystack</a:t>
            </a:r>
            <a:r>
              <a:rPr lang="en-US"/>
              <a:t>: Framework for developing RAG systems, supports various retrievers and generators.</a:t>
            </a:r>
            <a:endParaRPr/>
          </a:p>
          <a:p>
            <a:pPr indent="0" lvl="0" marL="0" rtl="0" algn="l">
              <a:spcBef>
                <a:spcPts val="600"/>
              </a:spcBef>
              <a:spcAft>
                <a:spcPts val="0"/>
              </a:spcAft>
              <a:buNone/>
            </a:pPr>
            <a:r>
              <a:rPr lang="en-US" u="sng">
                <a:solidFill>
                  <a:schemeClr val="hlink"/>
                </a:solidFill>
                <a:hlinkClick r:id="rId6"/>
              </a:rPr>
              <a:t>Milvus</a:t>
            </a:r>
            <a:r>
              <a:rPr lang="en-US"/>
              <a:t>: Vector database optimized for similarity search and large-scale AI applications.</a:t>
            </a:r>
            <a:endParaRPr/>
          </a:p>
        </p:txBody>
      </p:sp>
      <p:sp>
        <p:nvSpPr>
          <p:cNvPr id="145" name="Google Shape;145;p20"/>
          <p:cNvSpPr txBox="1"/>
          <p:nvPr>
            <p:ph idx="2" type="body"/>
          </p:nvPr>
        </p:nvSpPr>
        <p:spPr>
          <a:xfrm>
            <a:off x="4727398" y="1086100"/>
            <a:ext cx="3959400" cy="34290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US">
                <a:solidFill>
                  <a:srgbClr val="BB0027"/>
                </a:solidFill>
              </a:rPr>
              <a:t>Dev Tools</a:t>
            </a:r>
            <a:endParaRPr b="1">
              <a:solidFill>
                <a:srgbClr val="BB0027"/>
              </a:solidFill>
            </a:endParaRPr>
          </a:p>
          <a:p>
            <a:pPr indent="0" lvl="0" marL="0" rtl="0" algn="l">
              <a:spcBef>
                <a:spcPts val="600"/>
              </a:spcBef>
              <a:spcAft>
                <a:spcPts val="0"/>
              </a:spcAft>
              <a:buNone/>
            </a:pPr>
            <a:r>
              <a:rPr lang="en-US" u="sng">
                <a:solidFill>
                  <a:schemeClr val="hlink"/>
                </a:solidFill>
                <a:hlinkClick r:id="rId7"/>
              </a:rPr>
              <a:t>Hugging Face Transformers:</a:t>
            </a:r>
            <a:r>
              <a:rPr lang="en-US"/>
              <a:t> Library for pre-trained models and fine-tuning capabilities.</a:t>
            </a:r>
            <a:endParaRPr/>
          </a:p>
          <a:p>
            <a:pPr indent="0" lvl="0" marL="0" rtl="0" algn="l">
              <a:spcBef>
                <a:spcPts val="600"/>
              </a:spcBef>
              <a:spcAft>
                <a:spcPts val="0"/>
              </a:spcAft>
              <a:buNone/>
            </a:pPr>
            <a:r>
              <a:rPr lang="en-US" u="sng">
                <a:solidFill>
                  <a:schemeClr val="hlink"/>
                </a:solidFill>
                <a:hlinkClick r:id="rId8"/>
              </a:rPr>
              <a:t>LangChain</a:t>
            </a:r>
            <a:r>
              <a:rPr lang="en-US"/>
              <a:t>: Framework for developing applications that utilize language models.</a:t>
            </a:r>
            <a:endParaRPr/>
          </a:p>
          <a:p>
            <a:pPr indent="0" lvl="0" marL="0" rtl="0" algn="l">
              <a:spcBef>
                <a:spcPts val="600"/>
              </a:spcBef>
              <a:spcAft>
                <a:spcPts val="0"/>
              </a:spcAft>
              <a:buNone/>
            </a:pPr>
            <a:r>
              <a:rPr lang="en-US" u="sng">
                <a:solidFill>
                  <a:schemeClr val="hlink"/>
                </a:solidFill>
                <a:hlinkClick r:id="rId9"/>
              </a:rPr>
              <a:t>OpenAI API</a:t>
            </a:r>
            <a:r>
              <a:rPr lang="en-US"/>
              <a:t>: Access to advanced LLMs for generating and retrieving information.</a:t>
            </a:r>
            <a:endParaRPr/>
          </a:p>
          <a:p>
            <a:pPr indent="0" lvl="0" marL="0" rtl="0" algn="l">
              <a:spcBef>
                <a:spcPts val="600"/>
              </a:spcBef>
              <a:spcAft>
                <a:spcPts val="0"/>
              </a:spcAft>
              <a:buNone/>
            </a:pPr>
            <a:r>
              <a:rPr lang="en-US" u="sng">
                <a:solidFill>
                  <a:schemeClr val="hlink"/>
                </a:solidFill>
                <a:hlinkClick r:id="rId10"/>
              </a:rPr>
              <a:t>Streamlit</a:t>
            </a:r>
            <a:r>
              <a:rPr lang="en-US"/>
              <a:t>: Simplifies building and sharing data applications.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RAG in Education</a:t>
            </a:r>
            <a:endParaRPr/>
          </a:p>
        </p:txBody>
      </p:sp>
      <p:sp>
        <p:nvSpPr>
          <p:cNvPr id="152" name="Google Shape;152;p21"/>
          <p:cNvSpPr txBox="1"/>
          <p:nvPr>
            <p:ph idx="1" type="body"/>
          </p:nvPr>
        </p:nvSpPr>
        <p:spPr>
          <a:xfrm>
            <a:off x="457200" y="1109575"/>
            <a:ext cx="8229600" cy="3194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US">
                <a:solidFill>
                  <a:srgbClr val="BB0027"/>
                </a:solidFill>
              </a:rPr>
              <a:t>Personalized Tutoring: </a:t>
            </a:r>
            <a:r>
              <a:rPr lang="en-US"/>
              <a:t>Delivers customized lessons and feedback based on individual student needs.</a:t>
            </a:r>
            <a:endParaRPr/>
          </a:p>
          <a:p>
            <a:pPr indent="0" lvl="0" marL="0" rtl="0" algn="l">
              <a:spcBef>
                <a:spcPts val="600"/>
              </a:spcBef>
              <a:spcAft>
                <a:spcPts val="0"/>
              </a:spcAft>
              <a:buNone/>
            </a:pPr>
            <a:r>
              <a:rPr b="1" lang="en-US">
                <a:solidFill>
                  <a:srgbClr val="BB0027"/>
                </a:solidFill>
              </a:rPr>
              <a:t>Research Assistance:</a:t>
            </a:r>
            <a:r>
              <a:rPr b="1" lang="en-US"/>
              <a:t> </a:t>
            </a:r>
            <a:r>
              <a:rPr lang="en-US"/>
              <a:t>Helps students and educators quickly find relevant research materials.</a:t>
            </a:r>
            <a:endParaRPr/>
          </a:p>
          <a:p>
            <a:pPr indent="0" lvl="0" marL="0" rtl="0" algn="l">
              <a:spcBef>
                <a:spcPts val="600"/>
              </a:spcBef>
              <a:spcAft>
                <a:spcPts val="0"/>
              </a:spcAft>
              <a:buNone/>
            </a:pPr>
            <a:r>
              <a:rPr b="1" lang="en-US">
                <a:solidFill>
                  <a:srgbClr val="BB0027"/>
                </a:solidFill>
              </a:rPr>
              <a:t>Automated Grading:</a:t>
            </a:r>
            <a:r>
              <a:rPr b="1" lang="en-US"/>
              <a:t> </a:t>
            </a:r>
            <a:r>
              <a:rPr lang="en-US"/>
              <a:t>Assists in evaluating open-ended responses with contextual accuracy</a:t>
            </a:r>
            <a:endParaRPr/>
          </a:p>
          <a:p>
            <a:pPr indent="0" lvl="0" marL="0" rtl="0" algn="l">
              <a:spcBef>
                <a:spcPts val="600"/>
              </a:spcBef>
              <a:spcAft>
                <a:spcPts val="0"/>
              </a:spcAft>
              <a:buNone/>
            </a:pPr>
            <a:r>
              <a:rPr b="1" lang="en-US">
                <a:solidFill>
                  <a:srgbClr val="BB0027"/>
                </a:solidFill>
              </a:rPr>
              <a:t>Interactive Learning:</a:t>
            </a:r>
            <a:r>
              <a:rPr lang="en-US">
                <a:solidFill>
                  <a:srgbClr val="BB0027"/>
                </a:solidFill>
              </a:rPr>
              <a:t> </a:t>
            </a:r>
            <a:r>
              <a:rPr lang="en-US"/>
              <a:t>Creates engaging and interactive educational content dynamically.</a:t>
            </a:r>
            <a:endParaRPr/>
          </a:p>
          <a:p>
            <a:pPr indent="0" lvl="0" marL="0" rtl="0" algn="l">
              <a:spcBef>
                <a:spcPts val="600"/>
              </a:spcBef>
              <a:spcAft>
                <a:spcPts val="0"/>
              </a:spcAft>
              <a:buNone/>
            </a:pPr>
            <a:r>
              <a:rPr b="1" lang="en-US">
                <a:solidFill>
                  <a:srgbClr val="BB0027"/>
                </a:solidFill>
              </a:rPr>
              <a:t>Virtual Study Assistants: </a:t>
            </a:r>
            <a:r>
              <a:rPr lang="en-US"/>
              <a:t>Offers real-time assistance and answers to students' questions</a:t>
            </a:r>
            <a:endParaRPr/>
          </a:p>
          <a:p>
            <a:pPr indent="0" lvl="0" marL="0" rtl="0" algn="l">
              <a:spcBef>
                <a:spcPts val="600"/>
              </a:spcBef>
              <a:spcAft>
                <a:spcPts val="0"/>
              </a:spcAft>
              <a:buNone/>
            </a:pPr>
            <a:r>
              <a:rPr b="1" lang="en-US">
                <a:solidFill>
                  <a:srgbClr val="BB0027"/>
                </a:solidFill>
              </a:rPr>
              <a:t>Course Recommendation: </a:t>
            </a:r>
            <a:r>
              <a:rPr b="1" lang="en-US">
                <a:solidFill>
                  <a:srgbClr val="B45F06"/>
                </a:solidFill>
              </a:rPr>
              <a:t> </a:t>
            </a:r>
            <a:r>
              <a:rPr lang="en-US"/>
              <a:t>Provide course recommendations based on individual Interest</a:t>
            </a:r>
            <a:endParaRPr/>
          </a:p>
          <a:p>
            <a:pPr indent="0" lvl="0" marL="0" rtl="0" algn="l">
              <a:spcBef>
                <a:spcPts val="600"/>
              </a:spcBef>
              <a:spcAft>
                <a:spcPts val="0"/>
              </a:spcAft>
              <a:buNone/>
            </a:pPr>
            <a:r>
              <a:t/>
            </a:r>
            <a:endParaRPr>
              <a:solidFill>
                <a:srgbClr val="B45F06"/>
              </a:solidFill>
            </a:endParaRPr>
          </a:p>
          <a:p>
            <a:pPr indent="0" lvl="0" marL="0" rtl="0" algn="l">
              <a:spcBef>
                <a:spcPts val="600"/>
              </a:spcBef>
              <a:spcAft>
                <a:spcPts val="0"/>
              </a:spcAft>
              <a:buNone/>
            </a:pPr>
            <a:r>
              <a:rPr lang="en-US"/>
              <a:t>Demo: </a:t>
            </a:r>
            <a:r>
              <a:rPr lang="en-US" u="sng">
                <a:solidFill>
                  <a:schemeClr val="hlink"/>
                </a:solidFill>
                <a:hlinkClick r:id="rId3"/>
              </a:rPr>
              <a:t>https://huggingface.co/spaces/dinosaur-organization/coursera-recommendation</a:t>
            </a:r>
            <a:endParaRPr>
              <a:solidFill>
                <a:srgbClr val="B45F06"/>
              </a:solidFill>
            </a:endParaRPr>
          </a:p>
          <a:p>
            <a:pPr indent="0" lvl="0" marL="0" rtl="0" algn="l">
              <a:spcBef>
                <a:spcPts val="600"/>
              </a:spcBef>
              <a:spcAft>
                <a:spcPts val="0"/>
              </a:spcAft>
              <a:buNone/>
            </a:pPr>
            <a:r>
              <a:t/>
            </a:r>
            <a:endParaRPr>
              <a:solidFill>
                <a:srgbClr val="B45F0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RAG’s Impact on LLM</a:t>
            </a:r>
            <a:endParaRPr/>
          </a:p>
        </p:txBody>
      </p:sp>
      <p:sp>
        <p:nvSpPr>
          <p:cNvPr id="159" name="Google Shape;159;p22"/>
          <p:cNvSpPr txBox="1"/>
          <p:nvPr>
            <p:ph idx="1" type="body"/>
          </p:nvPr>
        </p:nvSpPr>
        <p:spPr>
          <a:xfrm>
            <a:off x="457200" y="1200150"/>
            <a:ext cx="4686300" cy="33213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b="1" lang="en-US">
                <a:solidFill>
                  <a:srgbClr val="BB0027"/>
                </a:solidFill>
              </a:rPr>
              <a:t>Enhanced Accuracy</a:t>
            </a:r>
            <a:endParaRPr b="1">
              <a:solidFill>
                <a:srgbClr val="BB0027"/>
              </a:solidFill>
            </a:endParaRPr>
          </a:p>
          <a:p>
            <a:pPr indent="0" lvl="0" marL="0" rtl="0" algn="l">
              <a:spcBef>
                <a:spcPts val="600"/>
              </a:spcBef>
              <a:spcAft>
                <a:spcPts val="0"/>
              </a:spcAft>
              <a:buNone/>
            </a:pPr>
            <a:r>
              <a:rPr lang="en-US"/>
              <a:t>Contextual Retrieval: Better response accuracy.</a:t>
            </a:r>
            <a:endParaRPr/>
          </a:p>
          <a:p>
            <a:pPr indent="0" lvl="0" marL="0" rtl="0" algn="l">
              <a:spcBef>
                <a:spcPts val="600"/>
              </a:spcBef>
              <a:spcAft>
                <a:spcPts val="0"/>
              </a:spcAft>
              <a:buNone/>
            </a:pPr>
            <a:r>
              <a:rPr lang="en-US"/>
              <a:t>Reduced Hallucinations: Fewer errors.</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US">
                <a:solidFill>
                  <a:srgbClr val="BB0027"/>
                </a:solidFill>
              </a:rPr>
              <a:t>Scalability</a:t>
            </a:r>
            <a:endParaRPr/>
          </a:p>
          <a:p>
            <a:pPr indent="0" lvl="0" marL="0" rtl="0" algn="l">
              <a:spcBef>
                <a:spcPts val="600"/>
              </a:spcBef>
              <a:spcAft>
                <a:spcPts val="0"/>
              </a:spcAft>
              <a:buNone/>
            </a:pPr>
            <a:r>
              <a:rPr lang="en-US"/>
              <a:t>Efficient Data Use: Handles vast info.</a:t>
            </a:r>
            <a:endParaRPr/>
          </a:p>
          <a:p>
            <a:pPr indent="0" lvl="0" marL="0" rtl="0" algn="l">
              <a:spcBef>
                <a:spcPts val="600"/>
              </a:spcBef>
              <a:spcAft>
                <a:spcPts val="0"/>
              </a:spcAft>
              <a:buNone/>
            </a:pPr>
            <a:r>
              <a:rPr lang="en-US"/>
              <a:t>Dynamic Updates: Stays current.</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US">
                <a:solidFill>
                  <a:srgbClr val="BB0027"/>
                </a:solidFill>
              </a:rPr>
              <a:t>Customization</a:t>
            </a:r>
            <a:endParaRPr/>
          </a:p>
          <a:p>
            <a:pPr indent="0" lvl="0" marL="0" rtl="0" algn="l">
              <a:spcBef>
                <a:spcPts val="600"/>
              </a:spcBef>
              <a:spcAft>
                <a:spcPts val="0"/>
              </a:spcAft>
              <a:buNone/>
            </a:pPr>
            <a:r>
              <a:rPr lang="en-US"/>
              <a:t>Domain-Specific Knowledge: Tailored responses.</a:t>
            </a:r>
            <a:endParaRPr/>
          </a:p>
          <a:p>
            <a:pPr indent="0" lvl="0" marL="0" rtl="0" algn="l">
              <a:spcBef>
                <a:spcPts val="600"/>
              </a:spcBef>
              <a:spcAft>
                <a:spcPts val="0"/>
              </a:spcAft>
              <a:buNone/>
            </a:pPr>
            <a:r>
              <a:rPr lang="en-US"/>
              <a:t>Adaptive Learning: Continuous improvement.</a:t>
            </a:r>
            <a:endParaRPr/>
          </a:p>
          <a:p>
            <a:pPr indent="0" lvl="0" marL="0" rtl="0" algn="l">
              <a:spcBef>
                <a:spcPts val="600"/>
              </a:spcBef>
              <a:spcAft>
                <a:spcPts val="0"/>
              </a:spcAft>
              <a:buNone/>
            </a:pPr>
            <a:r>
              <a:t/>
            </a:r>
            <a:endParaRPr/>
          </a:p>
        </p:txBody>
      </p:sp>
      <p:sp>
        <p:nvSpPr>
          <p:cNvPr id="160" name="Google Shape;160;p22"/>
          <p:cNvSpPr txBox="1"/>
          <p:nvPr>
            <p:ph idx="2" type="body"/>
          </p:nvPr>
        </p:nvSpPr>
        <p:spPr>
          <a:xfrm>
            <a:off x="4884250" y="1146300"/>
            <a:ext cx="4383300" cy="34290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b="1" lang="en-US">
                <a:solidFill>
                  <a:srgbClr val="BB0027"/>
                </a:solidFill>
              </a:rPr>
              <a:t>Cost-Effectiveness</a:t>
            </a:r>
            <a:endParaRPr b="1">
              <a:solidFill>
                <a:srgbClr val="BB0027"/>
              </a:solidFill>
            </a:endParaRPr>
          </a:p>
          <a:p>
            <a:pPr indent="0" lvl="0" marL="0" rtl="0" algn="l">
              <a:spcBef>
                <a:spcPts val="600"/>
              </a:spcBef>
              <a:spcAft>
                <a:spcPts val="0"/>
              </a:spcAft>
              <a:buClr>
                <a:schemeClr val="dk1"/>
              </a:buClr>
              <a:buSzPts val="1100"/>
              <a:buFont typeface="Arial"/>
              <a:buNone/>
            </a:pPr>
            <a:r>
              <a:rPr lang="en-US"/>
              <a:t>Resource Optimization: Less fine-tuning.</a:t>
            </a:r>
            <a:endParaRPr/>
          </a:p>
          <a:p>
            <a:pPr indent="0" lvl="0" marL="0" rtl="0" algn="l">
              <a:spcBef>
                <a:spcPts val="600"/>
              </a:spcBef>
              <a:spcAft>
                <a:spcPts val="0"/>
              </a:spcAft>
              <a:buNone/>
            </a:pPr>
            <a:r>
              <a:rPr lang="en-US"/>
              <a:t>Efficient Processing: Lower computational costs.</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b="1" lang="en-US">
                <a:solidFill>
                  <a:srgbClr val="BB0027"/>
                </a:solidFill>
              </a:rPr>
              <a:t>Transparency</a:t>
            </a:r>
            <a:endParaRPr/>
          </a:p>
          <a:p>
            <a:pPr indent="0" lvl="0" marL="0" rtl="0" algn="l">
              <a:spcBef>
                <a:spcPts val="600"/>
              </a:spcBef>
              <a:spcAft>
                <a:spcPts val="0"/>
              </a:spcAft>
              <a:buClr>
                <a:schemeClr val="dk1"/>
              </a:buClr>
              <a:buSzPts val="1100"/>
              <a:buFont typeface="Arial"/>
              <a:buNone/>
            </a:pPr>
            <a:r>
              <a:rPr lang="en-US"/>
              <a:t>Traceable Outputs: Clear sources.</a:t>
            </a:r>
            <a:endParaRPr/>
          </a:p>
          <a:p>
            <a:pPr indent="0" lvl="0" marL="0" rtl="0" algn="l">
              <a:spcBef>
                <a:spcPts val="600"/>
              </a:spcBef>
              <a:spcAft>
                <a:spcPts val="0"/>
              </a:spcAft>
              <a:buClr>
                <a:schemeClr val="dk1"/>
              </a:buClr>
              <a:buSzPts val="1100"/>
              <a:buFont typeface="Arial"/>
              <a:buNone/>
            </a:pPr>
            <a:r>
              <a:rPr lang="en-US"/>
              <a:t>Explainable Responses: Understandable answers.</a:t>
            </a:r>
            <a:endParaRPr/>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Learning Resources</a:t>
            </a:r>
            <a:endParaRPr/>
          </a:p>
        </p:txBody>
      </p:sp>
      <p:sp>
        <p:nvSpPr>
          <p:cNvPr id="167" name="Google Shape;167;p23"/>
          <p:cNvSpPr txBox="1"/>
          <p:nvPr/>
        </p:nvSpPr>
        <p:spPr>
          <a:xfrm>
            <a:off x="559975" y="1057725"/>
            <a:ext cx="8583900" cy="3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Open Sans"/>
                <a:ea typeface="Open Sans"/>
                <a:cs typeface="Open Sans"/>
                <a:sym typeface="Open Sans"/>
              </a:rPr>
              <a:t>RAG in 5 Lines of Code:</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US" u="sng">
                <a:solidFill>
                  <a:schemeClr val="hlink"/>
                </a:solidFill>
                <a:latin typeface="Open Sans"/>
                <a:ea typeface="Open Sans"/>
                <a:cs typeface="Open Sans"/>
                <a:sym typeface="Open Sans"/>
                <a:hlinkClick r:id="rId3"/>
              </a:rPr>
              <a:t>https://huggingface.co/facebook/rag-token-nq</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US">
                <a:solidFill>
                  <a:schemeClr val="dk1"/>
                </a:solidFill>
                <a:latin typeface="Open Sans"/>
                <a:ea typeface="Open Sans"/>
                <a:cs typeface="Open Sans"/>
                <a:sym typeface="Open Sans"/>
              </a:rPr>
              <a:t>Generative QA with RAGenerator:</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US" u="sng">
                <a:solidFill>
                  <a:schemeClr val="hlink"/>
                </a:solidFill>
                <a:latin typeface="Open Sans"/>
                <a:ea typeface="Open Sans"/>
                <a:cs typeface="Open Sans"/>
                <a:sym typeface="Open Sans"/>
                <a:hlinkClick r:id="rId4"/>
              </a:rPr>
              <a:t>https://colab.research.google.com/github/deepset-ai/haystack-tutorials/blob/main/tutorials/07_RAG_Generator.ipynb</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US">
                <a:solidFill>
                  <a:schemeClr val="dk1"/>
                </a:solidFill>
                <a:latin typeface="Open Sans"/>
                <a:ea typeface="Open Sans"/>
                <a:cs typeface="Open Sans"/>
                <a:sym typeface="Open Sans"/>
              </a:rPr>
              <a:t>LLAMA3 - RAG:</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US" u="sng">
                <a:solidFill>
                  <a:schemeClr val="hlink"/>
                </a:solidFill>
                <a:latin typeface="Open Sans"/>
                <a:ea typeface="Open Sans"/>
                <a:cs typeface="Open Sans"/>
                <a:sym typeface="Open Sans"/>
                <a:hlinkClick r:id="rId5"/>
              </a:rPr>
              <a:t>https://medium.com/@tharindumadhusanka99/llama3-rag-on-google-colab-73c43aa53281</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US">
                <a:solidFill>
                  <a:schemeClr val="dk1"/>
                </a:solidFill>
                <a:latin typeface="Open Sans"/>
                <a:ea typeface="Open Sans"/>
                <a:cs typeface="Open Sans"/>
                <a:sym typeface="Open Sans"/>
              </a:rPr>
              <a:t>Advanced RAG:</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US" u="sng">
                <a:solidFill>
                  <a:schemeClr val="hlink"/>
                </a:solidFill>
                <a:latin typeface="Open Sans"/>
                <a:ea typeface="Open Sans"/>
                <a:cs typeface="Open Sans"/>
                <a:sym typeface="Open Sans"/>
                <a:hlinkClick r:id="rId6"/>
              </a:rPr>
              <a:t>https://huggingface.co/learn/cookbook/en/advanced_rag</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US">
                <a:solidFill>
                  <a:schemeClr val="dk1"/>
                </a:solidFill>
                <a:latin typeface="Open Sans"/>
                <a:ea typeface="Open Sans"/>
                <a:cs typeface="Open Sans"/>
                <a:sym typeface="Open Sans"/>
              </a:rPr>
              <a:t>Hugging Face Open-Source CookBook for RAG:</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US" u="sng">
                <a:solidFill>
                  <a:schemeClr val="hlink"/>
                </a:solidFill>
                <a:latin typeface="Open Sans"/>
                <a:ea typeface="Open Sans"/>
                <a:cs typeface="Open Sans"/>
                <a:sym typeface="Open Sans"/>
                <a:hlinkClick r:id="rId7"/>
              </a:rPr>
              <a:t>https://huggingface.co/learn/cookbook/en/rag_zephyr_langchain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Research Paper Recommendations</a:t>
            </a:r>
            <a:endParaRPr/>
          </a:p>
        </p:txBody>
      </p:sp>
      <p:sp>
        <p:nvSpPr>
          <p:cNvPr id="174" name="Google Shape;174;p24"/>
          <p:cNvSpPr txBox="1"/>
          <p:nvPr>
            <p:ph idx="1" type="body"/>
          </p:nvPr>
        </p:nvSpPr>
        <p:spPr>
          <a:xfrm>
            <a:off x="457200" y="971550"/>
            <a:ext cx="8229600" cy="28752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t>The origin paper of RAG:</a:t>
            </a:r>
            <a:endParaRPr/>
          </a:p>
          <a:p>
            <a:pPr indent="0" lvl="0" marL="0" rtl="0" algn="l">
              <a:spcBef>
                <a:spcPts val="600"/>
              </a:spcBef>
              <a:spcAft>
                <a:spcPts val="0"/>
              </a:spcAft>
              <a:buNone/>
            </a:pPr>
            <a:r>
              <a:rPr lang="en-US" u="sng">
                <a:solidFill>
                  <a:schemeClr val="hlink"/>
                </a:solidFill>
                <a:hlinkClick r:id="rId3"/>
              </a:rPr>
              <a:t>Retrieval-Augmented Generation for Knowledge-Intensive NLP Tasks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RAG for Tutoring Assessment:</a:t>
            </a:r>
            <a:endParaRPr/>
          </a:p>
          <a:p>
            <a:pPr indent="0" lvl="0" marL="0" rtl="0" algn="l">
              <a:spcBef>
                <a:spcPts val="600"/>
              </a:spcBef>
              <a:spcAft>
                <a:spcPts val="0"/>
              </a:spcAft>
              <a:buNone/>
            </a:pPr>
            <a:r>
              <a:rPr lang="en-US" u="sng">
                <a:solidFill>
                  <a:schemeClr val="hlink"/>
                </a:solidFill>
                <a:hlinkClick r:id="rId4"/>
              </a:rPr>
              <a:t>[2402.14594] Improving Assessment of Tutoring Practices using Retrieval-Augmented Generation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RAG for Middle School Math Question-Answering:</a:t>
            </a:r>
            <a:endParaRPr/>
          </a:p>
          <a:p>
            <a:pPr indent="0" lvl="0" marL="0" rtl="0" algn="l">
              <a:spcBef>
                <a:spcPts val="600"/>
              </a:spcBef>
              <a:spcAft>
                <a:spcPts val="0"/>
              </a:spcAft>
              <a:buNone/>
            </a:pPr>
            <a:r>
              <a:rPr lang="en-US" u="sng">
                <a:solidFill>
                  <a:schemeClr val="hlink"/>
                </a:solidFill>
                <a:hlinkClick r:id="rId5"/>
              </a:rPr>
              <a:t>[2310.03184] Retrieval-augmented Generation to Improve Math Question-Answering: Trade-offs Between Groundedness and Human Preference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Evaluate Retrieval Quality in RAG:</a:t>
            </a:r>
            <a:endParaRPr/>
          </a:p>
          <a:p>
            <a:pPr indent="0" lvl="0" marL="0" rtl="0" algn="l">
              <a:spcBef>
                <a:spcPts val="600"/>
              </a:spcBef>
              <a:spcAft>
                <a:spcPts val="0"/>
              </a:spcAft>
              <a:buNone/>
            </a:pPr>
            <a:r>
              <a:rPr lang="en-US" u="sng">
                <a:solidFill>
                  <a:schemeClr val="hlink"/>
                </a:solidFill>
                <a:hlinkClick r:id="rId6"/>
              </a:rPr>
              <a:t>Evaluating Retrieval Quality in Retrieval-Augmented Generation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nvSpPr>
        <p:spPr>
          <a:xfrm>
            <a:off x="2071375" y="1571700"/>
            <a:ext cx="6857100" cy="1694700"/>
          </a:xfrm>
          <a:prstGeom prst="rect">
            <a:avLst/>
          </a:prstGeom>
          <a:noFill/>
          <a:ln>
            <a:noFill/>
          </a:ln>
        </p:spPr>
        <p:txBody>
          <a:bodyPr anchorCtr="0" anchor="t" bIns="45700" lIns="91425" spcFirstLastPara="1" rIns="91425" wrap="square" tIns="45700">
            <a:noAutofit/>
          </a:bodyPr>
          <a:lstStyle/>
          <a:p>
            <a:pPr indent="-3175" lvl="0" marL="3175" marR="0" rtl="0" algn="l">
              <a:lnSpc>
                <a:spcPct val="100000"/>
              </a:lnSpc>
              <a:spcBef>
                <a:spcPts val="0"/>
              </a:spcBef>
              <a:spcAft>
                <a:spcPts val="0"/>
              </a:spcAft>
              <a:buClr>
                <a:srgbClr val="000000"/>
              </a:buClr>
              <a:buSzPts val="4000"/>
              <a:buFont typeface="Arial"/>
              <a:buNone/>
            </a:pPr>
            <a:r>
              <a:rPr b="1" lang="en-US" sz="4900">
                <a:solidFill>
                  <a:schemeClr val="lt1"/>
                </a:solidFill>
                <a:latin typeface="Open Sans"/>
                <a:ea typeface="Open Sans"/>
                <a:cs typeface="Open Sans"/>
                <a:sym typeface="Open Sans"/>
              </a:rPr>
              <a:t>Q &amp; A</a:t>
            </a:r>
            <a:endParaRPr b="1" sz="4900">
              <a:solidFill>
                <a:schemeClr val="lt1"/>
              </a:solidFill>
              <a:latin typeface="Open Sans"/>
              <a:ea typeface="Open Sans"/>
              <a:cs typeface="Open Sans"/>
              <a:sym typeface="Open Sans"/>
            </a:endParaRPr>
          </a:p>
          <a:p>
            <a:pPr indent="-3175" lvl="0" marL="3175" marR="0" rtl="0" algn="l">
              <a:lnSpc>
                <a:spcPct val="100000"/>
              </a:lnSpc>
              <a:spcBef>
                <a:spcPts val="0"/>
              </a:spcBef>
              <a:spcAft>
                <a:spcPts val="0"/>
              </a:spcAft>
              <a:buClr>
                <a:srgbClr val="000000"/>
              </a:buClr>
              <a:buSzPts val="4000"/>
              <a:buFont typeface="Arial"/>
              <a:buNone/>
            </a:pPr>
            <a:r>
              <a:t/>
            </a:r>
            <a:endParaRPr sz="3500">
              <a:solidFill>
                <a:schemeClr val="lt1"/>
              </a:solidFill>
              <a:latin typeface="Open Sans"/>
              <a:ea typeface="Open Sans"/>
              <a:cs typeface="Open Sans"/>
              <a:sym typeface="Open Sans"/>
            </a:endParaRPr>
          </a:p>
          <a:p>
            <a:pPr indent="-3175" lvl="0" marL="3175" marR="0" rtl="0" algn="l">
              <a:lnSpc>
                <a:spcPct val="100000"/>
              </a:lnSpc>
              <a:spcBef>
                <a:spcPts val="0"/>
              </a:spcBef>
              <a:spcAft>
                <a:spcPts val="0"/>
              </a:spcAft>
              <a:buClr>
                <a:srgbClr val="000000"/>
              </a:buClr>
              <a:buSzPts val="4000"/>
              <a:buFont typeface="Arial"/>
              <a:buNone/>
            </a:pPr>
            <a:r>
              <a:rPr lang="en-US" sz="3500">
                <a:solidFill>
                  <a:schemeClr val="lt1"/>
                </a:solidFill>
                <a:latin typeface="Open Sans"/>
                <a:ea typeface="Open Sans"/>
                <a:cs typeface="Open Sans"/>
                <a:sym typeface="Open Sans"/>
              </a:rPr>
              <a:t>Thanks for Watching!</a:t>
            </a:r>
            <a:endParaRPr sz="3500">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What is RAG</a:t>
            </a:r>
            <a:endParaRPr/>
          </a:p>
        </p:txBody>
      </p:sp>
      <p:sp>
        <p:nvSpPr>
          <p:cNvPr id="57" name="Google Shape;57;p10"/>
          <p:cNvSpPr txBox="1"/>
          <p:nvPr>
            <p:ph idx="1" type="body"/>
          </p:nvPr>
        </p:nvSpPr>
        <p:spPr>
          <a:xfrm>
            <a:off x="322400" y="973200"/>
            <a:ext cx="4375200" cy="31971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sz="1700"/>
          </a:p>
          <a:p>
            <a:pPr indent="0" lvl="0" marL="0" rtl="0" algn="l">
              <a:spcBef>
                <a:spcPts val="600"/>
              </a:spcBef>
              <a:spcAft>
                <a:spcPts val="0"/>
              </a:spcAft>
              <a:buNone/>
            </a:pPr>
            <a:r>
              <a:rPr b="1" lang="en-US" sz="1500">
                <a:solidFill>
                  <a:srgbClr val="BB0027"/>
                </a:solidFill>
                <a:highlight>
                  <a:srgbClr val="FFFFFF"/>
                </a:highlight>
              </a:rPr>
              <a:t>RAG (Retrieval Augmented Generation) </a:t>
            </a:r>
            <a:r>
              <a:rPr lang="en-US" sz="1500">
                <a:solidFill>
                  <a:srgbClr val="1A1A1A"/>
                </a:solidFill>
                <a:highlight>
                  <a:srgbClr val="FFFFFF"/>
                </a:highlight>
              </a:rPr>
              <a:t>, is a natural language processing (NLP) technique that combines generative and retrieval-based artificial intelligence (AI) model)  is the process of </a:t>
            </a:r>
            <a:r>
              <a:rPr b="1" i="1" lang="en-US" sz="1500">
                <a:solidFill>
                  <a:srgbClr val="1A1A1A"/>
                </a:solidFill>
                <a:highlight>
                  <a:srgbClr val="FFFFFF"/>
                </a:highlight>
              </a:rPr>
              <a:t>retrieving</a:t>
            </a:r>
            <a:r>
              <a:rPr lang="en-US" sz="1500">
                <a:solidFill>
                  <a:srgbClr val="1A1A1A"/>
                </a:solidFill>
                <a:highlight>
                  <a:srgbClr val="FFFFFF"/>
                </a:highlight>
              </a:rPr>
              <a:t> relevant contextual information from a data source and passing that information to a large language model alongside the user’s prompt. </a:t>
            </a:r>
            <a:endParaRPr sz="1500">
              <a:solidFill>
                <a:srgbClr val="1A1A1A"/>
              </a:solidFill>
              <a:highlight>
                <a:srgbClr val="FFFFFF"/>
              </a:highlight>
            </a:endParaRPr>
          </a:p>
          <a:p>
            <a:pPr indent="0" lvl="0" marL="0" rtl="0" algn="l">
              <a:spcBef>
                <a:spcPts val="600"/>
              </a:spcBef>
              <a:spcAft>
                <a:spcPts val="0"/>
              </a:spcAft>
              <a:buNone/>
            </a:pPr>
            <a:r>
              <a:t/>
            </a:r>
            <a:endParaRPr sz="1500">
              <a:solidFill>
                <a:srgbClr val="1A1A1A"/>
              </a:solidFill>
              <a:highlight>
                <a:srgbClr val="FFFFFF"/>
              </a:highlight>
            </a:endParaRPr>
          </a:p>
          <a:p>
            <a:pPr indent="0" lvl="0" marL="0" rtl="0" algn="l">
              <a:spcBef>
                <a:spcPts val="600"/>
              </a:spcBef>
              <a:spcAft>
                <a:spcPts val="0"/>
              </a:spcAft>
              <a:buNone/>
            </a:pPr>
            <a:r>
              <a:rPr lang="en-US" sz="1500">
                <a:solidFill>
                  <a:srgbClr val="1A1A1A"/>
                </a:solidFill>
                <a:highlight>
                  <a:srgbClr val="FFFFFF"/>
                </a:highlight>
              </a:rPr>
              <a:t>This information is used to improve the model’s output (</a:t>
            </a:r>
            <a:r>
              <a:rPr i="1" lang="en-US" sz="1500">
                <a:solidFill>
                  <a:srgbClr val="1A1A1A"/>
                </a:solidFill>
                <a:highlight>
                  <a:srgbClr val="FFFFFF"/>
                </a:highlight>
              </a:rPr>
              <a:t>generated </a:t>
            </a:r>
            <a:r>
              <a:rPr lang="en-US" sz="1500">
                <a:solidFill>
                  <a:srgbClr val="1A1A1A"/>
                </a:solidFill>
                <a:highlight>
                  <a:srgbClr val="FFFFFF"/>
                </a:highlight>
              </a:rPr>
              <a:t>text or images) by </a:t>
            </a:r>
            <a:r>
              <a:rPr b="1" i="1" lang="en-US" sz="1500">
                <a:solidFill>
                  <a:srgbClr val="1A1A1A"/>
                </a:solidFill>
                <a:highlight>
                  <a:srgbClr val="FFFFFF"/>
                </a:highlight>
              </a:rPr>
              <a:t>augmenting</a:t>
            </a:r>
            <a:r>
              <a:rPr lang="en-US" sz="1500">
                <a:solidFill>
                  <a:srgbClr val="1A1A1A"/>
                </a:solidFill>
                <a:highlight>
                  <a:srgbClr val="FFFFFF"/>
                </a:highlight>
              </a:rPr>
              <a:t> the model’s base knowledge.</a:t>
            </a:r>
            <a:endParaRPr sz="1700"/>
          </a:p>
          <a:p>
            <a:pPr indent="0" lvl="0" marL="0" rtl="0" algn="l">
              <a:spcBef>
                <a:spcPts val="0"/>
              </a:spcBef>
              <a:spcAft>
                <a:spcPts val="0"/>
              </a:spcAft>
              <a:buNone/>
            </a:pPr>
            <a:r>
              <a:rPr lang="en-US"/>
              <a:t>                                                   </a:t>
            </a:r>
            <a:endParaRPr sz="1700"/>
          </a:p>
        </p:txBody>
      </p:sp>
      <p:pic>
        <p:nvPicPr>
          <p:cNvPr id="58" name="Google Shape;58;p10"/>
          <p:cNvPicPr preferRelativeResize="0"/>
          <p:nvPr/>
        </p:nvPicPr>
        <p:blipFill>
          <a:blip r:embed="rId3">
            <a:alphaModFix/>
          </a:blip>
          <a:stretch>
            <a:fillRect/>
          </a:stretch>
        </p:blipFill>
        <p:spPr>
          <a:xfrm>
            <a:off x="4973200" y="1379125"/>
            <a:ext cx="3847626" cy="2789524"/>
          </a:xfrm>
          <a:prstGeom prst="rect">
            <a:avLst/>
          </a:prstGeom>
          <a:noFill/>
          <a:ln>
            <a:noFill/>
          </a:ln>
        </p:spPr>
      </p:pic>
      <p:sp>
        <p:nvSpPr>
          <p:cNvPr id="59" name="Google Shape;59;p10"/>
          <p:cNvSpPr txBox="1"/>
          <p:nvPr/>
        </p:nvSpPr>
        <p:spPr>
          <a:xfrm>
            <a:off x="5630875" y="4345000"/>
            <a:ext cx="15141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Open Sans"/>
                <a:ea typeface="Open Sans"/>
                <a:cs typeface="Open Sans"/>
                <a:sym typeface="Open Sans"/>
              </a:rPr>
              <a:t>Source: Nvidia</a:t>
            </a:r>
            <a:endParaRPr>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History Of RAG</a:t>
            </a:r>
            <a:endParaRPr/>
          </a:p>
        </p:txBody>
      </p:sp>
      <p:pic>
        <p:nvPicPr>
          <p:cNvPr id="66" name="Google Shape;66;p11"/>
          <p:cNvPicPr preferRelativeResize="0"/>
          <p:nvPr/>
        </p:nvPicPr>
        <p:blipFill>
          <a:blip r:embed="rId3">
            <a:alphaModFix/>
          </a:blip>
          <a:stretch>
            <a:fillRect/>
          </a:stretch>
        </p:blipFill>
        <p:spPr>
          <a:xfrm>
            <a:off x="1525900" y="1225900"/>
            <a:ext cx="5905500" cy="3181350"/>
          </a:xfrm>
          <a:prstGeom prst="rect">
            <a:avLst/>
          </a:prstGeom>
          <a:noFill/>
          <a:ln>
            <a:noFill/>
          </a:ln>
        </p:spPr>
      </p:pic>
      <p:sp>
        <p:nvSpPr>
          <p:cNvPr id="67" name="Google Shape;67;p11"/>
          <p:cNvSpPr txBox="1"/>
          <p:nvPr/>
        </p:nvSpPr>
        <p:spPr>
          <a:xfrm>
            <a:off x="2881700" y="4407250"/>
            <a:ext cx="3276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Open Sans"/>
                <a:ea typeface="Open Sans"/>
                <a:cs typeface="Open Sans"/>
                <a:sym typeface="Open Sans"/>
              </a:rPr>
              <a:t>Source: NVIDIA</a:t>
            </a:r>
            <a:endParaRPr>
              <a:solidFill>
                <a:schemeClr val="dk1"/>
              </a:solidFill>
              <a:latin typeface="Open Sans"/>
              <a:ea typeface="Open Sans"/>
              <a:cs typeface="Open Sans"/>
              <a:sym typeface="Open Sans"/>
            </a:endParaRPr>
          </a:p>
        </p:txBody>
      </p:sp>
      <p:sp>
        <p:nvSpPr>
          <p:cNvPr id="68" name="Google Shape;68;p11"/>
          <p:cNvSpPr txBox="1"/>
          <p:nvPr/>
        </p:nvSpPr>
        <p:spPr>
          <a:xfrm>
            <a:off x="1648825" y="847125"/>
            <a:ext cx="10164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Open Sans"/>
                <a:ea typeface="Open Sans"/>
                <a:cs typeface="Open Sans"/>
                <a:sym typeface="Open Sans"/>
              </a:rPr>
              <a:t>Ask.com</a:t>
            </a:r>
            <a:endParaRPr>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Why</a:t>
            </a:r>
            <a:r>
              <a:rPr lang="en-US"/>
              <a:t> RAG</a:t>
            </a:r>
            <a:endParaRPr/>
          </a:p>
        </p:txBody>
      </p:sp>
      <p:sp>
        <p:nvSpPr>
          <p:cNvPr id="75" name="Google Shape;75;p12"/>
          <p:cNvSpPr txBox="1"/>
          <p:nvPr>
            <p:ph idx="1" type="body"/>
          </p:nvPr>
        </p:nvSpPr>
        <p:spPr>
          <a:xfrm>
            <a:off x="457200" y="1200150"/>
            <a:ext cx="3962400" cy="3429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100"/>
              </a:spcBef>
              <a:spcAft>
                <a:spcPts val="0"/>
              </a:spcAft>
              <a:buClr>
                <a:schemeClr val="dk1"/>
              </a:buClr>
              <a:buSzPts val="1100"/>
              <a:buFont typeface="Arial"/>
              <a:buNone/>
            </a:pPr>
            <a:r>
              <a:rPr b="1" lang="en-US">
                <a:solidFill>
                  <a:srgbClr val="BB0027"/>
                </a:solidFill>
                <a:highlight>
                  <a:srgbClr val="FBFBFB"/>
                </a:highlight>
              </a:rPr>
              <a:t>Known challenges of LLMs include:</a:t>
            </a:r>
            <a:endParaRPr b="1">
              <a:solidFill>
                <a:srgbClr val="BB0027"/>
              </a:solidFill>
              <a:highlight>
                <a:srgbClr val="FBFBFB"/>
              </a:highlight>
            </a:endParaRPr>
          </a:p>
          <a:p>
            <a:pPr indent="-317500" lvl="0" marL="482600" rtl="0" algn="l">
              <a:lnSpc>
                <a:spcPct val="115000"/>
              </a:lnSpc>
              <a:spcBef>
                <a:spcPts val="1100"/>
              </a:spcBef>
              <a:spcAft>
                <a:spcPts val="0"/>
              </a:spcAft>
              <a:buClr>
                <a:srgbClr val="333333"/>
              </a:buClr>
              <a:buSzPts val="1400"/>
              <a:buFont typeface="Open Sans"/>
              <a:buChar char="●"/>
            </a:pPr>
            <a:r>
              <a:rPr lang="en-US">
                <a:solidFill>
                  <a:srgbClr val="333333"/>
                </a:solidFill>
              </a:rPr>
              <a:t>Presenting false information when it does not have the answer.</a:t>
            </a:r>
            <a:endParaRPr>
              <a:solidFill>
                <a:srgbClr val="333333"/>
              </a:solidFill>
            </a:endParaRPr>
          </a:p>
          <a:p>
            <a:pPr indent="-317500" lvl="0" marL="482600" rtl="0" algn="l">
              <a:lnSpc>
                <a:spcPct val="115000"/>
              </a:lnSpc>
              <a:spcBef>
                <a:spcPts val="0"/>
              </a:spcBef>
              <a:spcAft>
                <a:spcPts val="0"/>
              </a:spcAft>
              <a:buClr>
                <a:srgbClr val="333333"/>
              </a:buClr>
              <a:buSzPts val="1400"/>
              <a:buFont typeface="Open Sans"/>
              <a:buChar char="●"/>
            </a:pPr>
            <a:r>
              <a:rPr lang="en-US">
                <a:solidFill>
                  <a:srgbClr val="333333"/>
                </a:solidFill>
              </a:rPr>
              <a:t>Presenting out-of-date or generic information when the user expects a specific, current response.</a:t>
            </a:r>
            <a:endParaRPr>
              <a:solidFill>
                <a:srgbClr val="333333"/>
              </a:solidFill>
            </a:endParaRPr>
          </a:p>
          <a:p>
            <a:pPr indent="-317500" lvl="0" marL="482600" rtl="0" algn="l">
              <a:lnSpc>
                <a:spcPct val="115000"/>
              </a:lnSpc>
              <a:spcBef>
                <a:spcPts val="0"/>
              </a:spcBef>
              <a:spcAft>
                <a:spcPts val="0"/>
              </a:spcAft>
              <a:buClr>
                <a:srgbClr val="333333"/>
              </a:buClr>
              <a:buSzPts val="1400"/>
              <a:buFont typeface="Open Sans"/>
              <a:buChar char="●"/>
            </a:pPr>
            <a:r>
              <a:rPr lang="en-US">
                <a:solidFill>
                  <a:srgbClr val="333333"/>
                </a:solidFill>
              </a:rPr>
              <a:t>Creating a response from non-authoritative sources.</a:t>
            </a:r>
            <a:endParaRPr>
              <a:solidFill>
                <a:srgbClr val="333333"/>
              </a:solidFill>
            </a:endParaRPr>
          </a:p>
          <a:p>
            <a:pPr indent="-317500" lvl="0" marL="482600" rtl="0" algn="l">
              <a:lnSpc>
                <a:spcPct val="115000"/>
              </a:lnSpc>
              <a:spcBef>
                <a:spcPts val="0"/>
              </a:spcBef>
              <a:spcAft>
                <a:spcPts val="0"/>
              </a:spcAft>
              <a:buClr>
                <a:srgbClr val="333333"/>
              </a:buClr>
              <a:buSzPts val="1400"/>
              <a:buFont typeface="Open Sans"/>
              <a:buChar char="●"/>
            </a:pPr>
            <a:r>
              <a:rPr lang="en-US">
                <a:solidFill>
                  <a:srgbClr val="333333"/>
                </a:solidFill>
              </a:rPr>
              <a:t>Creating inaccurate responses due to terminology confusion</a:t>
            </a:r>
            <a:endParaRPr>
              <a:solidFill>
                <a:srgbClr val="333333"/>
              </a:solidFill>
            </a:endParaRPr>
          </a:p>
        </p:txBody>
      </p:sp>
      <p:sp>
        <p:nvSpPr>
          <p:cNvPr id="76" name="Google Shape;76;p12"/>
          <p:cNvSpPr txBox="1"/>
          <p:nvPr>
            <p:ph idx="2" type="body"/>
          </p:nvPr>
        </p:nvSpPr>
        <p:spPr>
          <a:xfrm>
            <a:off x="4727448" y="1212300"/>
            <a:ext cx="3959400" cy="34290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a:solidFill>
                  <a:srgbClr val="BB0027"/>
                </a:solidFill>
              </a:rPr>
              <a:t>Advantages of RAG include:</a:t>
            </a:r>
            <a:endParaRPr b="1">
              <a:solidFill>
                <a:srgbClr val="BB0027"/>
              </a:solidFill>
            </a:endParaRPr>
          </a:p>
          <a:p>
            <a:pPr indent="-317500" lvl="0" marL="457200" marR="0" rtl="0" algn="l">
              <a:lnSpc>
                <a:spcPct val="115000"/>
              </a:lnSpc>
              <a:spcBef>
                <a:spcPts val="1100"/>
              </a:spcBef>
              <a:spcAft>
                <a:spcPts val="0"/>
              </a:spcAft>
              <a:buClr>
                <a:srgbClr val="333333"/>
              </a:buClr>
              <a:buSzPts val="1400"/>
              <a:buChar char="●"/>
            </a:pPr>
            <a:r>
              <a:rPr lang="en-US">
                <a:solidFill>
                  <a:srgbClr val="333333"/>
                </a:solidFill>
              </a:rPr>
              <a:t>Cost</a:t>
            </a:r>
            <a:r>
              <a:rPr lang="en-US">
                <a:solidFill>
                  <a:srgbClr val="333333"/>
                </a:solidFill>
                <a:highlight>
                  <a:srgbClr val="FBFBFB"/>
                </a:highlight>
              </a:rPr>
              <a:t>-</a:t>
            </a:r>
            <a:r>
              <a:rPr lang="en-US">
                <a:solidFill>
                  <a:srgbClr val="333333"/>
                </a:solidFill>
              </a:rPr>
              <a:t>effective implementation</a:t>
            </a:r>
            <a:endParaRPr>
              <a:solidFill>
                <a:srgbClr val="333333"/>
              </a:solidFill>
            </a:endParaRPr>
          </a:p>
          <a:p>
            <a:pPr indent="-317500" lvl="0" marL="457200" rtl="0" algn="l">
              <a:lnSpc>
                <a:spcPct val="115000"/>
              </a:lnSpc>
              <a:spcBef>
                <a:spcPts val="0"/>
              </a:spcBef>
              <a:spcAft>
                <a:spcPts val="0"/>
              </a:spcAft>
              <a:buClr>
                <a:srgbClr val="333333"/>
              </a:buClr>
              <a:buSzPts val="1400"/>
              <a:buChar char="●"/>
            </a:pPr>
            <a:r>
              <a:rPr lang="en-US">
                <a:solidFill>
                  <a:srgbClr val="333333"/>
                </a:solidFill>
              </a:rPr>
              <a:t>Current information</a:t>
            </a:r>
            <a:endParaRPr/>
          </a:p>
          <a:p>
            <a:pPr indent="-317500" lvl="0" marL="457200" rtl="0" algn="l">
              <a:lnSpc>
                <a:spcPct val="115000"/>
              </a:lnSpc>
              <a:spcBef>
                <a:spcPts val="0"/>
              </a:spcBef>
              <a:spcAft>
                <a:spcPts val="0"/>
              </a:spcAft>
              <a:buClr>
                <a:srgbClr val="333333"/>
              </a:buClr>
              <a:buSzPts val="1400"/>
              <a:buChar char="●"/>
            </a:pPr>
            <a:r>
              <a:rPr lang="en-US">
                <a:solidFill>
                  <a:srgbClr val="333333"/>
                </a:solidFill>
              </a:rPr>
              <a:t>Enhanced user trust</a:t>
            </a:r>
            <a:endParaRPr/>
          </a:p>
          <a:p>
            <a:pPr indent="-317500" lvl="0" marL="457200" rtl="0" algn="l">
              <a:lnSpc>
                <a:spcPct val="115000"/>
              </a:lnSpc>
              <a:spcBef>
                <a:spcPts val="0"/>
              </a:spcBef>
              <a:spcAft>
                <a:spcPts val="0"/>
              </a:spcAft>
              <a:buClr>
                <a:srgbClr val="333333"/>
              </a:buClr>
              <a:buSzPts val="1400"/>
              <a:buChar char="●"/>
            </a:pPr>
            <a:r>
              <a:rPr lang="en-US">
                <a:solidFill>
                  <a:srgbClr val="333333"/>
                </a:solidFill>
              </a:rPr>
              <a:t>More developer control</a:t>
            </a:r>
            <a:endParaRPr>
              <a:solidFill>
                <a:srgbClr val="333333"/>
              </a:solidFill>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 RAG Works</a:t>
            </a:r>
            <a:endParaRPr/>
          </a:p>
        </p:txBody>
      </p:sp>
      <p:pic>
        <p:nvPicPr>
          <p:cNvPr id="83" name="Google Shape;83;p13"/>
          <p:cNvPicPr preferRelativeResize="0"/>
          <p:nvPr/>
        </p:nvPicPr>
        <p:blipFill>
          <a:blip r:embed="rId3">
            <a:alphaModFix/>
          </a:blip>
          <a:stretch>
            <a:fillRect/>
          </a:stretch>
        </p:blipFill>
        <p:spPr>
          <a:xfrm>
            <a:off x="1230875" y="781750"/>
            <a:ext cx="6527634" cy="3867151"/>
          </a:xfrm>
          <a:prstGeom prst="rect">
            <a:avLst/>
          </a:prstGeom>
          <a:noFill/>
          <a:ln>
            <a:noFill/>
          </a:ln>
        </p:spPr>
      </p:pic>
      <p:sp>
        <p:nvSpPr>
          <p:cNvPr id="84" name="Google Shape;84;p13"/>
          <p:cNvSpPr txBox="1"/>
          <p:nvPr/>
        </p:nvSpPr>
        <p:spPr>
          <a:xfrm>
            <a:off x="1114063" y="4472600"/>
            <a:ext cx="1534800" cy="1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Open Sans"/>
                <a:ea typeface="Open Sans"/>
                <a:cs typeface="Open Sans"/>
                <a:sym typeface="Open Sans"/>
              </a:rPr>
              <a:t>Source: AWS</a:t>
            </a:r>
            <a:endParaRPr>
              <a:solidFill>
                <a:schemeClr val="dk1"/>
              </a:solidFill>
              <a:latin typeface="Open Sans"/>
              <a:ea typeface="Open Sans"/>
              <a:cs typeface="Open Sans"/>
              <a:sym typeface="Open Sans"/>
            </a:endParaRPr>
          </a:p>
        </p:txBody>
      </p:sp>
      <p:sp>
        <p:nvSpPr>
          <p:cNvPr id="85" name="Google Shape;85;p13"/>
          <p:cNvSpPr txBox="1"/>
          <p:nvPr/>
        </p:nvSpPr>
        <p:spPr>
          <a:xfrm>
            <a:off x="757000" y="1856225"/>
            <a:ext cx="11925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Open Sans"/>
                <a:ea typeface="Open Sans"/>
                <a:cs typeface="Open Sans"/>
                <a:sym typeface="Open Sans"/>
              </a:rPr>
              <a:t>Create External Data</a:t>
            </a:r>
            <a:endParaRPr>
              <a:solidFill>
                <a:schemeClr val="dk1"/>
              </a:solidFill>
              <a:latin typeface="Open Sans"/>
              <a:ea typeface="Open Sans"/>
              <a:cs typeface="Open Sans"/>
              <a:sym typeface="Open Sans"/>
            </a:endParaRPr>
          </a:p>
        </p:txBody>
      </p:sp>
      <p:sp>
        <p:nvSpPr>
          <p:cNvPr id="86" name="Google Shape;86;p13"/>
          <p:cNvSpPr txBox="1"/>
          <p:nvPr/>
        </p:nvSpPr>
        <p:spPr>
          <a:xfrm>
            <a:off x="2713725" y="781750"/>
            <a:ext cx="11925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accent1"/>
                </a:solidFill>
                <a:latin typeface="Open Sans"/>
                <a:ea typeface="Open Sans"/>
                <a:cs typeface="Open Sans"/>
                <a:sym typeface="Open Sans"/>
              </a:rPr>
              <a:t>Retrieve </a:t>
            </a:r>
            <a:r>
              <a:rPr lang="en-US">
                <a:solidFill>
                  <a:schemeClr val="dk1"/>
                </a:solidFill>
                <a:latin typeface="Open Sans"/>
                <a:ea typeface="Open Sans"/>
                <a:cs typeface="Open Sans"/>
                <a:sym typeface="Open Sans"/>
              </a:rPr>
              <a:t>Relevant Information</a:t>
            </a:r>
            <a:endParaRPr>
              <a:solidFill>
                <a:schemeClr val="dk1"/>
              </a:solidFill>
              <a:latin typeface="Open Sans"/>
              <a:ea typeface="Open Sans"/>
              <a:cs typeface="Open Sans"/>
              <a:sym typeface="Open Sans"/>
            </a:endParaRPr>
          </a:p>
        </p:txBody>
      </p:sp>
      <p:sp>
        <p:nvSpPr>
          <p:cNvPr id="87" name="Google Shape;87;p13"/>
          <p:cNvSpPr txBox="1"/>
          <p:nvPr/>
        </p:nvSpPr>
        <p:spPr>
          <a:xfrm>
            <a:off x="5676450" y="2571750"/>
            <a:ext cx="19869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BB0027"/>
                </a:solidFill>
                <a:latin typeface="Open Sans"/>
                <a:ea typeface="Open Sans"/>
                <a:cs typeface="Open Sans"/>
                <a:sym typeface="Open Sans"/>
              </a:rPr>
              <a:t>Augment </a:t>
            </a:r>
            <a:r>
              <a:rPr lang="en-US">
                <a:solidFill>
                  <a:schemeClr val="dk1"/>
                </a:solidFill>
                <a:latin typeface="Open Sans"/>
                <a:ea typeface="Open Sans"/>
                <a:cs typeface="Open Sans"/>
                <a:sym typeface="Open Sans"/>
              </a:rPr>
              <a:t>the LLM Prompt by adding relevant retrieval data</a:t>
            </a:r>
            <a:endParaRPr>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RAG Basic WorkFlow in LLM Apps</a:t>
            </a:r>
            <a:endParaRPr/>
          </a:p>
        </p:txBody>
      </p:sp>
      <p:pic>
        <p:nvPicPr>
          <p:cNvPr id="94" name="Google Shape;94;p14"/>
          <p:cNvPicPr preferRelativeResize="0"/>
          <p:nvPr/>
        </p:nvPicPr>
        <p:blipFill>
          <a:blip r:embed="rId3">
            <a:alphaModFix/>
          </a:blip>
          <a:stretch>
            <a:fillRect/>
          </a:stretch>
        </p:blipFill>
        <p:spPr>
          <a:xfrm>
            <a:off x="961275" y="1149350"/>
            <a:ext cx="6808474" cy="2998649"/>
          </a:xfrm>
          <a:prstGeom prst="rect">
            <a:avLst/>
          </a:prstGeom>
          <a:noFill/>
          <a:ln>
            <a:noFill/>
          </a:ln>
        </p:spPr>
      </p:pic>
      <p:sp>
        <p:nvSpPr>
          <p:cNvPr id="95" name="Google Shape;95;p14"/>
          <p:cNvSpPr txBox="1"/>
          <p:nvPr/>
        </p:nvSpPr>
        <p:spPr>
          <a:xfrm>
            <a:off x="3727288" y="4420750"/>
            <a:ext cx="1534800" cy="1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Open Sans"/>
                <a:ea typeface="Open Sans"/>
                <a:cs typeface="Open Sans"/>
                <a:sym typeface="Open Sans"/>
              </a:rPr>
              <a:t>Source: OpenAI</a:t>
            </a:r>
            <a:endParaRPr>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RAG &amp; Semantic Search</a:t>
            </a:r>
            <a:endParaRPr/>
          </a:p>
        </p:txBody>
      </p:sp>
      <p:sp>
        <p:nvSpPr>
          <p:cNvPr id="102" name="Google Shape;102;p15"/>
          <p:cNvSpPr txBox="1"/>
          <p:nvPr>
            <p:ph idx="1" type="body"/>
          </p:nvPr>
        </p:nvSpPr>
        <p:spPr>
          <a:xfrm>
            <a:off x="384600" y="1065325"/>
            <a:ext cx="3962400" cy="3429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a:solidFill>
                  <a:srgbClr val="BB0027"/>
                </a:solidFill>
              </a:rPr>
              <a:t>Retrieval-Augmented Generation (RAG)</a:t>
            </a:r>
            <a:endParaRPr b="1">
              <a:solidFill>
                <a:srgbClr val="BB0027"/>
              </a:solidFill>
            </a:endParaRPr>
          </a:p>
          <a:p>
            <a:pPr indent="-317500" lvl="0" marL="457200" rtl="0" algn="l">
              <a:lnSpc>
                <a:spcPct val="115000"/>
              </a:lnSpc>
              <a:spcBef>
                <a:spcPts val="1200"/>
              </a:spcBef>
              <a:spcAft>
                <a:spcPts val="0"/>
              </a:spcAft>
              <a:buClr>
                <a:schemeClr val="dk1"/>
              </a:buClr>
              <a:buSzPts val="1400"/>
              <a:buFont typeface="Open Sans"/>
              <a:buChar char="●"/>
            </a:pPr>
            <a:r>
              <a:rPr lang="en-US"/>
              <a:t>Combines information retrieval with text generation.</a:t>
            </a:r>
            <a:endParaRPr/>
          </a:p>
          <a:p>
            <a:pPr indent="-317500" lvl="0" marL="457200" rtl="0" algn="l">
              <a:lnSpc>
                <a:spcPct val="115000"/>
              </a:lnSpc>
              <a:spcBef>
                <a:spcPts val="0"/>
              </a:spcBef>
              <a:spcAft>
                <a:spcPts val="0"/>
              </a:spcAft>
              <a:buClr>
                <a:schemeClr val="dk1"/>
              </a:buClr>
              <a:buSzPts val="1400"/>
              <a:buFont typeface="Open Sans"/>
              <a:buChar char="●"/>
            </a:pPr>
            <a:r>
              <a:rPr lang="en-US"/>
              <a:t>Useful for integrating vast external knowledge into LLM applications.</a:t>
            </a:r>
            <a:endParaRPr/>
          </a:p>
          <a:p>
            <a:pPr indent="-317500" lvl="0" marL="457200" rtl="0" algn="l">
              <a:lnSpc>
                <a:spcPct val="115000"/>
              </a:lnSpc>
              <a:spcBef>
                <a:spcPts val="0"/>
              </a:spcBef>
              <a:spcAft>
                <a:spcPts val="0"/>
              </a:spcAft>
              <a:buClr>
                <a:schemeClr val="dk1"/>
              </a:buClr>
              <a:buSzPts val="1400"/>
              <a:buFont typeface="Open Sans"/>
              <a:buChar char="●"/>
            </a:pPr>
            <a:r>
              <a:rPr lang="en-US"/>
              <a:t>Struggles with retrieving context at scale, reducing output quality.</a:t>
            </a:r>
            <a:endParaRPr/>
          </a:p>
          <a:p>
            <a:pPr indent="0" lvl="0" marL="0" rtl="0" algn="l">
              <a:spcBef>
                <a:spcPts val="1200"/>
              </a:spcBef>
              <a:spcAft>
                <a:spcPts val="0"/>
              </a:spcAft>
              <a:buNone/>
            </a:pPr>
            <a:r>
              <a:t/>
            </a:r>
            <a:endParaRPr/>
          </a:p>
        </p:txBody>
      </p:sp>
      <p:sp>
        <p:nvSpPr>
          <p:cNvPr id="103" name="Google Shape;103;p15"/>
          <p:cNvSpPr txBox="1"/>
          <p:nvPr>
            <p:ph idx="2" type="body"/>
          </p:nvPr>
        </p:nvSpPr>
        <p:spPr>
          <a:xfrm>
            <a:off x="4727398" y="1065325"/>
            <a:ext cx="3959400" cy="3429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a:solidFill>
                  <a:srgbClr val="BB0027"/>
                </a:solidFill>
              </a:rPr>
              <a:t>                 Semantic Search</a:t>
            </a:r>
            <a:endParaRPr b="1">
              <a:solidFill>
                <a:srgbClr val="BB0027"/>
              </a:solidFill>
            </a:endParaRPr>
          </a:p>
          <a:p>
            <a:pPr indent="-317500" lvl="0" marL="457200" rtl="0" algn="l">
              <a:lnSpc>
                <a:spcPct val="115000"/>
              </a:lnSpc>
              <a:spcBef>
                <a:spcPts val="1200"/>
              </a:spcBef>
              <a:spcAft>
                <a:spcPts val="0"/>
              </a:spcAft>
              <a:buClr>
                <a:schemeClr val="dk1"/>
              </a:buClr>
              <a:buSzPts val="1400"/>
              <a:buFont typeface="Open Sans"/>
              <a:buChar char="●"/>
            </a:pPr>
            <a:r>
              <a:rPr lang="en-US"/>
              <a:t>Enhances RAG by accurately scanning large databases.</a:t>
            </a:r>
            <a:endParaRPr/>
          </a:p>
          <a:p>
            <a:pPr indent="-317500" lvl="0" marL="457200" rtl="0" algn="l">
              <a:lnSpc>
                <a:spcPct val="115000"/>
              </a:lnSpc>
              <a:spcBef>
                <a:spcPts val="0"/>
              </a:spcBef>
              <a:spcAft>
                <a:spcPts val="0"/>
              </a:spcAft>
              <a:buClr>
                <a:schemeClr val="dk1"/>
              </a:buClr>
              <a:buSzPts val="1400"/>
              <a:buFont typeface="Open Sans"/>
              <a:buChar char="●"/>
            </a:pPr>
            <a:r>
              <a:rPr lang="en-US"/>
              <a:t>Retrieves precise answers from documents, not just search results.</a:t>
            </a:r>
            <a:endParaRPr/>
          </a:p>
          <a:p>
            <a:pPr indent="-317500" lvl="0" marL="457200" rtl="0" algn="l">
              <a:lnSpc>
                <a:spcPct val="115000"/>
              </a:lnSpc>
              <a:spcBef>
                <a:spcPts val="0"/>
              </a:spcBef>
              <a:spcAft>
                <a:spcPts val="0"/>
              </a:spcAft>
              <a:buClr>
                <a:schemeClr val="dk1"/>
              </a:buClr>
              <a:buSzPts val="1400"/>
              <a:buFont typeface="Open Sans"/>
              <a:buChar char="●"/>
            </a:pPr>
            <a:r>
              <a:rPr lang="en-US"/>
              <a:t>Simplifies data preparation by handling word embeddings and document chunking.</a:t>
            </a:r>
            <a:endParaRPr/>
          </a:p>
          <a:p>
            <a:pPr indent="-317500" lvl="0" marL="457200" rtl="0" algn="l">
              <a:lnSpc>
                <a:spcPct val="115000"/>
              </a:lnSpc>
              <a:spcBef>
                <a:spcPts val="0"/>
              </a:spcBef>
              <a:spcAft>
                <a:spcPts val="0"/>
              </a:spcAft>
              <a:buClr>
                <a:schemeClr val="dk1"/>
              </a:buClr>
              <a:buSzPts val="1400"/>
              <a:buFont typeface="Open Sans"/>
              <a:buChar char="●"/>
            </a:pPr>
            <a:r>
              <a:rPr lang="en-US"/>
              <a:t>Generates relevant passages ordered by relevance to improve RAG quality.</a:t>
            </a:r>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1100"/>
              <a:buFont typeface="Arial"/>
              <a:buNone/>
            </a:pPr>
            <a:r>
              <a:rPr lang="en-US">
                <a:solidFill>
                  <a:srgbClr val="1A1A1A"/>
                </a:solidFill>
                <a:highlight>
                  <a:srgbClr val="FFFFFF"/>
                </a:highlight>
              </a:rPr>
              <a:t>What is Semantic Search?</a:t>
            </a:r>
            <a:endParaRPr>
              <a:solidFill>
                <a:srgbClr val="1A1A1A"/>
              </a:solidFill>
              <a:highlight>
                <a:srgbClr val="FFFFFF"/>
              </a:highlight>
            </a:endParaRPr>
          </a:p>
          <a:p>
            <a:pPr indent="0" lvl="0" marL="0" rtl="0" algn="l">
              <a:spcBef>
                <a:spcPts val="1100"/>
              </a:spcBef>
              <a:spcAft>
                <a:spcPts val="0"/>
              </a:spcAft>
              <a:buNone/>
            </a:pPr>
            <a:r>
              <a:t/>
            </a:r>
            <a:endParaRPr/>
          </a:p>
        </p:txBody>
      </p:sp>
      <p:sp>
        <p:nvSpPr>
          <p:cNvPr id="110" name="Google Shape;110;p16"/>
          <p:cNvSpPr txBox="1"/>
          <p:nvPr>
            <p:ph idx="1" type="body"/>
          </p:nvPr>
        </p:nvSpPr>
        <p:spPr>
          <a:xfrm>
            <a:off x="629425" y="1032600"/>
            <a:ext cx="7361700" cy="11139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US">
                <a:solidFill>
                  <a:srgbClr val="1A1A1A"/>
                </a:solidFill>
                <a:highlight>
                  <a:srgbClr val="FFFFFF"/>
                </a:highlight>
              </a:rPr>
              <a:t>Semantic search uses a </a:t>
            </a:r>
            <a:r>
              <a:rPr b="1" lang="en-US">
                <a:solidFill>
                  <a:srgbClr val="BB0027"/>
                </a:solidFill>
                <a:highlight>
                  <a:srgbClr val="FFFFFF"/>
                </a:highlight>
              </a:rPr>
              <a:t>vector database</a:t>
            </a:r>
            <a:r>
              <a:rPr b="1" lang="en-US">
                <a:solidFill>
                  <a:srgbClr val="1A1A1A"/>
                </a:solidFill>
                <a:highlight>
                  <a:srgbClr val="FFFFFF"/>
                </a:highlight>
              </a:rPr>
              <a:t>,</a:t>
            </a:r>
            <a:r>
              <a:rPr lang="en-US">
                <a:solidFill>
                  <a:srgbClr val="1A1A1A"/>
                </a:solidFill>
                <a:highlight>
                  <a:srgbClr val="FFFFFF"/>
                </a:highlight>
              </a:rPr>
              <a:t> which stores text chunks (derived from some documents) and their vectors (mathematical representations of the text). When you query a vector database, the search input (in vector form) is compared to all of the stored vectors, and the most similar text chunks are returned.</a:t>
            </a:r>
            <a:endParaRPr>
              <a:solidFill>
                <a:srgbClr val="1A1A1A"/>
              </a:solidFill>
              <a:highlight>
                <a:srgbClr val="FFFFFF"/>
              </a:highlight>
            </a:endParaRPr>
          </a:p>
          <a:p>
            <a:pPr indent="0" lvl="0" marL="0" rtl="0" algn="l">
              <a:spcBef>
                <a:spcPts val="600"/>
              </a:spcBef>
              <a:spcAft>
                <a:spcPts val="0"/>
              </a:spcAft>
              <a:buClr>
                <a:schemeClr val="dk1"/>
              </a:buClr>
              <a:buSzPts val="1100"/>
              <a:buFont typeface="Arial"/>
              <a:buNone/>
            </a:pPr>
            <a:r>
              <a:rPr lang="en-US">
                <a:solidFill>
                  <a:srgbClr val="1A1A1A"/>
                </a:solidFill>
                <a:highlight>
                  <a:schemeClr val="lt1"/>
                </a:highlight>
              </a:rPr>
              <a:t>Similarity Search: </a:t>
            </a:r>
            <a:r>
              <a:rPr lang="en-US" u="sng">
                <a:solidFill>
                  <a:schemeClr val="accent1"/>
                </a:solidFill>
                <a:highlight>
                  <a:schemeClr val="lt1"/>
                </a:highlight>
                <a:hlinkClick r:id="rId3">
                  <a:extLst>
                    <a:ext uri="{A12FA001-AC4F-418D-AE19-62706E023703}">
                      <ahyp:hlinkClr val="tx"/>
                    </a:ext>
                  </a:extLst>
                </a:hlinkClick>
              </a:rPr>
              <a:t>https://medium.com/@kbdhunga/a-beginners-guide-to-similarity-search-vector-indexing-part-one-9cf5e9171976</a:t>
            </a:r>
            <a:endParaRPr>
              <a:solidFill>
                <a:srgbClr val="1A1A1A"/>
              </a:solidFill>
              <a:highlight>
                <a:srgbClr val="FFFFFF"/>
              </a:highlight>
            </a:endParaRPr>
          </a:p>
          <a:p>
            <a:pPr indent="0" lvl="0" marL="0" rtl="0" algn="l">
              <a:spcBef>
                <a:spcPts val="600"/>
              </a:spcBef>
              <a:spcAft>
                <a:spcPts val="0"/>
              </a:spcAft>
              <a:buNone/>
            </a:pPr>
            <a:r>
              <a:t/>
            </a:r>
            <a:endParaRPr>
              <a:solidFill>
                <a:srgbClr val="1A1A1A"/>
              </a:solidFill>
              <a:highlight>
                <a:srgbClr val="FFFFFF"/>
              </a:highlight>
            </a:endParaRPr>
          </a:p>
          <a:p>
            <a:pPr indent="0" lvl="0" marL="0" rtl="0" algn="l">
              <a:spcBef>
                <a:spcPts val="600"/>
              </a:spcBef>
              <a:spcAft>
                <a:spcPts val="0"/>
              </a:spcAft>
              <a:buNone/>
            </a:pPr>
            <a:r>
              <a:t/>
            </a:r>
            <a:endParaRPr>
              <a:solidFill>
                <a:srgbClr val="1A1A1A"/>
              </a:solidFill>
              <a:highlight>
                <a:srgbClr val="FFFFFF"/>
              </a:highlight>
            </a:endParaRPr>
          </a:p>
        </p:txBody>
      </p:sp>
      <p:pic>
        <p:nvPicPr>
          <p:cNvPr id="111" name="Google Shape;111;p16"/>
          <p:cNvPicPr preferRelativeResize="0"/>
          <p:nvPr/>
        </p:nvPicPr>
        <p:blipFill>
          <a:blip r:embed="rId4">
            <a:alphaModFix/>
          </a:blip>
          <a:stretch>
            <a:fillRect/>
          </a:stretch>
        </p:blipFill>
        <p:spPr>
          <a:xfrm>
            <a:off x="1456438" y="2799050"/>
            <a:ext cx="5707674" cy="1811825"/>
          </a:xfrm>
          <a:prstGeom prst="rect">
            <a:avLst/>
          </a:prstGeom>
          <a:noFill/>
          <a:ln>
            <a:noFill/>
          </a:ln>
        </p:spPr>
      </p:pic>
      <p:sp>
        <p:nvSpPr>
          <p:cNvPr id="112" name="Google Shape;112;p16"/>
          <p:cNvSpPr txBox="1"/>
          <p:nvPr/>
        </p:nvSpPr>
        <p:spPr>
          <a:xfrm>
            <a:off x="3546550" y="4521300"/>
            <a:ext cx="24369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latin typeface="Open Sans"/>
                <a:ea typeface="Open Sans"/>
                <a:cs typeface="Open Sans"/>
                <a:sym typeface="Open Sans"/>
              </a:rPr>
              <a:t>Source: OpenAI</a:t>
            </a:r>
            <a:endParaRPr>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57200" y="361950"/>
            <a:ext cx="82296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1A1A1A"/>
                </a:solidFill>
                <a:highlight>
                  <a:srgbClr val="FFFFFF"/>
                </a:highlight>
              </a:rPr>
              <a:t>Example of semantic search</a:t>
            </a:r>
            <a:endParaRPr/>
          </a:p>
        </p:txBody>
      </p:sp>
      <p:sp>
        <p:nvSpPr>
          <p:cNvPr id="119" name="Google Shape;119;p17"/>
          <p:cNvSpPr txBox="1"/>
          <p:nvPr>
            <p:ph idx="1" type="body"/>
          </p:nvPr>
        </p:nvSpPr>
        <p:spPr>
          <a:xfrm>
            <a:off x="778700" y="1656425"/>
            <a:ext cx="7797300" cy="24189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SzPts val="1400"/>
              <a:buAutoNum type="arabicPeriod"/>
            </a:pPr>
            <a:r>
              <a:rPr lang="en-US"/>
              <a:t>Break each of the articles up into chunks</a:t>
            </a:r>
            <a:endParaRPr/>
          </a:p>
          <a:p>
            <a:pPr indent="0" lvl="0" marL="0" rtl="0" algn="l">
              <a:spcBef>
                <a:spcPts val="600"/>
              </a:spcBef>
              <a:spcAft>
                <a:spcPts val="0"/>
              </a:spcAft>
              <a:buNone/>
            </a:pPr>
            <a:r>
              <a:t/>
            </a:r>
            <a:endParaRPr/>
          </a:p>
          <a:p>
            <a:pPr indent="-317500" lvl="0" marL="457200" rtl="0" algn="l">
              <a:spcBef>
                <a:spcPts val="600"/>
              </a:spcBef>
              <a:spcAft>
                <a:spcPts val="0"/>
              </a:spcAft>
              <a:buSzPts val="1400"/>
              <a:buAutoNum type="arabicPeriod"/>
            </a:pPr>
            <a:r>
              <a:rPr lang="en-US"/>
              <a:t> </a:t>
            </a:r>
            <a:r>
              <a:rPr lang="en-US"/>
              <a:t>Use the OpenAI Embedding API to process those chunks and return embeddings (i.e. mathematical representations of the nature of the chunk in vector space)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US"/>
              <a:t>For example: [ -0.006929283495992422,-0.005336422007530928, … -4.547132266452536e-05, -0.024047505110502243]</a:t>
            </a:r>
            <a:endParaRPr/>
          </a:p>
          <a:p>
            <a:pPr indent="0" lvl="0" marL="0" rtl="0" algn="l">
              <a:spcBef>
                <a:spcPts val="600"/>
              </a:spcBef>
              <a:spcAft>
                <a:spcPts val="0"/>
              </a:spcAft>
              <a:buNone/>
            </a:pPr>
            <a:r>
              <a:t/>
            </a:r>
            <a:endParaRPr/>
          </a:p>
          <a:p>
            <a:pPr indent="-317500" lvl="0" marL="457200" rtl="0" algn="l">
              <a:spcBef>
                <a:spcPts val="600"/>
              </a:spcBef>
              <a:spcAft>
                <a:spcPts val="0"/>
              </a:spcAft>
              <a:buSzPts val="1400"/>
              <a:buAutoNum type="arabicPeriod"/>
            </a:pPr>
            <a:r>
              <a:rPr lang="en-US"/>
              <a:t>Store the chunks and their embeddings in the database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20" name="Google Shape;120;p17"/>
          <p:cNvSpPr txBox="1"/>
          <p:nvPr/>
        </p:nvSpPr>
        <p:spPr>
          <a:xfrm>
            <a:off x="457200" y="871100"/>
            <a:ext cx="7455900" cy="186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US">
                <a:solidFill>
                  <a:schemeClr val="dk1"/>
                </a:solidFill>
                <a:latin typeface="Open Sans"/>
                <a:ea typeface="Open Sans"/>
                <a:cs typeface="Open Sans"/>
                <a:sym typeface="Open Sans"/>
              </a:rPr>
              <a:t>You are building a customer support chatbot.</a:t>
            </a:r>
            <a:r>
              <a:rPr lang="en-US">
                <a:solidFill>
                  <a:schemeClr val="dk1"/>
                </a:solidFill>
                <a:latin typeface="Open Sans"/>
                <a:ea typeface="Open Sans"/>
                <a:cs typeface="Open Sans"/>
                <a:sym typeface="Open Sans"/>
              </a:rPr>
              <a:t> If you want to populate a vector database with articles from a knowledge base, you might: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MU PPT Theme">
  <a:themeElements>
    <a:clrScheme name="Custom 1">
      <a:dk1>
        <a:srgbClr val="000000"/>
      </a:dk1>
      <a:lt1>
        <a:srgbClr val="FFFFFF"/>
      </a:lt1>
      <a:dk2>
        <a:srgbClr val="75787B"/>
      </a:dk2>
      <a:lt2>
        <a:srgbClr val="C8C9C7"/>
      </a:lt2>
      <a:accent1>
        <a:srgbClr val="BB0000"/>
      </a:accent1>
      <a:accent2>
        <a:srgbClr val="75787B"/>
      </a:accent2>
      <a:accent3>
        <a:srgbClr val="00833C"/>
      </a:accent3>
      <a:accent4>
        <a:srgbClr val="F2A900"/>
      </a:accent4>
      <a:accent5>
        <a:srgbClr val="002C71"/>
      </a:accent5>
      <a:accent6>
        <a:srgbClr val="C8C9C7"/>
      </a:accent6>
      <a:hlink>
        <a:srgbClr val="BB0000"/>
      </a:hlink>
      <a:folHlink>
        <a:srgbClr val="82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