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78" r:id="rId3"/>
    <p:sldId id="279" r:id="rId4"/>
    <p:sldId id="280" r:id="rId5"/>
    <p:sldId id="274" r:id="rId6"/>
    <p:sldId id="281" r:id="rId7"/>
    <p:sldId id="287" r:id="rId8"/>
    <p:sldId id="282" r:id="rId9"/>
    <p:sldId id="285" r:id="rId10"/>
    <p:sldId id="290" r:id="rId11"/>
    <p:sldId id="288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54"/>
    <p:restoredTop sz="96301"/>
  </p:normalViewPr>
  <p:slideViewPr>
    <p:cSldViewPr snapToGrid="0">
      <p:cViewPr>
        <p:scale>
          <a:sx n="149" d="100"/>
          <a:sy n="149" d="100"/>
        </p:scale>
        <p:origin x="-48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80F60-4FB9-8242-AFEE-E17349B03E7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F64E7-DD16-F141-9D80-21625C42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cedward/nlpaug/blob/master/nlpaug/res/word/spelling/spelling_en.tx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208d90e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208d90e81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109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we add spelling errors to some random word in the sentence. These spelling errors can be added programmatically or using a mapping of common spelling errors such as </a:t>
            </a:r>
            <a:r>
              <a:rPr lang="en-US" b="0" i="0" dirty="0">
                <a:effectLst/>
                <a:highlight>
                  <a:srgbClr val="FFFFFF"/>
                </a:highlight>
                <a:latin typeface="-apple-system"/>
                <a:hlinkClick r:id="rId3"/>
              </a:rPr>
              <a:t>this list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 for English.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This method tries to simulate common errors that happen when typing on a QWERTY layout keyboard due to keys that are very near to each other. The errors are injected based on keyboard distance.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These methods add robustness to the model.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744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22da21fd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e22da21fd4_0_1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22da21fd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22da21fd4_0_1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73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zero-shot scenario (1), llama2 provided an incorrect answer, but in (2) with a few examples,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llama2 gave the correct answer. To conclude, llama2 initially struggled to solve a complex math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in a zero-shot scenario but succeeded in giving the correct answer after being guided with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examples in a few-shot learning context.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99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zero-shot scenario (1), llama2 provided an incorrect answer, but in (2) with a few examples,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llama2 gave the correct answer. To conclude, llama2 initially struggled to solve a complex math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in a zero-shot scenario but succeeded in giving the correct answer after being guided with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examples in a few-shot learning context.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5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fundamental reason is that certain data augmentation methods in images, such as rotating the image by a few degrees or converting its color to grayscale, do not change the inherent meaning of the image while enhancing the data. However, the semantics of text can be easily altered.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957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We take pre-trained word embeddings such as Word2Vec,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GloVe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FastText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, Sent2Vec, and use the nearest neighbor words in the embedding space as the replacement for some word in the sentence.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270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62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2da21fd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2da21fd4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Take some sentence (e.g. in English) and translate to another Language e.g. French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Translate the French sentence back into an English sentence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Check if the new sentence is different from our original sentence. If it is, then we use this new sentence as an augmented version of the original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55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37E6-A6CE-4665-B6DD-13F3AC996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87A28-3ED7-2A56-F26C-8812B2205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2DB2-FA6E-4C0E-53DC-B293DDDD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310C-A387-9EEB-4856-271CD635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2EBE-8BD8-7692-A967-FF303926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AA22-81E8-6104-9DC4-E9556F78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D5B42-3343-E80E-2EE2-E8F984816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50F9-22E1-EA36-F5BF-5778D8AE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C98E-52E5-3F68-D2B3-311C1F8D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99E2-3E5E-FAB0-736D-287E04C2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3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88FB0-ACF2-217C-6E2C-BE26C8A39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A5ED5-5583-CFAF-9144-1DDC0897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EFE7D-8DCC-0AF5-9E72-A40E3CAC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BE2E-7AAE-B555-0F47-EFE8B44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7DB4-165B-878F-047E-2111FF72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972833" y="0"/>
            <a:ext cx="721916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5776231" y="3745282"/>
            <a:ext cx="568722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5732463" y="2284413"/>
            <a:ext cx="57308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5788025" y="4026802"/>
            <a:ext cx="327025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600"/>
              <a:buNone/>
              <a:defRPr sz="1600" b="1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4543" y="2556221"/>
            <a:ext cx="2078103" cy="131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781891" y="4449077"/>
            <a:ext cx="5926137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1909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54363" y="3044825"/>
            <a:ext cx="588327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marL="914400" lvl="1" indent="-508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2pPr>
            <a:lvl3pPr marL="1371600" lvl="2" indent="-508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3pPr>
            <a:lvl4pPr marL="1828800" lvl="3" indent="-508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4pPr>
            <a:lvl5pPr marL="2286000" lvl="4" indent="-508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4400"/>
              <a:buChar char="•"/>
              <a:defRPr sz="4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351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0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1152395" y="0"/>
            <a:ext cx="11039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  <a:defRPr sz="16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4784" y="6375748"/>
            <a:ext cx="2877363" cy="2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>
            <a:spLocks noGrp="1"/>
          </p:cNvSpPr>
          <p:nvPr>
            <p:ph type="chart" idx="2"/>
          </p:nvPr>
        </p:nvSpPr>
        <p:spPr>
          <a:xfrm>
            <a:off x="1729950" y="1365400"/>
            <a:ext cx="9861900" cy="3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cxnSp>
        <p:nvCxnSpPr>
          <p:cNvPr id="94" name="Google Shape;94;p10"/>
          <p:cNvCxnSpPr/>
          <p:nvPr/>
        </p:nvCxnSpPr>
        <p:spPr>
          <a:xfrm>
            <a:off x="1729950" y="1241850"/>
            <a:ext cx="98619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5883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36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74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2635-070A-66BA-ADD2-190CF72A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9387-C517-787D-E719-FC566A58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023D-D0D8-D619-17A6-42B29340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B641-34B0-AE89-0391-55C47A6A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03B3-9BBF-6F4C-617D-AC5565D0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1AB0-2CB9-311F-ED28-0F95A8F4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4923-D0AB-06A9-887B-70CB9D5F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2FE7-B8A5-2583-5662-A59CF05B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7F28-71ED-EF6A-F078-ABA33B79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58C6-17E6-6AF0-105F-D7EBD69B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FD1A-9CA0-D46C-996B-BE1AFF20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5998-5C47-B72D-0958-EF072EC67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D4E0E-EB63-7DA2-117F-541090B6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90593-EDC5-3676-218A-D6348D53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4427B-5E48-9F62-D5FE-9D9BDA8B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370BC-1E02-D0FA-F84D-530ADBB4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3336-0A87-FF65-4625-83B1C33D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52532-1DAA-6C63-046F-B19E36D3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4494C-BBDD-22C2-166D-F3C58287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123BE-00B0-9A75-04E0-0E833578E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E462C-B9F8-AB85-1532-FFF539750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1AE9A-14BA-83A5-2D87-A478C526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DC1A8-36EA-193E-C3F8-E3BEEE3D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99212-F881-8592-E1D2-3CA9C803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ECA4-EAEB-1616-BC90-237D5D66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61FB5-A709-497C-2E88-41CFEEB5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FEF0E-0E2A-DB6E-A734-3E56E7F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9888-89A6-706A-8AB0-B9514EC2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7822F-F6AF-DF19-388F-A080F52C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E87E4-12A4-4E65-2AFD-24991C8C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63323-D99D-EFB0-014B-F8D24C36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9EC6-5FE2-B615-C3C1-D13A10A0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91F5-6DD1-64DB-D341-C33B66FF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FFF2B-7C46-2F0C-8675-F036B6B4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CC75-1DCD-B668-FD49-471E52FE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39F97-FD3F-71A5-DF29-675E9E9D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6568C-1FDB-149B-482B-A4FEA68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7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E1E1-345B-E4B0-1525-208D1432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CA067-8CE2-7998-59FC-939C23C15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C8A4D-1611-0403-0C9B-3BBE7264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928E4-BEBF-7204-4F2B-19216928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77E9D-5A8B-9498-6B89-D68AEBB4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C6F39-EE0E-038D-05B6-C2EC191E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52F7C-4E54-1FCB-CD24-AEE32916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3073D-57B7-5821-2D15-F3418D23F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9703-6D90-BDDC-6BBA-E50FD1137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CAF92-BABD-6041-BA36-7935712E84AF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A6B2-FFA5-6C22-1007-E52620DF9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5937-921A-FA8D-B375-60A8B0848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E999A4-BDFC-164E-8D73-4B3F87D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5732463" y="2284413"/>
            <a:ext cx="5730900" cy="1200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dirty="0">
                <a:latin typeface="Open Sans"/>
                <a:ea typeface="Open Sans"/>
                <a:cs typeface="Open Sans"/>
                <a:sym typeface="Open Sans"/>
              </a:rPr>
              <a:t>A Brief Introduction to         </a:t>
            </a:r>
            <a:r>
              <a:rPr lang="zh-CN" altLang="en-US" sz="2700" dirty="0"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27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Scaffolding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5788025" y="4026802"/>
            <a:ext cx="3270300" cy="3381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 err="1"/>
              <a:t>Jahnvi</a:t>
            </a:r>
            <a:r>
              <a:rPr lang="en-US" sz="2000" dirty="0"/>
              <a:t> Shah</a:t>
            </a:r>
            <a:endParaRPr sz="2000" dirty="0"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3"/>
          </p:nvPr>
        </p:nvSpPr>
        <p:spPr>
          <a:xfrm>
            <a:off x="5781891" y="4449077"/>
            <a:ext cx="5926200" cy="646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Electrical and Computer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June 26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Can AI perform scaffolding</a:t>
            </a:r>
          </a:p>
        </p:txBody>
      </p:sp>
      <p:sp>
        <p:nvSpPr>
          <p:cNvPr id="2" name="Google Shape;104;p12">
            <a:extLst>
              <a:ext uri="{FF2B5EF4-FFF2-40B4-BE49-F238E27FC236}">
                <a16:creationId xmlns:a16="http://schemas.microsoft.com/office/drawing/2014/main" id="{20634923-99AE-8987-DDC0-CB6775E3C6C3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215EB-51F0-7BBD-B677-5AA3850C750E}"/>
              </a:ext>
            </a:extLst>
          </p:cNvPr>
          <p:cNvSpPr txBox="1"/>
          <p:nvPr/>
        </p:nvSpPr>
        <p:spPr>
          <a:xfrm>
            <a:off x="1901952" y="1481328"/>
            <a:ext cx="96909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Personalized Learning: </a:t>
            </a:r>
            <a:r>
              <a:rPr lang="en-US" dirty="0"/>
              <a:t>Tailored assistance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Instant Feedback: </a:t>
            </a:r>
            <a:r>
              <a:rPr lang="en-US" dirty="0"/>
              <a:t>Immediate corrections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Access: </a:t>
            </a:r>
            <a:r>
              <a:rPr lang="en-US" dirty="0"/>
              <a:t>Wide range of materials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Practice and Reinforcement: </a:t>
            </a:r>
            <a:r>
              <a:rPr lang="en-US" dirty="0"/>
              <a:t>Extra practice, games, simulations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Current Limitations: </a:t>
            </a:r>
            <a:r>
              <a:rPr lang="en-US" dirty="0"/>
              <a:t>Lacks human interaction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Struggles with unique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emotional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Potential: </a:t>
            </a:r>
            <a:r>
              <a:rPr lang="en-US" dirty="0"/>
              <a:t>Advancements may bridge gaps</a:t>
            </a:r>
          </a:p>
        </p:txBody>
      </p:sp>
    </p:spTree>
    <p:extLst>
      <p:ext uri="{BB962C8B-B14F-4D97-AF65-F5344CB8AC3E}">
        <p14:creationId xmlns:p14="http://schemas.microsoft.com/office/powerpoint/2010/main" val="191808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Conclusion</a:t>
            </a:r>
          </a:p>
        </p:txBody>
      </p:sp>
      <p:sp>
        <p:nvSpPr>
          <p:cNvPr id="2" name="Google Shape;104;p12">
            <a:extLst>
              <a:ext uri="{FF2B5EF4-FFF2-40B4-BE49-F238E27FC236}">
                <a16:creationId xmlns:a16="http://schemas.microsoft.com/office/drawing/2014/main" id="{20634923-99AE-8987-DDC0-CB6775E3C6C3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8ADD7-CE4A-C164-6A75-AF59A748F8AB}"/>
              </a:ext>
            </a:extLst>
          </p:cNvPr>
          <p:cNvSpPr txBox="1"/>
          <p:nvPr/>
        </p:nvSpPr>
        <p:spPr>
          <a:xfrm>
            <a:off x="2080350" y="1600772"/>
            <a:ext cx="8181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Effective scaffolding improves educational outcomes.</a:t>
            </a:r>
          </a:p>
          <a:p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For college students, understanding scaffolding: </a:t>
            </a:r>
          </a:p>
          <a:p>
            <a:r>
              <a:rPr lang="en-US" b="1" dirty="0"/>
              <a:t>       Enhances academic experience.</a:t>
            </a:r>
          </a:p>
          <a:p>
            <a:endParaRPr lang="en-US" b="1" dirty="0"/>
          </a:p>
          <a:p>
            <a:r>
              <a:rPr lang="en-US" b="1" dirty="0"/>
              <a:t>       Makes learning manageable.</a:t>
            </a:r>
          </a:p>
          <a:p>
            <a:endParaRPr lang="en-US" b="1" dirty="0"/>
          </a:p>
          <a:p>
            <a:r>
              <a:rPr lang="en-US" b="1" dirty="0"/>
              <a:t>       Provides valuable future skills.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805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3154363" y="3044825"/>
            <a:ext cx="5883300" cy="768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body" idx="1"/>
          </p:nvPr>
        </p:nvSpPr>
        <p:spPr>
          <a:xfrm>
            <a:off x="3154363" y="3044825"/>
            <a:ext cx="5883300" cy="7683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 &amp; 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Introduction to Scaffolding (background)</a:t>
            </a:r>
          </a:p>
        </p:txBody>
      </p:sp>
      <p:sp>
        <p:nvSpPr>
          <p:cNvPr id="4" name="Google Shape;104;p12">
            <a:extLst>
              <a:ext uri="{FF2B5EF4-FFF2-40B4-BE49-F238E27FC236}">
                <a16:creationId xmlns:a16="http://schemas.microsoft.com/office/drawing/2014/main" id="{7D48E10D-8E85-B51B-014E-47B5038D5F08}"/>
              </a:ext>
            </a:extLst>
          </p:cNvPr>
          <p:cNvSpPr txBox="1">
            <a:spLocks/>
          </p:cNvSpPr>
          <p:nvPr/>
        </p:nvSpPr>
        <p:spPr>
          <a:xfrm>
            <a:off x="1729950" y="1822154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D56C-B687-6F49-6159-B97AB0CC0C1C}"/>
              </a:ext>
            </a:extLst>
          </p:cNvPr>
          <p:cNvSpPr txBox="1"/>
          <p:nvPr/>
        </p:nvSpPr>
        <p:spPr>
          <a:xfrm>
            <a:off x="1774525" y="1453415"/>
            <a:ext cx="100067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Scaffolding is an instructional technique that involves providing support to students as they learn new concepts and skills. </a:t>
            </a:r>
          </a:p>
          <a:p>
            <a:endParaRPr lang="en-US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draws on the Vygotsky’s socio-cultural theory</a:t>
            </a:r>
            <a:r>
              <a:rPr lang="en-US" b="1" dirty="0">
                <a:effectLst/>
              </a:rPr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Learning occurs on two levels: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First through social interaction with others.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Then within the individual.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Introduces the concept of the Zone of Proximal Development (ZPD)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ZPD highlights potential for cognitive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Scaffolding operates in this zone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Language as a crucial tool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Learning situated within meaningful, real-life activities</a:t>
            </a:r>
          </a:p>
          <a:p>
            <a:pPr lvl="1"/>
            <a:endParaRPr lang="en-US" b="1" dirty="0"/>
          </a:p>
          <a:p>
            <a:endParaRPr lang="en-US" b="1" dirty="0">
              <a:effectLst/>
            </a:endParaRPr>
          </a:p>
          <a:p>
            <a:pPr marL="285750" indent="-285750">
              <a:buFontTx/>
              <a:buChar char="-"/>
            </a:pPr>
            <a:endParaRPr lang="en-US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  <p:pic>
        <p:nvPicPr>
          <p:cNvPr id="1026" name="Picture 2" descr="Scaffolding Content - Office of Curriculum, Assessment and Teaching  Transformation - University at Buffalo">
            <a:extLst>
              <a:ext uri="{FF2B5EF4-FFF2-40B4-BE49-F238E27FC236}">
                <a16:creationId xmlns:a16="http://schemas.microsoft.com/office/drawing/2014/main" id="{EE6642DB-C13F-B99F-E0BF-3D213AE5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177" y="4543759"/>
            <a:ext cx="2455745" cy="17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Scaffolding in Education? Scaffolding Learning Strategies">
            <a:extLst>
              <a:ext uri="{FF2B5EF4-FFF2-40B4-BE49-F238E27FC236}">
                <a16:creationId xmlns:a16="http://schemas.microsoft.com/office/drawing/2014/main" id="{CFF0FAF2-78C0-56A4-C886-2A6B1F391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316" y="1903420"/>
            <a:ext cx="2873006" cy="17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8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Key characteristics of Scaffolding</a:t>
            </a:r>
          </a:p>
        </p:txBody>
      </p:sp>
      <p:sp>
        <p:nvSpPr>
          <p:cNvPr id="4" name="Google Shape;104;p12">
            <a:extLst>
              <a:ext uri="{FF2B5EF4-FFF2-40B4-BE49-F238E27FC236}">
                <a16:creationId xmlns:a16="http://schemas.microsoft.com/office/drawing/2014/main" id="{7D48E10D-8E85-B51B-014E-47B5038D5F0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2F3CA-05E0-690B-4D36-6FC1DC27BEA1}"/>
              </a:ext>
            </a:extLst>
          </p:cNvPr>
          <p:cNvSpPr txBox="1"/>
          <p:nvPr/>
        </p:nvSpPr>
        <p:spPr>
          <a:xfrm>
            <a:off x="1729950" y="1347537"/>
            <a:ext cx="1011874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Contingency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tailored to student’s performance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 assessment and adaptation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Promotes optimal learning</a:t>
            </a:r>
          </a:p>
          <a:p>
            <a:endParaRPr lang="en-US" dirty="0"/>
          </a:p>
          <a:p>
            <a:r>
              <a:rPr lang="en-US" b="1" dirty="0"/>
              <a:t>2. Fading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Gradual withdrawal of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Develops student 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reliance on external help</a:t>
            </a:r>
          </a:p>
          <a:p>
            <a:endParaRPr lang="en-US" b="1" dirty="0"/>
          </a:p>
          <a:p>
            <a:r>
              <a:rPr lang="en-US" b="1" dirty="0"/>
              <a:t>3. Transfer of Responsibility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Shift control from teacher to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Develops independent problem-solving</a:t>
            </a:r>
          </a:p>
          <a:p>
            <a:r>
              <a:rPr lang="en-US" dirty="0"/>
              <a:t>Encourages self-regulation skills		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Increases student confidence	</a:t>
            </a:r>
            <a:r>
              <a:rPr lang="en-US" sz="2000" dirty="0"/>
              <a:t>		</a:t>
            </a:r>
            <a:r>
              <a:rPr lang="en-US" sz="800" dirty="0"/>
              <a:t>FROM :  </a:t>
            </a:r>
            <a:r>
              <a:rPr lang="en-US" sz="800" dirty="0">
                <a:solidFill>
                  <a:srgbClr val="111111"/>
                </a:solidFill>
                <a:effectLst/>
                <a:latin typeface="AdvTTe5c5f14d.B"/>
              </a:rPr>
              <a:t>Scaffolding in Teacher</a:t>
            </a:r>
            <a:r>
              <a:rPr lang="en-US" sz="800" dirty="0">
                <a:solidFill>
                  <a:srgbClr val="111111"/>
                </a:solidFill>
                <a:effectLst/>
                <a:latin typeface="AdvTTe5c5f14d.B+20"/>
              </a:rPr>
              <a:t>–</a:t>
            </a:r>
            <a:r>
              <a:rPr lang="en-US" sz="800" dirty="0">
                <a:solidFill>
                  <a:srgbClr val="111111"/>
                </a:solidFill>
                <a:effectLst/>
                <a:latin typeface="AdvTTe5c5f14d.B"/>
              </a:rPr>
              <a:t>Student Interaction: A Decade of Research </a:t>
            </a:r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1CF3D-9E58-8CC6-35A5-C69D5ABAA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21" y="1827916"/>
            <a:ext cx="4681888" cy="34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6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Scaffolding Strategies </a:t>
            </a:r>
          </a:p>
        </p:txBody>
      </p:sp>
      <p:sp>
        <p:nvSpPr>
          <p:cNvPr id="4" name="Google Shape;104;p12">
            <a:extLst>
              <a:ext uri="{FF2B5EF4-FFF2-40B4-BE49-F238E27FC236}">
                <a16:creationId xmlns:a16="http://schemas.microsoft.com/office/drawing/2014/main" id="{7D48E10D-8E85-B51B-014E-47B5038D5F0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Modeling:</a:t>
            </a:r>
            <a:r>
              <a:rPr lang="en-US" sz="1800" dirty="0"/>
              <a:t> Demonstrating tasks or skills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Bridging:</a:t>
            </a:r>
            <a:r>
              <a:rPr lang="en-US" sz="1800" dirty="0"/>
              <a:t> Connecting new information to prior knowledge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Contextualizing:</a:t>
            </a:r>
            <a:r>
              <a:rPr lang="en-US" sz="1800" dirty="0"/>
              <a:t> Using aids to make learning relevant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Schema Building:</a:t>
            </a:r>
            <a:r>
              <a:rPr lang="en-US" sz="1800" dirty="0"/>
              <a:t> Linking new information to existing structures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Re-presenting Text:</a:t>
            </a:r>
            <a:r>
              <a:rPr lang="en-US" sz="1800" dirty="0"/>
              <a:t> Transforming information formats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Developing Metacognition:</a:t>
            </a:r>
            <a:r>
              <a:rPr lang="en-US" sz="1800" dirty="0"/>
              <a:t> Encouraging self-reflection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3074" name="Picture 2" descr="Methods of developing an active mind (Active-participative methods) -  Scientix blog Scientix blog">
            <a:extLst>
              <a:ext uri="{FF2B5EF4-FFF2-40B4-BE49-F238E27FC236}">
                <a16:creationId xmlns:a16="http://schemas.microsoft.com/office/drawing/2014/main" id="{6663760F-7816-CAA9-B7FF-239F5620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652" y="4460686"/>
            <a:ext cx="2801257" cy="148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1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Descriptive Studies: Using Scaffolding</a:t>
            </a:r>
          </a:p>
        </p:txBody>
      </p:sp>
      <p:sp>
        <p:nvSpPr>
          <p:cNvPr id="4" name="Google Shape;104;p12">
            <a:extLst>
              <a:ext uri="{FF2B5EF4-FFF2-40B4-BE49-F238E27FC236}">
                <a16:creationId xmlns:a16="http://schemas.microsoft.com/office/drawing/2014/main" id="{7D48E10D-8E85-B51B-014E-47B5038D5F0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Descriptive studies on scaffolding provide rich narratives and classifications of various scaffolding strategies used in different educational contexts. They aim to explore and detail the ”how” and </a:t>
            </a:r>
            <a:b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what” of scaffolding practices.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Mertzman</a:t>
            </a:r>
            <a:r>
              <a:rPr lang="en-US" sz="1800" b="1" dirty="0"/>
              <a:t> (2008): Literacy scaffolding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Maloch</a:t>
            </a:r>
            <a:r>
              <a:rPr lang="en-US" sz="1800" b="1" dirty="0"/>
              <a:t> (2002): Literature discussions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studies highlight the diverse applications of scaffolding and its impact on student engagement and learning outcomes across different subjects and age groups.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Effective Studies: Overview</a:t>
            </a:r>
          </a:p>
        </p:txBody>
      </p:sp>
      <p:sp>
        <p:nvSpPr>
          <p:cNvPr id="4" name="Google Shape;104;p12">
            <a:extLst>
              <a:ext uri="{FF2B5EF4-FFF2-40B4-BE49-F238E27FC236}">
                <a16:creationId xmlns:a16="http://schemas.microsoft.com/office/drawing/2014/main" id="{7D48E10D-8E85-B51B-014E-47B5038D5F0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08804-7965-9800-B7A0-6B6ECD708471}"/>
              </a:ext>
            </a:extLst>
          </p:cNvPr>
          <p:cNvSpPr txBox="1"/>
          <p:nvPr/>
        </p:nvSpPr>
        <p:spPr>
          <a:xfrm>
            <a:off x="1774524" y="1443789"/>
            <a:ext cx="99586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Several effectiveness studies have investigated the impact of scaffolding on student learning outcomes. </a:t>
            </a:r>
            <a:r>
              <a:rPr lang="en-US" b="1" dirty="0"/>
              <a:t>Effectiveness studies aim to answer the "how well" question, providing evidence on the outcomes and benefits of scaffolding practices through measurable results.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Cognitive Activities</a:t>
            </a:r>
            <a:r>
              <a:rPr lang="en-US" b="1" dirty="0">
                <a:effectLst/>
              </a:rPr>
              <a:t> -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Pratt and Savoy-Levine (1998)</a:t>
            </a:r>
            <a:r>
              <a:rPr lang="en-US" b="1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Metacognitive Activities -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Mercer et al. (2004)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Broad </a:t>
            </a: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utility -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Peer Scaffolding and Self Scaffolding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370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Advantages and Disadvantages</a:t>
            </a:r>
          </a:p>
        </p:txBody>
      </p:sp>
      <p:sp>
        <p:nvSpPr>
          <p:cNvPr id="6" name="Google Shape;104;p12">
            <a:extLst>
              <a:ext uri="{FF2B5EF4-FFF2-40B4-BE49-F238E27FC236}">
                <a16:creationId xmlns:a16="http://schemas.microsoft.com/office/drawing/2014/main" id="{3E39495A-0B59-B574-B28B-28B8CF706F48}"/>
              </a:ext>
            </a:extLst>
          </p:cNvPr>
          <p:cNvSpPr txBox="1">
            <a:spLocks/>
          </p:cNvSpPr>
          <p:nvPr/>
        </p:nvSpPr>
        <p:spPr>
          <a:xfrm>
            <a:off x="1774524" y="1600773"/>
            <a:ext cx="9818385" cy="434808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F761-741A-FCFA-04ED-AD8A5FAD3C6C}"/>
              </a:ext>
            </a:extLst>
          </p:cNvPr>
          <p:cNvSpPr txBox="1"/>
          <p:nvPr/>
        </p:nvSpPr>
        <p:spPr>
          <a:xfrm>
            <a:off x="1729950" y="1453415"/>
            <a:ext cx="98629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Advantages: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Active learner 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Enhanced motivation and reduced frustration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learning outcomes and autonomy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Disadvantages: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Time-consuming for teachers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high teacher expertise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Challenges in large classrooms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Challenges in Measurements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311C7-91F5-8EBE-A26B-1EA05C690FB0}"/>
              </a:ext>
            </a:extLst>
          </p:cNvPr>
          <p:cNvSpPr txBox="1"/>
          <p:nvPr/>
        </p:nvSpPr>
        <p:spPr>
          <a:xfrm>
            <a:off x="1617044" y="1434164"/>
            <a:ext cx="100969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Operationalization</a:t>
            </a:r>
            <a:r>
              <a:rPr lang="en-US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Different studies used various definitions and operationalizations of scaffolding, making comparisons difficult.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Measurement Instruments</a:t>
            </a:r>
            <a:r>
              <a:rPr lang="en-US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There is a lack of reliable and valid measurement instruments that capture all three key characteristics of scaffolding (contingency, fading, transfer of responsibility).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 of Analysis</a:t>
            </a:r>
            <a:r>
              <a:rPr lang="en-US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unit of analysis varied across studies, from teacher utterances to whole interactions, complicating the synthesis of findings.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 Specificity</a:t>
            </a:r>
            <a:r>
              <a:rPr lang="en-US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Scaffolding is highly context-dependent, requiring detailed specification of the context in which it occurs.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02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1729950" y="6332877"/>
            <a:ext cx="350400" cy="338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600"/>
              <a:buFont typeface="Open Sans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774525" y="475563"/>
            <a:ext cx="9818384" cy="6462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Future Directions in Scaffolding research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F71A9-9FF3-A114-80F4-73C50DCCE47B}"/>
              </a:ext>
            </a:extLst>
          </p:cNvPr>
          <p:cNvSpPr txBox="1"/>
          <p:nvPr/>
        </p:nvSpPr>
        <p:spPr>
          <a:xfrm>
            <a:off x="1729950" y="1424539"/>
            <a:ext cx="9589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Address measurement challenges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Explore diverse educational settings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 reliable measurement instruments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on key characteristics: contingency, fading, responsibility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901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976</Words>
  <Application>Microsoft Macintosh PowerPoint</Application>
  <PresentationFormat>Widescreen</PresentationFormat>
  <Paragraphs>157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-apple-system</vt:lpstr>
      <vt:lpstr>.SF NS</vt:lpstr>
      <vt:lpstr>AdvTTe5c5f14d.B</vt:lpstr>
      <vt:lpstr>AdvTTe5c5f14d.B+20</vt:lpstr>
      <vt:lpstr>Aptos</vt:lpstr>
      <vt:lpstr>Aptos Display</vt:lpstr>
      <vt:lpstr>Arial</vt:lpstr>
      <vt:lpstr>Calibri</vt:lpstr>
      <vt:lpstr>Open Sans</vt:lpstr>
      <vt:lpstr>Open Sans ExtraBold</vt:lpstr>
      <vt:lpstr>Open Sans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Xu</dc:creator>
  <cp:lastModifiedBy>Jahnvi Rahul Shah</cp:lastModifiedBy>
  <cp:revision>23</cp:revision>
  <dcterms:created xsi:type="dcterms:W3CDTF">2024-06-18T17:12:12Z</dcterms:created>
  <dcterms:modified xsi:type="dcterms:W3CDTF">2024-06-26T14:31:23Z</dcterms:modified>
</cp:coreProperties>
</file>