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Open Sans ExtraBold"/>
      <p:bold r:id="rId15"/>
      <p:boldItalic r:id="rId16"/>
    </p:embeddedFont>
    <p:embeddedFont>
      <p:font typeface="Crimson Text"/>
      <p:regular r:id="rId17"/>
      <p:bold r:id="rId18"/>
      <p:italic r:id="rId19"/>
      <p:boldItalic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-boldItalic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OpenSansExtraBold-bold.fntdata"/><Relationship Id="rId14" Type="http://schemas.openxmlformats.org/officeDocument/2006/relationships/slide" Target="slides/slide10.xml"/><Relationship Id="rId17" Type="http://schemas.openxmlformats.org/officeDocument/2006/relationships/font" Target="fonts/CrimsonText-regular.fntdata"/><Relationship Id="rId16" Type="http://schemas.openxmlformats.org/officeDocument/2006/relationships/font" Target="fonts/OpenSansExtraBold-boldItalic.fntdata"/><Relationship Id="rId19" Type="http://schemas.openxmlformats.org/officeDocument/2006/relationships/font" Target="fonts/CrimsonText-italic.fntdata"/><Relationship Id="rId18" Type="http://schemas.openxmlformats.org/officeDocument/2006/relationships/font" Target="fonts/Crimson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9da09bda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9da09bda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9da09bda7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9da09bda7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da09bda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da09bda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9da09bda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9da09bda7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da09bda7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9da09bda7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9da09bda7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9da09bda7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9da09bda7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9da09bda7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9da09bda7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9da09bda7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9da09bda7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9da09bda7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Anonymization of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Tutoring Transcripts</a:t>
            </a:r>
            <a:endParaRPr/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Owen Lalis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154363" y="3044825"/>
            <a:ext cx="5883300" cy="768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111" name="Google Shape;111;p13"/>
          <p:cNvSpPr txBox="1"/>
          <p:nvPr>
            <p:ph idx="3" type="body"/>
          </p:nvPr>
        </p:nvSpPr>
        <p:spPr>
          <a:xfrm>
            <a:off x="2308225" y="2179650"/>
            <a:ext cx="9121800" cy="322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PLUS tutoring transcripts contain students’ PII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Personally Identifiable Information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Names, dates, addresses, phone numbers, etc.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Transcripts containing PII cannot be released to the public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Our goal is to anonymize these transcripts</a:t>
            </a:r>
            <a:endParaRPr b="0" sz="2400"/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2308225" y="632092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2308225" y="5172100"/>
            <a:ext cx="87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“Hi </a:t>
            </a:r>
            <a:r>
              <a:rPr lang="en-US" sz="3000" u="sng">
                <a:solidFill>
                  <a:srgbClr val="5D5D5D"/>
                </a:solidFill>
                <a:highlight>
                  <a:srgbClr val="F4CCCC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John</a:t>
            </a:r>
            <a:r>
              <a:rPr lang="en-US" sz="3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today I walked down </a:t>
            </a:r>
            <a:r>
              <a:rPr lang="en-US" sz="3000" u="sng">
                <a:solidFill>
                  <a:srgbClr val="5D5D5D"/>
                </a:solidFill>
                <a:highlight>
                  <a:srgbClr val="D9EAD3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Forbes Avenue</a:t>
            </a:r>
            <a:r>
              <a:rPr lang="en-US" sz="3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.”</a:t>
            </a:r>
            <a:endParaRPr sz="3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2308225" y="632092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2384125" y="780375"/>
            <a:ext cx="88224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De-identification vs. </a:t>
            </a:r>
            <a:r>
              <a:rPr lang="en-US"/>
              <a:t>Anonymization</a:t>
            </a:r>
            <a:endParaRPr/>
          </a:p>
        </p:txBody>
      </p:sp>
      <p:sp>
        <p:nvSpPr>
          <p:cNvPr id="120" name="Google Shape;120;p14"/>
          <p:cNvSpPr txBox="1"/>
          <p:nvPr>
            <p:ph idx="3" type="body"/>
          </p:nvPr>
        </p:nvSpPr>
        <p:spPr>
          <a:xfrm>
            <a:off x="2308225" y="2179650"/>
            <a:ext cx="9358200" cy="322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De-identification:</a:t>
            </a:r>
            <a:r>
              <a:rPr b="0" lang="en-US" sz="2400"/>
              <a:t> any explicit identifiers (names, SSN, etc.) are removed or hidden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Anonymization:</a:t>
            </a:r>
            <a:r>
              <a:rPr b="0" lang="en-US" sz="2400"/>
              <a:t> data cannot be used to identify any specific individual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Anonymization is harder than de-identification.</a:t>
            </a:r>
            <a:r>
              <a:rPr b="0" lang="en-US" sz="2400"/>
              <a:t> 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-US" sz="2400"/>
              <a:t>A birthdate, gender, and ZIP code can uniquely identify 87% of Americans.</a:t>
            </a:r>
            <a:endParaRPr b="0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2308225" y="632092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Finding PII Instances</a:t>
            </a:r>
            <a:endParaRPr/>
          </a:p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2308225" y="2179650"/>
            <a:ext cx="9121800" cy="322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This task is called Named Entity Recognition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NER models are not LLM’s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We can pair an NER model with an LLM</a:t>
            </a:r>
            <a:endParaRPr b="0" sz="2400"/>
          </a:p>
        </p:txBody>
      </p:sp>
      <p:sp>
        <p:nvSpPr>
          <p:cNvPr id="128" name="Google Shape;128;p15"/>
          <p:cNvSpPr txBox="1"/>
          <p:nvPr/>
        </p:nvSpPr>
        <p:spPr>
          <a:xfrm>
            <a:off x="1786825" y="4042225"/>
            <a:ext cx="64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“Hi </a:t>
            </a:r>
            <a:r>
              <a:rPr lang="en-US" sz="2400" u="sng">
                <a:solidFill>
                  <a:srgbClr val="5D5D5D"/>
                </a:solidFill>
                <a:highlight>
                  <a:srgbClr val="F4CCCC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John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today I walked down </a:t>
            </a:r>
            <a:r>
              <a:rPr lang="en-US" sz="2400" u="sng">
                <a:solidFill>
                  <a:srgbClr val="5D5D5D"/>
                </a:solidFill>
                <a:highlight>
                  <a:srgbClr val="D9EAD3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Forbes Avenue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.”</a:t>
            </a:r>
            <a:endParaRPr sz="24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3374675" y="5638725"/>
            <a:ext cx="1210500" cy="492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Presidio</a:t>
            </a:r>
            <a:endParaRPr b="1" sz="200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15"/>
          <p:cNvCxnSpPr>
            <a:stCxn id="128" idx="2"/>
            <a:endCxn id="129" idx="0"/>
          </p:cNvCxnSpPr>
          <p:nvPr/>
        </p:nvCxnSpPr>
        <p:spPr>
          <a:xfrm rot="5400000">
            <a:off x="3982225" y="4593925"/>
            <a:ext cx="1042500" cy="10473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" name="Google Shape;131;p15"/>
          <p:cNvSpPr txBox="1"/>
          <p:nvPr/>
        </p:nvSpPr>
        <p:spPr>
          <a:xfrm>
            <a:off x="6779375" y="5019275"/>
            <a:ext cx="465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{entity type: Name, start: 3, end: 7}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{entity type: Address, start: 29, end: 42}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2" name="Google Shape;132;p15"/>
          <p:cNvCxnSpPr>
            <a:stCxn id="129" idx="3"/>
            <a:endCxn id="131" idx="1"/>
          </p:cNvCxnSpPr>
          <p:nvPr/>
        </p:nvCxnSpPr>
        <p:spPr>
          <a:xfrm flipH="1" rot="10800000">
            <a:off x="4585175" y="5419425"/>
            <a:ext cx="2194200" cy="46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2308225" y="632092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to do with PII?</a:t>
            </a:r>
            <a:endParaRPr/>
          </a:p>
        </p:txBody>
      </p:sp>
      <p:sp>
        <p:nvSpPr>
          <p:cNvPr id="139" name="Google Shape;139;p16"/>
          <p:cNvSpPr txBox="1"/>
          <p:nvPr>
            <p:ph idx="3" type="body"/>
          </p:nvPr>
        </p:nvSpPr>
        <p:spPr>
          <a:xfrm>
            <a:off x="2308225" y="2179650"/>
            <a:ext cx="9121800" cy="322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Redaction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Undetected PII will stand out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These </a:t>
            </a:r>
            <a:r>
              <a:rPr b="0" lang="en-US" sz="2400"/>
              <a:t>can be easily identified</a:t>
            </a:r>
            <a:r>
              <a:rPr lang="en-US" sz="2400"/>
              <a:t> by an attacker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State of the art models cannot detect 100% of PII instances</a:t>
            </a:r>
            <a:endParaRPr b="0" sz="2400"/>
          </a:p>
        </p:txBody>
      </p:sp>
      <p:sp>
        <p:nvSpPr>
          <p:cNvPr id="140" name="Google Shape;140;p16"/>
          <p:cNvSpPr txBox="1"/>
          <p:nvPr/>
        </p:nvSpPr>
        <p:spPr>
          <a:xfrm>
            <a:off x="2085375" y="4700500"/>
            <a:ext cx="696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“Hi </a:t>
            </a:r>
            <a:r>
              <a:rPr lang="en-US" sz="2400" u="sng">
                <a:solidFill>
                  <a:srgbClr val="5D5D5D"/>
                </a:solidFill>
                <a:highlight>
                  <a:srgbClr val="F4CCCC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John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today I walked down </a:t>
            </a:r>
            <a:r>
              <a:rPr lang="en-US" sz="2400" u="sng">
                <a:solidFill>
                  <a:srgbClr val="5D5D5D"/>
                </a:solidFill>
                <a:highlight>
                  <a:srgbClr val="D9EAD3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Forbes Avenue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.”</a:t>
            </a:r>
            <a:endParaRPr sz="24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4896000" y="5609175"/>
            <a:ext cx="674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“Hi </a:t>
            </a:r>
            <a:r>
              <a:rPr lang="en-US" sz="2400" u="sng">
                <a:solidFill>
                  <a:srgbClr val="5D5D5D"/>
                </a:solidFill>
                <a:highlight>
                  <a:srgbClr val="F4CCCC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&lt;NAME&gt;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today I walked down </a:t>
            </a:r>
            <a:r>
              <a:rPr lang="en-US" sz="2400" u="sng">
                <a:solidFill>
                  <a:srgbClr val="5D5D5D"/>
                </a:solidFill>
                <a:highlight>
                  <a:srgbClr val="D9EAD3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&lt;ADDRESS&gt;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.”</a:t>
            </a:r>
            <a:endParaRPr sz="24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42" name="Google Shape;142;p16"/>
          <p:cNvCxnSpPr>
            <a:endCxn id="141" idx="1"/>
          </p:cNvCxnSpPr>
          <p:nvPr/>
        </p:nvCxnSpPr>
        <p:spPr>
          <a:xfrm flipH="1" rot="-5400000">
            <a:off x="4365900" y="5356125"/>
            <a:ext cx="565200" cy="4950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2308225" y="632092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to do with PII?</a:t>
            </a:r>
            <a:endParaRPr/>
          </a:p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2308225" y="2179650"/>
            <a:ext cx="9121800" cy="322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“Hiding in Plain Sight” replacement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Replace PII instances with fake, surrogate PII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This makes it more difficult to detect leaked PII</a:t>
            </a:r>
            <a:endParaRPr b="0" sz="2400"/>
          </a:p>
        </p:txBody>
      </p:sp>
      <p:sp>
        <p:nvSpPr>
          <p:cNvPr id="150" name="Google Shape;150;p17"/>
          <p:cNvSpPr txBox="1"/>
          <p:nvPr/>
        </p:nvSpPr>
        <p:spPr>
          <a:xfrm>
            <a:off x="2085375" y="4424600"/>
            <a:ext cx="650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“Hi </a:t>
            </a:r>
            <a:r>
              <a:rPr lang="en-US" sz="2400" u="sng">
                <a:solidFill>
                  <a:srgbClr val="5D5D5D"/>
                </a:solidFill>
                <a:highlight>
                  <a:srgbClr val="F4CCCC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John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today I walked down </a:t>
            </a:r>
            <a:r>
              <a:rPr lang="en-US" sz="2400" u="sng">
                <a:solidFill>
                  <a:srgbClr val="5D5D5D"/>
                </a:solidFill>
                <a:highlight>
                  <a:srgbClr val="D9EAD3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Forbes Avenue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.”</a:t>
            </a:r>
            <a:endParaRPr sz="24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489775" y="5408550"/>
            <a:ext cx="609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“Hi </a:t>
            </a:r>
            <a:r>
              <a:rPr lang="en-US" sz="2400" u="sng">
                <a:solidFill>
                  <a:srgbClr val="5D5D5D"/>
                </a:solidFill>
                <a:highlight>
                  <a:srgbClr val="F4CCCC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Andy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today I walked down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400" u="sng">
                <a:solidFill>
                  <a:srgbClr val="5D5D5D"/>
                </a:solidFill>
                <a:highlight>
                  <a:srgbClr val="D9EAD3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Main street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.”</a:t>
            </a:r>
            <a:endParaRPr sz="24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52" name="Google Shape;152;p17"/>
          <p:cNvCxnSpPr>
            <a:endCxn id="151" idx="1"/>
          </p:cNvCxnSpPr>
          <p:nvPr/>
        </p:nvCxnSpPr>
        <p:spPr>
          <a:xfrm flipH="1" rot="-5400000">
            <a:off x="4802475" y="4998300"/>
            <a:ext cx="706200" cy="668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2308225" y="632092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Does HIPS work?</a:t>
            </a:r>
            <a:endParaRPr/>
          </a:p>
        </p:txBody>
      </p:sp>
      <p:sp>
        <p:nvSpPr>
          <p:cNvPr id="159" name="Google Shape;159;p18"/>
          <p:cNvSpPr txBox="1"/>
          <p:nvPr>
            <p:ph idx="3" type="body"/>
          </p:nvPr>
        </p:nvSpPr>
        <p:spPr>
          <a:xfrm>
            <a:off x="2308225" y="2179650"/>
            <a:ext cx="9121800" cy="322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Malicious attackers could employ a “parrot attack”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Train an attacker model to mimic the defender model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“The attacker’s tagger may be much more likely to tag resynthesized PII than leaked PII”</a:t>
            </a:r>
            <a:endParaRPr b="0" sz="2400"/>
          </a:p>
        </p:txBody>
      </p:sp>
      <p:sp>
        <p:nvSpPr>
          <p:cNvPr id="160" name="Google Shape;160;p18"/>
          <p:cNvSpPr txBox="1"/>
          <p:nvPr/>
        </p:nvSpPr>
        <p:spPr>
          <a:xfrm>
            <a:off x="2019675" y="4621675"/>
            <a:ext cx="650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“Hi </a:t>
            </a:r>
            <a:r>
              <a:rPr lang="en-US" sz="2400" u="sng">
                <a:solidFill>
                  <a:srgbClr val="5D5D5D"/>
                </a:solidFill>
                <a:highlight>
                  <a:srgbClr val="F4CCCC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John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today I walked down </a:t>
            </a:r>
            <a:r>
              <a:rPr lang="en-US" sz="2400" u="sng">
                <a:solidFill>
                  <a:srgbClr val="5D5D5D"/>
                </a:solidFill>
                <a:highlight>
                  <a:srgbClr val="D9EAD3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Forbes Avenue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.”</a:t>
            </a:r>
            <a:endParaRPr sz="24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121725" y="5605625"/>
            <a:ext cx="724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“Hi </a:t>
            </a:r>
            <a:r>
              <a:rPr lang="en-US" sz="2400" u="sng">
                <a:solidFill>
                  <a:srgbClr val="5D5D5D"/>
                </a:solidFill>
                <a:highlight>
                  <a:srgbClr val="F4CCCC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Andy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today I walked down </a:t>
            </a:r>
            <a:r>
              <a:rPr lang="en-US" sz="2400" u="sng">
                <a:solidFill>
                  <a:srgbClr val="5D5D5D"/>
                </a:solidFill>
                <a:highlight>
                  <a:srgbClr val="D9EAD3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Forbes Avenue</a:t>
            </a:r>
            <a:r>
              <a:rPr lang="en-US" sz="24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.”</a:t>
            </a:r>
            <a:endParaRPr sz="24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2" name="Google Shape;162;p18"/>
          <p:cNvCxnSpPr/>
          <p:nvPr/>
        </p:nvCxnSpPr>
        <p:spPr>
          <a:xfrm flipH="1" rot="-5400000">
            <a:off x="3434425" y="5194675"/>
            <a:ext cx="706200" cy="668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2308225" y="632092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Possible Improvements</a:t>
            </a:r>
            <a:endParaRPr/>
          </a:p>
        </p:txBody>
      </p:sp>
      <p:sp>
        <p:nvSpPr>
          <p:cNvPr id="169" name="Google Shape;169;p19"/>
          <p:cNvSpPr txBox="1"/>
          <p:nvPr>
            <p:ph idx="3" type="body"/>
          </p:nvPr>
        </p:nvSpPr>
        <p:spPr>
          <a:xfrm>
            <a:off x="2308225" y="2179650"/>
            <a:ext cx="9121800" cy="2064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NER models and LLMs are very optimized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We think that we can add something to the data during the replacement step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“Poison” the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2308225" y="6320927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Preliminary Ideas</a:t>
            </a:r>
            <a:endParaRPr/>
          </a:p>
        </p:txBody>
      </p:sp>
      <p:sp>
        <p:nvSpPr>
          <p:cNvPr id="176" name="Google Shape;176;p20"/>
          <p:cNvSpPr txBox="1"/>
          <p:nvPr>
            <p:ph idx="3" type="body"/>
          </p:nvPr>
        </p:nvSpPr>
        <p:spPr>
          <a:xfrm>
            <a:off x="2308225" y="2179650"/>
            <a:ext cx="9121800" cy="3228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Use irregular surrogates (irregular fake names, addresses)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Random insertion of PII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 sz="2400"/>
              <a:t>Other ideas 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Feel free to contact Jionghao, myself, or any of the other members working on this project</a:t>
            </a:r>
            <a:r>
              <a:rPr b="0" lang="en-US" sz="2400"/>
              <a:t>!</a:t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