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0bac2ea1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0bac2ea1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0bac2ea1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0bac2ea1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0bac2ea1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0bac2ea1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0bac2ea1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0bac2ea1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0bac2ea1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0bac2ea1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0bac2ea1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0bac2ea1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0bac2ea1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0bac2ea1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0bac2ea1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0bac2ea1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10c7125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10c7125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0bac2ea1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0bac2ea1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0bac2ea1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0bac2ea1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0bac2ea1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0bac2ea1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0d7f2ae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0d7f2ae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0bac2ea1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0bac2ea1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0d7f2ae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0d7f2ae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0bac2ea1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0bac2ea1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0bac2ea1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0bac2ea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0bac2ea1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0bac2ea1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ikhilp@andrew.cm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9.xm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lustutors.slack.com/files/U071Z3M63B8/F0760D2NUD7/05_29_2024_rag101_jeri.pdf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tanfordnlp/dspy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9.xm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hyperlink" Target="https://proceedings.neurips.cc/paper_files/paper/2023/file/271db9922b8d1f4dd7aaef84ed5ac703-Paper-Conference.pdf" TargetMode="External"/><Relationship Id="rId11" Type="http://schemas.openxmlformats.org/officeDocument/2006/relationships/hyperlink" Target="https://proceedings.neurips.cc/paper/2020/file/6b493230205f780e1bc26945df7481e5-Paper.pdf" TargetMode="External"/><Relationship Id="rId10" Type="http://schemas.openxmlformats.org/officeDocument/2006/relationships/hyperlink" Target="https://proceedings.neurips.cc/paper/2020/file/6b493230205f780e1bc26945df7481e5-Paper.pdf" TargetMode="External"/><Relationship Id="rId13" Type="http://schemas.openxmlformats.org/officeDocument/2006/relationships/hyperlink" Target="https://arxiv.org/pdf/2406.11695" TargetMode="External"/><Relationship Id="rId12" Type="http://schemas.openxmlformats.org/officeDocument/2006/relationships/hyperlink" Target="https://arxiv.org/pdf/2406.1169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ecp.ep.liu.se/index.php/sltc/article/view/575" TargetMode="External"/><Relationship Id="rId4" Type="http://schemas.openxmlformats.org/officeDocument/2006/relationships/hyperlink" Target="https://www.ecp.ep.liu.se/index.php/sltc/article/view/575" TargetMode="External"/><Relationship Id="rId9" Type="http://schemas.openxmlformats.org/officeDocument/2006/relationships/hyperlink" Target="https://proceedings.neurips.cc/paper/2020/file/6b493230205f780e1bc26945df7481e5-Paper.pdf" TargetMode="External"/><Relationship Id="rId15" Type="http://schemas.openxmlformats.org/officeDocument/2006/relationships/hyperlink" Target="https://dl.acm.org/doi/pdf/10.1145/3576050.3576089" TargetMode="External"/><Relationship Id="rId14" Type="http://schemas.openxmlformats.org/officeDocument/2006/relationships/hyperlink" Target="https://arxiv.org/pdf/2406.11695" TargetMode="External"/><Relationship Id="rId17" Type="http://schemas.openxmlformats.org/officeDocument/2006/relationships/hyperlink" Target="https://dl.acm.org/doi/pdf/10.1145/3576050.3576089" TargetMode="External"/><Relationship Id="rId16" Type="http://schemas.openxmlformats.org/officeDocument/2006/relationships/hyperlink" Target="https://dl.acm.org/doi/pdf/10.1145/3576050.3576089" TargetMode="External"/><Relationship Id="rId5" Type="http://schemas.openxmlformats.org/officeDocument/2006/relationships/hyperlink" Target="https://www.ecp.ep.liu.se/index.php/sltc/article/view/575" TargetMode="External"/><Relationship Id="rId19" Type="http://schemas.openxmlformats.org/officeDocument/2006/relationships/hyperlink" Target="https://proceedings.neurips.cc/paper_files/paper/2023/file/271db9922b8d1f4dd7aaef84ed5ac703-Paper-Conference.pdf" TargetMode="External"/><Relationship Id="rId6" Type="http://schemas.openxmlformats.org/officeDocument/2006/relationships/hyperlink" Target="https://link.springer.com/article/10.1007/s11135-014-0003-1" TargetMode="External"/><Relationship Id="rId18" Type="http://schemas.openxmlformats.org/officeDocument/2006/relationships/hyperlink" Target="https://proceedings.neurips.cc/paper_files/paper/2023/file/271db9922b8d1f4dd7aaef84ed5ac703-Paper-Conference.pdf" TargetMode="External"/><Relationship Id="rId7" Type="http://schemas.openxmlformats.org/officeDocument/2006/relationships/hyperlink" Target="https://link.springer.com/article/10.1007/s11135-014-0003-1" TargetMode="External"/><Relationship Id="rId8" Type="http://schemas.openxmlformats.org/officeDocument/2006/relationships/hyperlink" Target="https://link.springer.com/article/10.1007/s11135-014-0003-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lus.andrew.cmu.edu/PL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l.acm.org/doi/abs/10.1145/3576050.357608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iJ2_HHtnjdDT_ggCWJOK84F8Co2hYXarBhYZKknUDfY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Tutoring Dialogue Transcripts Project Update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Nikhil Patel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nikhilp@andrew.cmu.edu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We annotated in batches to ensure annotation consistency, and held group sessions to mitigate inconsistencies </a:t>
            </a:r>
            <a:endParaRPr sz="2040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271675"/>
            <a:ext cx="686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every batch, Fleiss scores were calculated and the 4 annotators did sessions where we went over entries we disagreed 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made rules for how to deal with certain cases, and where to draw the line for certain strategies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Drawbacks: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Fleiss Kappa was used to identify which strategies we needed to work on (however, </a:t>
            </a:r>
            <a:r>
              <a:rPr lang="en"/>
              <a:t>Fleiss Kappa sensitive to class imbalances)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Requires an extensive, 4-person review session, taking away independent ratings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Fleiss’s Kappa shows mixed trends</a:t>
            </a:r>
            <a:r>
              <a:rPr lang="en" sz="1940"/>
              <a:t>, but this is likely due to the Kappa’s inability to handle class imbalances</a:t>
            </a:r>
            <a:endParaRPr sz="1940"/>
          </a:p>
        </p:txBody>
      </p:sp>
      <p:sp>
        <p:nvSpPr>
          <p:cNvPr id="146" name="Google Shape;146;p23"/>
          <p:cNvSpPr txBox="1"/>
          <p:nvPr/>
        </p:nvSpPr>
        <p:spPr>
          <a:xfrm>
            <a:off x="5515300" y="2346438"/>
            <a:ext cx="24768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Ideally, Fleiss Kappa would increase from left to right for each strategy, indicating better annotator agreement over time.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Group annotation sessions mitigate this annotation disagreement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92150"/>
            <a:ext cx="3978924" cy="24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We are considering GPT-3.5 prompting methods in order to implement an LLM-based strategy evaluator </a:t>
            </a:r>
            <a:endParaRPr sz="1940"/>
          </a:p>
        </p:txBody>
      </p:sp>
      <p:sp>
        <p:nvSpPr>
          <p:cNvPr id="158" name="Google Shape;158;p25"/>
          <p:cNvSpPr txBox="1"/>
          <p:nvPr/>
        </p:nvSpPr>
        <p:spPr>
          <a:xfrm>
            <a:off x="798725" y="2299775"/>
            <a:ext cx="71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299775"/>
            <a:ext cx="7688700" cy="20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Base Methods: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Few Shot Prompting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Few Shot Chain-of-Thought  Prompting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Zero Shot Prompting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Zero Shot Chain-of-Thought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Other Future Prompting Techniques</a:t>
            </a:r>
            <a:r>
              <a:rPr lang="en" sz="1940"/>
              <a:t>: </a:t>
            </a:r>
            <a:r>
              <a:rPr lang="en" sz="1940" u="sng">
                <a:solidFill>
                  <a:schemeClr val="hlink"/>
                </a:solidFill>
                <a:hlinkClick action="ppaction://hlinksldjump" r:id="rId3"/>
              </a:rPr>
              <a:t>Tree of Thoughts</a:t>
            </a:r>
            <a:endParaRPr sz="1940"/>
          </a:p>
        </p:txBody>
      </p:sp>
      <p:sp>
        <p:nvSpPr>
          <p:cNvPr id="165" name="Google Shape;165;p26"/>
          <p:cNvSpPr txBox="1"/>
          <p:nvPr/>
        </p:nvSpPr>
        <p:spPr>
          <a:xfrm>
            <a:off x="798725" y="2299775"/>
            <a:ext cx="71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456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-"/>
            </a:pPr>
            <a:r>
              <a:rPr lang="en"/>
              <a:t>Generalizes Chain of Thought Prompting</a:t>
            </a:r>
            <a:endParaRPr/>
          </a:p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Language Models (LMs) to consider multiple reasoning paths, and then evaluate and follow the most promising paths (using search algorithms like </a:t>
            </a:r>
            <a:r>
              <a:rPr lang="en"/>
              <a:t>Depth or Breadth first </a:t>
            </a:r>
            <a:r>
              <a:rPr lang="en"/>
              <a:t>search</a:t>
            </a:r>
            <a:r>
              <a:rPr lang="en"/>
              <a:t>)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850" y="2078875"/>
            <a:ext cx="1998456" cy="21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Other </a:t>
            </a:r>
            <a:r>
              <a:rPr lang="en" sz="1940"/>
              <a:t>Future </a:t>
            </a:r>
            <a:r>
              <a:rPr lang="en" sz="1940"/>
              <a:t>Prompting Techniques: Retrieval Augmented Generation (RAG)</a:t>
            </a:r>
            <a:endParaRPr sz="1940"/>
          </a:p>
        </p:txBody>
      </p:sp>
      <p:sp>
        <p:nvSpPr>
          <p:cNvPr id="173" name="Google Shape;173;p27"/>
          <p:cNvSpPr txBox="1"/>
          <p:nvPr/>
        </p:nvSpPr>
        <p:spPr>
          <a:xfrm>
            <a:off x="798725" y="2299775"/>
            <a:ext cx="71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3456325"/>
            <a:ext cx="7898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RAG uses a pretrained neural retriever to index documents, allowing for the </a:t>
            </a:r>
            <a:r>
              <a:rPr lang="en"/>
              <a:t>L</a:t>
            </a:r>
            <a:r>
              <a:rPr lang="en"/>
              <a:t>arge Language Model</a:t>
            </a:r>
            <a:r>
              <a:rPr lang="en"/>
              <a:t> to perform better on knowledge-intensive tasks</a:t>
            </a:r>
            <a:endParaRPr/>
          </a:p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more information,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Jeri Rao’s talk from May 29th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925" y="2094622"/>
            <a:ext cx="3632799" cy="11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816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Other </a:t>
            </a:r>
            <a:r>
              <a:rPr lang="en" sz="1940"/>
              <a:t>Future </a:t>
            </a:r>
            <a:r>
              <a:rPr lang="en" sz="1940"/>
              <a:t>Prompting Techniques: </a:t>
            </a:r>
            <a:r>
              <a:rPr lang="en" sz="1940" u="sng">
                <a:solidFill>
                  <a:schemeClr val="hlink"/>
                </a:solidFill>
                <a:hlinkClick r:id="rId3"/>
              </a:rPr>
              <a:t>Prompt Optimization (DSPy)</a:t>
            </a:r>
            <a:endParaRPr sz="1940"/>
          </a:p>
        </p:txBody>
      </p:sp>
      <p:sp>
        <p:nvSpPr>
          <p:cNvPr id="181" name="Google Shape;181;p28"/>
          <p:cNvSpPr txBox="1"/>
          <p:nvPr/>
        </p:nvSpPr>
        <p:spPr>
          <a:xfrm>
            <a:off x="798725" y="2299775"/>
            <a:ext cx="71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DSPy factorizes the problem into optimizing instructions and their few-shot demonstrations</a:t>
            </a:r>
            <a:endParaRPr/>
          </a:p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 use several strategies including  a surrogate model to evaluate instructions and meta-optimization procedures.</a:t>
            </a:r>
            <a:endParaRPr/>
          </a:p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13% improvement on common tasks on Llama3-8B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400" y="2006300"/>
            <a:ext cx="2139700" cy="25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Potential Prompting/Evaluation Technique: </a:t>
            </a:r>
            <a:r>
              <a:rPr lang="en" sz="1940" u="sng">
                <a:solidFill>
                  <a:schemeClr val="hlink"/>
                </a:solidFill>
                <a:hlinkClick action="ppaction://hlinksldjump" r:id="rId3"/>
              </a:rPr>
              <a:t>Self-Consistency </a:t>
            </a:r>
            <a:endParaRPr sz="1940"/>
          </a:p>
        </p:txBody>
      </p:sp>
      <p:sp>
        <p:nvSpPr>
          <p:cNvPr id="189" name="Google Shape;189;p29"/>
          <p:cNvSpPr txBox="1"/>
          <p:nvPr/>
        </p:nvSpPr>
        <p:spPr>
          <a:xfrm>
            <a:off x="798725" y="2299775"/>
            <a:ext cx="719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321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Samples a diverse set of reasoning paths, and selects the most consistent answer, </a:t>
            </a:r>
            <a:r>
              <a:rPr lang="en"/>
              <a:t>accounting</a:t>
            </a:r>
            <a:r>
              <a:rPr lang="en"/>
              <a:t> for the sampled reasoning paths.</a:t>
            </a:r>
            <a:endParaRPr/>
          </a:p>
          <a:p>
            <a:pPr indent="-31115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Boosts </a:t>
            </a:r>
            <a:r>
              <a:rPr lang="en"/>
              <a:t>arithmetic</a:t>
            </a:r>
            <a:r>
              <a:rPr lang="en"/>
              <a:t> and commonsense reasoning benchmarks by up to 18%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500" y="2078875"/>
            <a:ext cx="4078650" cy="194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7800" y="1345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Thank you to Megan Gu, Jahnvi Shah, and Claire Liu!</a:t>
            </a:r>
            <a:endParaRPr sz="2740"/>
          </a:p>
        </p:txBody>
      </p:sp>
      <p:sp>
        <p:nvSpPr>
          <p:cNvPr id="197" name="Google Shape;197;p30"/>
          <p:cNvSpPr txBox="1"/>
          <p:nvPr>
            <p:ph idx="4294967295" type="body"/>
          </p:nvPr>
        </p:nvSpPr>
        <p:spPr>
          <a:xfrm>
            <a:off x="727800" y="2618900"/>
            <a:ext cx="75834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of us have been working on annotation and model selection over the course of the summer.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1818375"/>
            <a:ext cx="789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Caines, Andrew, et al. "The teacher-student chatroom corpus version 2: more lessons, new annotation, automatic detection of sequence shifts." </a:t>
            </a:r>
            <a:r>
              <a:rPr i="1"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Swedish Language Technology Conference and NLP4CALL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. 2022.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Falotico, Rosa, and Piero Quatto. "Fleiss’ kappa statistic without paradoxes." </a:t>
            </a:r>
            <a:r>
              <a:rPr i="1"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Quality &amp; Quantity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 49 (2015): 463-470.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Lewis, Patrick, et al. "Retrieval-augmented generation for knowledge-intensive nlp tasks." </a:t>
            </a:r>
            <a:r>
              <a:rPr i="1"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10"/>
              </a:rPr>
              <a:t>Advances in Neural Information Processing Systems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11"/>
              </a:rPr>
              <a:t> 33 (2020): 9459-9474.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12"/>
              </a:rPr>
              <a:t>Opsahl-Ong, Krista, et al. "Optimizing Instructions and Demonstrations for Multi-Stage Language Model Programs." </a:t>
            </a:r>
            <a:r>
              <a:rPr i="1"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13"/>
              </a:rPr>
              <a:t>arXiv preprint arXiv:2406.11695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14"/>
              </a:rPr>
              <a:t> (2024).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15"/>
              </a:rPr>
              <a:t>Thomas, Danielle, et al. "When the tutor becomes the student: Design and evaluation of efficient scenario-based lessons for tutors." </a:t>
            </a:r>
            <a:r>
              <a:rPr i="1"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16"/>
              </a:rPr>
              <a:t>LAK23: 13th International Learning Analytics and Knowledge Conference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17"/>
              </a:rPr>
              <a:t>. 2023.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18"/>
              </a:rPr>
              <a:t>Yao, Shunyu, et al. "Tree of thoughts: Deliberate problem solving with large language models." </a:t>
            </a:r>
            <a:r>
              <a:rPr i="1"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19"/>
              </a:rPr>
              <a:t>Advances in Neural Information Processing Systems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20"/>
              </a:rPr>
              <a:t> 36 (2024).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Goal: Encourage Tutors to Use Given Tutoring Strategies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209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</a:t>
            </a:r>
            <a:r>
              <a:rPr lang="en" sz="1500"/>
              <a:t>Giving Effective Praise (Desired and undesired)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2. Reacting to Errors (Desired and undesired)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3. Determining what students know (Desired and undesired)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4. Helping Students Manage Inequity (Desired and undesired)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5. Responding to Negative Self-Talk (Desired and undesired)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Strategies are from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PLUS Tutors Platform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tutoring strategies encourage students to </a:t>
            </a:r>
            <a:r>
              <a:rPr lang="en"/>
              <a:t>persevere</a:t>
            </a:r>
            <a:r>
              <a:rPr lang="en"/>
              <a:t> and increase their engagement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251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Praise: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“Good job! You’re a genius!” 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“Great job on solving that math problem. You </a:t>
            </a:r>
            <a:r>
              <a:rPr lang="en"/>
              <a:t>persevered</a:t>
            </a:r>
            <a:r>
              <a:rPr lang="en"/>
              <a:t> through solving by using a new math concept” </a:t>
            </a:r>
            <a:r>
              <a:rPr lang="en" sz="1200">
                <a:solidFill>
                  <a:srgbClr val="93C47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✔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Responding to Negative Self-Talk: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“I’m so stupid” -&gt; “You’re not good at this yet, everybody learns at their own pace!” </a:t>
            </a:r>
            <a:r>
              <a:rPr lang="en" sz="1200">
                <a:solidFill>
                  <a:srgbClr val="93C47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The efficacy of these strategies are backed</a:t>
            </a:r>
            <a:r>
              <a:rPr lang="en" sz="1940"/>
              <a:t> by Personalized Learning Squared</a:t>
            </a:r>
            <a:r>
              <a:rPr lang="en" sz="1940"/>
              <a:t> (PLUS), a human-AI math tutoring initiative</a:t>
            </a:r>
            <a:endParaRPr sz="19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251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PLUS is </a:t>
            </a:r>
            <a:r>
              <a:rPr lang="en"/>
              <a:t>led by CMU’s Human Computer Interaction Institute, and partnered with Carnegie Learning and Stanford University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Goal is to double math learning gains for 10,000 middle school students by 2027, especially those from low-income families.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Research</a:t>
            </a:r>
            <a:r>
              <a:rPr lang="en"/>
              <a:t> indicates the efficacy of the </a:t>
            </a:r>
            <a:r>
              <a:rPr lang="en"/>
              <a:t>aforementioned</a:t>
            </a:r>
            <a:r>
              <a:rPr lang="en"/>
              <a:t> tutoring strategies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Specific Application: Annotating Chatroom Tutoring Transcripts for Effective Strategy use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2571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Dataset is The Teacher-Student Chatroom Corpus,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One-to-one English lessons in an Online Chatroom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Corpus Released in 2022, contains 262 total conversations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Already annotated for certain sequence types (i.e. scaffolding)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create an easy to use platform for tutors to learn from their previous tutoring sessions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2276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Megan Gu has been working on the frontend for the platform </a:t>
            </a:r>
            <a:r>
              <a:rPr lang="en" u="sng">
                <a:solidFill>
                  <a:schemeClr val="hlink"/>
                </a:solidFill>
                <a:hlinkClick r:id="rId3"/>
              </a:rPr>
              <a:t>(see her talk from July 31st)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 allowing tutors to see where they’ve applied tutoring strategies correctly and where they’ve neglected to use strategies, we aim to help tutors increase their strategy-usage.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Annotation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of the Dataset Involved 4 annotators, and we annotated a total of 25 conversations 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571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 datasets were annotated at a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Annotators were </a:t>
            </a:r>
            <a:r>
              <a:rPr b="1" lang="en"/>
              <a:t>Megan Gu, Jahnvi Shah, Claire Liu, and myself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Scheme Details (Optional)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-1: </a:t>
            </a:r>
            <a:r>
              <a:rPr lang="en">
                <a:solidFill>
                  <a:srgbClr val="000000"/>
                </a:solidFill>
              </a:rPr>
              <a:t>Tutoring Strategy is not applicable (i.e. student utterances)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0: </a:t>
            </a:r>
            <a:r>
              <a:rPr lang="en">
                <a:solidFill>
                  <a:srgbClr val="000000"/>
                </a:solidFill>
              </a:rPr>
              <a:t>Tutoring Strategy was applicable but wasn’t used by the tutor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1: </a:t>
            </a:r>
            <a:r>
              <a:rPr lang="en">
                <a:solidFill>
                  <a:srgbClr val="000000"/>
                </a:solidFill>
              </a:rPr>
              <a:t>Tutoring Strategy was applicable and was used by the tutor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