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78" r:id="rId3"/>
    <p:sldId id="279" r:id="rId4"/>
    <p:sldId id="280" r:id="rId5"/>
    <p:sldId id="274" r:id="rId6"/>
    <p:sldId id="281" r:id="rId7"/>
    <p:sldId id="277" r:id="rId8"/>
    <p:sldId id="282" r:id="rId9"/>
    <p:sldId id="287" r:id="rId10"/>
    <p:sldId id="285" r:id="rId11"/>
    <p:sldId id="288" r:id="rId12"/>
    <p:sldId id="290" r:id="rId13"/>
    <p:sldId id="289" r:id="rId14"/>
    <p:sldId id="29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72277"/>
  </p:normalViewPr>
  <p:slideViewPr>
    <p:cSldViewPr snapToGrid="0">
      <p:cViewPr varScale="1">
        <p:scale>
          <a:sx n="114" d="100"/>
          <a:sy n="114" d="100"/>
        </p:scale>
        <p:origin x="2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80F60-4FB9-8242-AFEE-E17349B03E74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F64E7-DD16-F141-9D80-21625C42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3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kcedward/nlpaug/blob/master/nlpaug/res/word/spelling/spelling_en.tx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208d90e8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208d90e81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2da21f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2da21fd4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Take some sentence (e.g. in English) and translate to another Language e.g. French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Translate the French sentence back into an English sentence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Check if the new sentence is different from our original sentence. If it is, then we use this new sentence as an augmented version of the original text.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559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2da21f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2da21fd4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we add spelling errors to some random word in the sentence. These spelling errors can be added programmatically or using a mapping of common spelling errors such as 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  <a:hlinkClick r:id="rId3"/>
              </a:rPr>
              <a:t>this list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 for English.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This method tries to simulate common errors that happen when typing on a QWERTY layout keyboard due to keys that are very near to each other. The errors are injected based on keyboard distance.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These methods add robustness to the model.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7440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2da21f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2da21fd4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109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2da21f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2da21fd4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The examples are too homogeneous and do not provide the model with enough diverse and effective information.</a:t>
            </a:r>
            <a:r>
              <a:rPr lang="zh-CN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3526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2da21f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2da21fd4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Can ensure the structure and labels are correct.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May result in</a:t>
            </a:r>
            <a:r>
              <a:rPr lang="zh-CN" altLang="en-US" dirty="0"/>
              <a:t> 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Incoherent semantics</a:t>
            </a:r>
            <a:r>
              <a:rPr lang="zh-CN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zh-CN" dirty="0">
                <a:solidFill>
                  <a:srgbClr val="0E0E0E"/>
                </a:solidFill>
                <a:effectLst/>
                <a:latin typeface=".SF NS"/>
              </a:rPr>
              <a:t>&amp;</a:t>
            </a:r>
            <a:r>
              <a:rPr lang="zh-CN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homogeneous</a:t>
            </a:r>
            <a:r>
              <a:rPr lang="zh-CN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zh-CN" dirty="0">
                <a:solidFill>
                  <a:srgbClr val="0E0E0E"/>
                </a:solidFill>
                <a:effectLst/>
                <a:latin typeface=".SF NS"/>
              </a:rPr>
              <a:t>examples.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378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e22da21fd4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e22da21fd4_0_1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22da21fd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e22da21fd4_0_1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2da21f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2da21fd4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73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2da21f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2da21fd4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zero-shot scenario (1), llama2 provided an incorrect answer, but in (2) with a few examples,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llama2 gave the correct answer. To conclude, llama2 initially struggled to solve a complex math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in a zero-shot scenario but succeeded in giving the correct answer after being guided with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few examples in a few-shot learning context.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99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2da21f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2da21fd4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zero-shot scenario (1), llama2 provided an incorrect answer, but in (2) with a few examples,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llama2 gave the correct answer. To conclude, llama2 initially struggled to solve a complex math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in a zero-shot scenario but succeeded in giving the correct answer after being guided with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few examples in a few-shot learning context.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95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2da21f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2da21fd4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2da21f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2da21fd4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The fundamental reason is that certain data augmentation methods in images, such as rotating the image by a few degrees or converting its color to grayscale, do not change the inherent meaning of the image while enhancing the data. However, the semantics of text can be easily altered.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95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2da21f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2da21fd4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949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2da21f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2da21fd4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9620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2da21f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2da21fd4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We take pre-trained word embeddings such as Word2Vec,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GloVe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FastText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, Sent2Vec, and use the nearest neighbor words in the embedding space as the replacement for some word in the sentence.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270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37E6-A6CE-4665-B6DD-13F3AC996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87A28-3ED7-2A56-F26C-8812B2205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72DB2-FA6E-4C0E-53DC-B293DDDD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F92-BABD-6041-BA36-7935712E84A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8310C-A387-9EEB-4856-271CD635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2EBE-8BD8-7692-A967-FF303926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99A4-BDFC-164E-8D73-4B3F87D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AA22-81E8-6104-9DC4-E9556F78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D5B42-3343-E80E-2EE2-E8F984816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50F9-22E1-EA36-F5BF-5778D8AE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F92-BABD-6041-BA36-7935712E84A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5C98E-52E5-3F68-D2B3-311C1F8D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E99E2-3E5E-FAB0-736D-287E04C2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99A4-BDFC-164E-8D73-4B3F87D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3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88FB0-ACF2-217C-6E2C-BE26C8A39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A5ED5-5583-CFAF-9144-1DDC08974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EFE7D-8DCC-0AF5-9E72-A40E3CAC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F92-BABD-6041-BA36-7935712E84A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BE2E-7AAE-B555-0F47-EFE8B44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A7DB4-165B-878F-047E-2111FF72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99A4-BDFC-164E-8D73-4B3F87D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60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4972833" y="0"/>
            <a:ext cx="721916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2"/>
          <p:cNvCxnSpPr/>
          <p:nvPr/>
        </p:nvCxnSpPr>
        <p:spPr>
          <a:xfrm>
            <a:off x="5776231" y="3745282"/>
            <a:ext cx="568722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5732463" y="2284413"/>
            <a:ext cx="57308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5788025" y="4026802"/>
            <a:ext cx="327025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4543" y="2556221"/>
            <a:ext cx="2078103" cy="131967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781891" y="4449077"/>
            <a:ext cx="5926137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1909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3154363" y="3044825"/>
            <a:ext cx="588327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marL="914400" lvl="1" indent="-508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2pPr>
            <a:lvl3pPr marL="1371600" lvl="2" indent="-508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3pPr>
            <a:lvl4pPr marL="1828800" lvl="3" indent="-508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4pPr>
            <a:lvl5pPr marL="2286000" lvl="4" indent="-508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3517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0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/>
          <p:nvPr/>
        </p:nvSpPr>
        <p:spPr>
          <a:xfrm>
            <a:off x="1152395" y="0"/>
            <a:ext cx="11039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>
            <a:spLocks noGrp="1"/>
          </p:cNvSpPr>
          <p:nvPr>
            <p:ph type="chart" idx="2"/>
          </p:nvPr>
        </p:nvSpPr>
        <p:spPr>
          <a:xfrm>
            <a:off x="1729950" y="1365400"/>
            <a:ext cx="9861900" cy="31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cxnSp>
        <p:nvCxnSpPr>
          <p:cNvPr id="94" name="Google Shape;94;p10"/>
          <p:cNvCxnSpPr/>
          <p:nvPr/>
        </p:nvCxnSpPr>
        <p:spPr>
          <a:xfrm>
            <a:off x="1729950" y="1241850"/>
            <a:ext cx="9861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10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274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2635-070A-66BA-ADD2-190CF72A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9387-C517-787D-E719-FC566A58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E023D-D0D8-D619-17A6-42B29340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F92-BABD-6041-BA36-7935712E84A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FB641-34B0-AE89-0391-55C47A6A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03B3-9BBF-6F4C-617D-AC5565D0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99A4-BDFC-164E-8D73-4B3F87D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1AB0-2CB9-311F-ED28-0F95A8F4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54923-D0AB-06A9-887B-70CB9D5F1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62FE7-B8A5-2583-5662-A59CF05B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F92-BABD-6041-BA36-7935712E84A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27F28-71ED-EF6A-F078-ABA33B79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258C6-17E6-6AF0-105F-D7EBD69B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99A4-BDFC-164E-8D73-4B3F87D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5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FD1A-9CA0-D46C-996B-BE1AFF20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5998-5C47-B72D-0958-EF072EC67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D4E0E-EB63-7DA2-117F-541090B6B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90593-EDC5-3676-218A-D6348D53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F92-BABD-6041-BA36-7935712E84A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4427B-5E48-9F62-D5FE-9D9BDA8B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370BC-1E02-D0FA-F84D-530ADBB4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99A4-BDFC-164E-8D73-4B3F87D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3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3336-0A87-FF65-4625-83B1C33D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52532-1DAA-6C63-046F-B19E36D31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4494C-BBDD-22C2-166D-F3C582871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123BE-00B0-9A75-04E0-0E833578E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E462C-B9F8-AB85-1532-FFF539750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1AE9A-14BA-83A5-2D87-A478C526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F92-BABD-6041-BA36-7935712E84A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DC1A8-36EA-193E-C3F8-E3BEEE3D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99212-F881-8592-E1D2-3CA9C803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99A4-BDFC-164E-8D73-4B3F87D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ECA4-EAEB-1616-BC90-237D5D66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61FB5-A709-497C-2E88-41CFEEB5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F92-BABD-6041-BA36-7935712E84A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FEF0E-0E2A-DB6E-A734-3E56E7FF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29888-89A6-706A-8AB0-B9514EC2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99A4-BDFC-164E-8D73-4B3F87D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2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7822F-F6AF-DF19-388F-A080F52C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F92-BABD-6041-BA36-7935712E84A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E87E4-12A4-4E65-2AFD-24991C8C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63323-D99D-EFB0-014B-F8D24C36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99A4-BDFC-164E-8D73-4B3F87D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9EC6-5FE2-B615-C3C1-D13A10A0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91F5-6DD1-64DB-D341-C33B66FF3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FFF2B-7C46-2F0C-8675-F036B6B4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0CC75-1DCD-B668-FD49-471E52FE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F92-BABD-6041-BA36-7935712E84A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39F97-FD3F-71A5-DF29-675E9E9D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6568C-1FDB-149B-482B-A4FEA68F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99A4-BDFC-164E-8D73-4B3F87D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7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E1E1-345B-E4B0-1525-208D1432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CA067-8CE2-7998-59FC-939C23C15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C8A4D-1611-0403-0C9B-3BBE72645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928E4-BEBF-7204-4F2B-19216928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F92-BABD-6041-BA36-7935712E84A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77E9D-5A8B-9498-6B89-D68AEBB4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C6F39-EE0E-038D-05B6-C2EC191E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99A4-BDFC-164E-8D73-4B3F87D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1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52F7C-4E54-1FCB-CD24-AEE32916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3073D-57B7-5821-2D15-F3418D23F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09703-6D90-BDDC-6BBA-E50FD1137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FCAF92-BABD-6041-BA36-7935712E84A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6A6B2-FFA5-6C22-1007-E52620DF9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5937-921A-FA8D-B375-60A8B0848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E999A4-BDFC-164E-8D73-4B3F87D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2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5732463" y="2284413"/>
            <a:ext cx="5730900" cy="1200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 dirty="0">
                <a:latin typeface="Open Sans"/>
                <a:ea typeface="Open Sans"/>
                <a:cs typeface="Open Sans"/>
                <a:sym typeface="Open Sans"/>
              </a:rPr>
              <a:t>A Brief Introduction to         </a:t>
            </a:r>
            <a:r>
              <a:rPr lang="zh-CN" altLang="en-US" sz="2700" dirty="0"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-US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>
                <a:latin typeface="Open Sans"/>
                <a:ea typeface="Open Sans"/>
                <a:cs typeface="Open Sans"/>
                <a:sym typeface="Open Sans"/>
              </a:rPr>
              <a:t>Text Data Augmentation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5788025" y="4026802"/>
            <a:ext cx="3270300" cy="3381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/>
              <a:t>Glenn</a:t>
            </a:r>
            <a:r>
              <a:rPr lang="zh-CN" altLang="en-US" sz="2000" dirty="0"/>
              <a:t> </a:t>
            </a:r>
            <a:r>
              <a:rPr lang="en-US" altLang="zh-CN" sz="2000" dirty="0"/>
              <a:t>Xu</a:t>
            </a:r>
            <a:endParaRPr sz="2000" dirty="0"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3"/>
          </p:nvPr>
        </p:nvSpPr>
        <p:spPr>
          <a:xfrm>
            <a:off x="5781891" y="4449077"/>
            <a:ext cx="5926200" cy="6462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Language Technologies Institute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Jun </a:t>
            </a:r>
            <a:r>
              <a:rPr lang="en-US" altLang="zh-CN" dirty="0"/>
              <a:t>18,</a:t>
            </a:r>
            <a:r>
              <a:rPr lang="zh-CN" altLang="en-US" dirty="0"/>
              <a:t> </a:t>
            </a:r>
            <a:r>
              <a:rPr lang="en-US" altLang="zh-CN" dirty="0"/>
              <a:t>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9818384" cy="6462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Back Translation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C193A-62B6-C9A2-2F9E-5F3E6F5FD63C}"/>
              </a:ext>
            </a:extLst>
          </p:cNvPr>
          <p:cNvSpPr txBox="1"/>
          <p:nvPr/>
        </p:nvSpPr>
        <p:spPr>
          <a:xfrm>
            <a:off x="2275281" y="6036181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A Visual Survey of Data Augmentation in NLP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https://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amitness.com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/posts/data-augmentation-for-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nlp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A677C-2445-9C68-11EB-6E682D24C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787" y="1947862"/>
            <a:ext cx="3914039" cy="2227370"/>
          </a:xfrm>
          <a:prstGeom prst="rect">
            <a:avLst/>
          </a:prstGeom>
        </p:spPr>
      </p:pic>
      <p:pic>
        <p:nvPicPr>
          <p:cNvPr id="6" name="Picture 5" descr="A diagram of different languages&#10;&#10;Description automatically generated">
            <a:extLst>
              <a:ext uri="{FF2B5EF4-FFF2-40B4-BE49-F238E27FC236}">
                <a16:creationId xmlns:a16="http://schemas.microsoft.com/office/drawing/2014/main" id="{E2823AD4-41B6-0AF6-B875-497778EE2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76" y="1947862"/>
            <a:ext cx="5107609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1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9818384" cy="6462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Random Noise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C193A-62B6-C9A2-2F9E-5F3E6F5FD63C}"/>
              </a:ext>
            </a:extLst>
          </p:cNvPr>
          <p:cNvSpPr txBox="1"/>
          <p:nvPr/>
        </p:nvSpPr>
        <p:spPr>
          <a:xfrm>
            <a:off x="2275281" y="6036181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A Visual Survey of Data Augmentation in NLP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https://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amitness.com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/posts/data-augmentation-for-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nlp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2" name="Google Shape;104;p12">
            <a:extLst>
              <a:ext uri="{FF2B5EF4-FFF2-40B4-BE49-F238E27FC236}">
                <a16:creationId xmlns:a16="http://schemas.microsoft.com/office/drawing/2014/main" id="{20634923-99AE-8987-DDC0-CB6775E3C6C3}"/>
              </a:ext>
            </a:extLst>
          </p:cNvPr>
          <p:cNvSpPr txBox="1">
            <a:spLocks/>
          </p:cNvSpPr>
          <p:nvPr/>
        </p:nvSpPr>
        <p:spPr>
          <a:xfrm>
            <a:off x="1774524" y="1600773"/>
            <a:ext cx="9818385" cy="4348081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2.1 Spelling Error Injection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2.2 QWERTY Keyboard Error Injection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149E6-B4E0-A2E9-8779-A1DD53542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368" y="2055551"/>
            <a:ext cx="5021263" cy="919684"/>
          </a:xfrm>
          <a:prstGeom prst="rect">
            <a:avLst/>
          </a:prstGeom>
        </p:spPr>
      </p:pic>
      <p:pic>
        <p:nvPicPr>
          <p:cNvPr id="8" name="Picture 7" descr="A keyboard with red and green squares&#10;&#10;Description automatically generated">
            <a:extLst>
              <a:ext uri="{FF2B5EF4-FFF2-40B4-BE49-F238E27FC236}">
                <a16:creationId xmlns:a16="http://schemas.microsoft.com/office/drawing/2014/main" id="{5EE73A27-A4DC-4D5D-151C-D945A31DD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936" y="3774813"/>
            <a:ext cx="4556125" cy="211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5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9818384" cy="6462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Data Augmentation using LLMs - </a:t>
            </a:r>
            <a:r>
              <a:rPr lang="en-US" dirty="0" err="1"/>
              <a:t>Unstructural</a:t>
            </a:r>
            <a:endParaRPr lang="en-US" dirty="0"/>
          </a:p>
        </p:txBody>
      </p:sp>
      <p:sp>
        <p:nvSpPr>
          <p:cNvPr id="2" name="Google Shape;104;p12">
            <a:extLst>
              <a:ext uri="{FF2B5EF4-FFF2-40B4-BE49-F238E27FC236}">
                <a16:creationId xmlns:a16="http://schemas.microsoft.com/office/drawing/2014/main" id="{20634923-99AE-8987-DDC0-CB6775E3C6C3}"/>
              </a:ext>
            </a:extLst>
          </p:cNvPr>
          <p:cNvSpPr txBox="1">
            <a:spLocks/>
          </p:cNvSpPr>
          <p:nvPr/>
        </p:nvSpPr>
        <p:spPr>
          <a:xfrm>
            <a:off x="1774524" y="1600773"/>
            <a:ext cx="9818385" cy="4348081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Generate new samples using other more powerful LLMs like ChatGPT-4o, but rely heavily on prompting.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3899CDF-D1DB-740E-3798-CF9495BE2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566" y="2766443"/>
            <a:ext cx="7226300" cy="259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5EDC8F-9796-8472-274F-A22C56FE76F4}"/>
              </a:ext>
            </a:extLst>
          </p:cNvPr>
          <p:cNvSpPr txBox="1"/>
          <p:nvPr/>
        </p:nvSpPr>
        <p:spPr>
          <a:xfrm>
            <a:off x="2275281" y="6036181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A Visual Survey of Data Augmentation in NLP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https://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amitness.com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/posts/data-augmentation-for-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nlp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1808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9818384" cy="6462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Data Augmentation using LLMs - Structural</a:t>
            </a:r>
          </a:p>
        </p:txBody>
      </p:sp>
      <p:sp>
        <p:nvSpPr>
          <p:cNvPr id="2" name="Google Shape;104;p12">
            <a:extLst>
              <a:ext uri="{FF2B5EF4-FFF2-40B4-BE49-F238E27FC236}">
                <a16:creationId xmlns:a16="http://schemas.microsoft.com/office/drawing/2014/main" id="{20634923-99AE-8987-DDC0-CB6775E3C6C3}"/>
              </a:ext>
            </a:extLst>
          </p:cNvPr>
          <p:cNvSpPr txBox="1">
            <a:spLocks/>
          </p:cNvSpPr>
          <p:nvPr/>
        </p:nvSpPr>
        <p:spPr>
          <a:xfrm>
            <a:off x="1774524" y="1600773"/>
            <a:ext cx="9818385" cy="4348081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In some tasks like NER (named entity recognition), </a:t>
            </a:r>
            <a:r>
              <a:rPr lang="en-US" dirty="0" err="1"/>
              <a:t>unstructural</a:t>
            </a:r>
            <a:r>
              <a:rPr lang="en-US" dirty="0"/>
              <a:t> augmentation may result in bad samples.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/>
              <a:t>Prompt: I need you to generate more data for …, one example is: </a:t>
            </a:r>
            <a:r>
              <a:rPr lang="en-US" sz="2400" b="1" dirty="0">
                <a:solidFill>
                  <a:srgbClr val="FF0000"/>
                </a:solidFill>
              </a:rPr>
              <a:t>&lt;PERSON&gt;</a:t>
            </a:r>
            <a:r>
              <a:rPr lang="en-US" sz="2400" dirty="0">
                <a:solidFill>
                  <a:srgbClr val="FF0000"/>
                </a:solidFill>
              </a:rPr>
              <a:t>The Fifteenth Doctor</a:t>
            </a:r>
            <a:r>
              <a:rPr lang="en-US" sz="2400" b="1" dirty="0">
                <a:solidFill>
                  <a:srgbClr val="FF0000"/>
                </a:solidFill>
              </a:rPr>
              <a:t>&lt;\PERSON&gt;</a:t>
            </a:r>
            <a:r>
              <a:rPr lang="en-US" sz="2400" dirty="0">
                <a:solidFill>
                  <a:srgbClr val="FF0000"/>
                </a:solidFill>
              </a:rPr>
              <a:t> and </a:t>
            </a:r>
            <a:r>
              <a:rPr lang="en-US" sz="2400" b="1" dirty="0">
                <a:solidFill>
                  <a:srgbClr val="FF0000"/>
                </a:solidFill>
              </a:rPr>
              <a:t>&lt;PERSON&gt;</a:t>
            </a:r>
            <a:r>
              <a:rPr lang="en-US" sz="2400" dirty="0">
                <a:solidFill>
                  <a:srgbClr val="FF0000"/>
                </a:solidFill>
              </a:rPr>
              <a:t>Ruby</a:t>
            </a:r>
            <a:r>
              <a:rPr lang="en-US" sz="2400" b="1" dirty="0">
                <a:solidFill>
                  <a:srgbClr val="FF0000"/>
                </a:solidFill>
              </a:rPr>
              <a:t>&lt;\PERSON&gt; </a:t>
            </a:r>
            <a:r>
              <a:rPr lang="en-US" sz="2400" dirty="0">
                <a:solidFill>
                  <a:srgbClr val="FF0000"/>
                </a:solidFill>
              </a:rPr>
              <a:t>are taking a trip in </a:t>
            </a:r>
            <a:r>
              <a:rPr lang="en-US" sz="2400" b="1" dirty="0">
                <a:solidFill>
                  <a:srgbClr val="FF0000"/>
                </a:solidFill>
              </a:rPr>
              <a:t>&lt;PLACE&gt;</a:t>
            </a:r>
            <a:r>
              <a:rPr lang="en-US" sz="2400" dirty="0">
                <a:solidFill>
                  <a:srgbClr val="FF0000"/>
                </a:solidFill>
              </a:rPr>
              <a:t>the Remembered TARDIS</a:t>
            </a:r>
            <a:r>
              <a:rPr lang="en-US" sz="2400" b="1" dirty="0">
                <a:solidFill>
                  <a:srgbClr val="FF0000"/>
                </a:solidFill>
              </a:rPr>
              <a:t>&lt;\PLACE&gt;</a:t>
            </a:r>
            <a:r>
              <a:rPr lang="en-US" sz="2400" dirty="0">
                <a:solidFill>
                  <a:srgbClr val="FF0000"/>
                </a:solidFill>
              </a:rPr>
              <a:t> to reflect on their recent adventures.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/>
              <a:t>Agent: </a:t>
            </a:r>
            <a:r>
              <a:rPr lang="en-US" sz="2400" dirty="0"/>
              <a:t>Sure, here is another example for an NER (Named Entity Recognition) task: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</a:rPr>
              <a:t>&lt;PERSON &gt;Elizabeth Bennet&lt;/PERSON&gt; and Mr. Darcy&lt;/PERSON&gt; strolled through the gardens of &lt;PLACE&gt;Pemberley&lt;/PLACE&gt; in the late afternoon.</a:t>
            </a:r>
          </a:p>
        </p:txBody>
      </p:sp>
    </p:spTree>
    <p:extLst>
      <p:ext uri="{BB962C8B-B14F-4D97-AF65-F5344CB8AC3E}">
        <p14:creationId xmlns:p14="http://schemas.microsoft.com/office/powerpoint/2010/main" val="64022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9818384" cy="6462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Data Augmentation using LLMs - Structural</a:t>
            </a:r>
          </a:p>
        </p:txBody>
      </p:sp>
      <p:sp>
        <p:nvSpPr>
          <p:cNvPr id="2" name="Google Shape;104;p12">
            <a:extLst>
              <a:ext uri="{FF2B5EF4-FFF2-40B4-BE49-F238E27FC236}">
                <a16:creationId xmlns:a16="http://schemas.microsoft.com/office/drawing/2014/main" id="{20634923-99AE-8987-DDC0-CB6775E3C6C3}"/>
              </a:ext>
            </a:extLst>
          </p:cNvPr>
          <p:cNvSpPr txBox="1">
            <a:spLocks/>
          </p:cNvSpPr>
          <p:nvPr/>
        </p:nvSpPr>
        <p:spPr>
          <a:xfrm>
            <a:off x="1774525" y="1386460"/>
            <a:ext cx="9818385" cy="4348081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may tackle this using structural augmentation.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&lt;PERSON&gt;</a:t>
            </a:r>
            <a:r>
              <a:rPr lang="en-US" sz="1800" dirty="0">
                <a:solidFill>
                  <a:srgbClr val="FF0000"/>
                </a:solidFill>
              </a:rPr>
              <a:t>The Fifteenth Doctor</a:t>
            </a:r>
            <a:r>
              <a:rPr lang="en-US" sz="1800" b="1" dirty="0">
                <a:solidFill>
                  <a:srgbClr val="FF0000"/>
                </a:solidFill>
              </a:rPr>
              <a:t>&lt;\PERSON&gt;</a:t>
            </a:r>
            <a:r>
              <a:rPr lang="en-US" sz="1800" dirty="0">
                <a:solidFill>
                  <a:srgbClr val="FF0000"/>
                </a:solidFill>
              </a:rPr>
              <a:t> and </a:t>
            </a:r>
            <a:r>
              <a:rPr lang="en-US" sz="1800" b="1" dirty="0">
                <a:solidFill>
                  <a:srgbClr val="FF0000"/>
                </a:solidFill>
              </a:rPr>
              <a:t>&lt;PERSON&gt;</a:t>
            </a:r>
            <a:r>
              <a:rPr lang="en-US" sz="1800" dirty="0">
                <a:solidFill>
                  <a:srgbClr val="FF0000"/>
                </a:solidFill>
              </a:rPr>
              <a:t>Ruby</a:t>
            </a:r>
            <a:r>
              <a:rPr lang="en-US" sz="1800" b="1" dirty="0">
                <a:solidFill>
                  <a:srgbClr val="FF0000"/>
                </a:solidFill>
              </a:rPr>
              <a:t>&lt;\PERSON&gt; </a:t>
            </a:r>
            <a:r>
              <a:rPr lang="en-US" sz="1800" dirty="0">
                <a:solidFill>
                  <a:srgbClr val="FF0000"/>
                </a:solidFill>
              </a:rPr>
              <a:t>are taking a trip in </a:t>
            </a:r>
            <a:r>
              <a:rPr lang="en-US" sz="1800" b="1" dirty="0">
                <a:solidFill>
                  <a:srgbClr val="FF0000"/>
                </a:solidFill>
              </a:rPr>
              <a:t>&lt;PLACE&gt;</a:t>
            </a:r>
            <a:r>
              <a:rPr lang="en-US" sz="1800" dirty="0">
                <a:solidFill>
                  <a:srgbClr val="FF0000"/>
                </a:solidFill>
              </a:rPr>
              <a:t>the Remembered TARDIS</a:t>
            </a:r>
            <a:r>
              <a:rPr lang="en-US" sz="1800" b="1" dirty="0">
                <a:solidFill>
                  <a:srgbClr val="FF0000"/>
                </a:solidFill>
              </a:rPr>
              <a:t>&lt;\PLACE&gt;</a:t>
            </a:r>
            <a:r>
              <a:rPr lang="en-US" sz="1800" dirty="0">
                <a:solidFill>
                  <a:srgbClr val="FF0000"/>
                </a:solidFill>
              </a:rPr>
              <a:t> to reflect on their recent adventures.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***************************</a:t>
            </a:r>
            <a:r>
              <a:rPr lang="zh-CN" altLang="en-US" sz="1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divided into entity groups ***************************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PERSON: [</a:t>
            </a:r>
            <a:r>
              <a:rPr lang="en-US" sz="1800" dirty="0">
                <a:solidFill>
                  <a:srgbClr val="FF0000"/>
                </a:solidFill>
              </a:rPr>
              <a:t>The Fifteenth Doctor, Ruby]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PLACE: [the Remembered TARDIS]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NON-ENTITY: [and, are taking a trip in, to reflect on their recent adventures.]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*****************************</a:t>
            </a:r>
            <a:r>
              <a:rPr lang="zh-CN" altLang="en-US" sz="1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augment each group *****************************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PERSON: {</a:t>
            </a:r>
            <a:r>
              <a:rPr lang="en-US" sz="1800" dirty="0">
                <a:solidFill>
                  <a:srgbClr val="FF0000"/>
                </a:solidFill>
              </a:rPr>
              <a:t>The Fifteenth Doctor: [doctor, the Doctor, the Doc], Ruby: [the lady, his partner]}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PLACE: {the Remembered TARDIS: [the time machine, TARDIS]}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NON-ENTITY: {and: [as well as], are taking a trip in: [are traveling in], to reflect on their recent adventures.: [to think about their last travels.]}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********************</a:t>
            </a:r>
            <a:r>
              <a:rPr lang="zh-CN" altLang="en-US" sz="1800" dirty="0">
                <a:solidFill>
                  <a:srgbClr val="FF0000"/>
                </a:solidFill>
                <a:sym typeface="Wingdings" pitchFamily="2" charset="2"/>
              </a:rPr>
              <a:t>**</a:t>
            </a: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*******</a:t>
            </a:r>
            <a:r>
              <a:rPr lang="zh-CN" altLang="en-US" sz="1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random combination</a:t>
            </a:r>
            <a:r>
              <a:rPr lang="zh-CN" altLang="en-US" sz="1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*******************</a:t>
            </a:r>
            <a:r>
              <a:rPr lang="zh-CN" altLang="en-US" sz="1800" dirty="0">
                <a:solidFill>
                  <a:srgbClr val="FF0000"/>
                </a:solidFill>
                <a:sym typeface="Wingdings" pitchFamily="2" charset="2"/>
              </a:rPr>
              <a:t>**</a:t>
            </a: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********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&lt;PERSON&gt;</a:t>
            </a:r>
            <a:r>
              <a:rPr lang="en-US" sz="1800" dirty="0">
                <a:solidFill>
                  <a:srgbClr val="FF0000"/>
                </a:solidFill>
              </a:rPr>
              <a:t>The Doctor</a:t>
            </a:r>
            <a:r>
              <a:rPr lang="en-US" sz="1800" b="1" dirty="0">
                <a:solidFill>
                  <a:srgbClr val="FF0000"/>
                </a:solidFill>
              </a:rPr>
              <a:t>&lt;\PERSON&gt;</a:t>
            </a:r>
            <a:r>
              <a:rPr lang="en-US" sz="1800" dirty="0">
                <a:solidFill>
                  <a:srgbClr val="FF0000"/>
                </a:solidFill>
              </a:rPr>
              <a:t> and </a:t>
            </a:r>
            <a:r>
              <a:rPr lang="en-US" sz="1800" b="1" dirty="0">
                <a:solidFill>
                  <a:srgbClr val="FF0000"/>
                </a:solidFill>
              </a:rPr>
              <a:t>&lt;PERSON&gt;</a:t>
            </a:r>
            <a:r>
              <a:rPr lang="en-US" sz="1800" dirty="0">
                <a:solidFill>
                  <a:srgbClr val="FF0000"/>
                </a:solidFill>
              </a:rPr>
              <a:t>his partner</a:t>
            </a:r>
            <a:r>
              <a:rPr lang="en-US" sz="1800" b="1" dirty="0">
                <a:solidFill>
                  <a:srgbClr val="FF0000"/>
                </a:solidFill>
              </a:rPr>
              <a:t>&lt;\PERSON&gt; </a:t>
            </a:r>
            <a:r>
              <a:rPr lang="en-US" sz="1800" dirty="0">
                <a:solidFill>
                  <a:srgbClr val="FF0000"/>
                </a:solidFill>
              </a:rPr>
              <a:t>are traveling in </a:t>
            </a:r>
            <a:r>
              <a:rPr lang="en-US" sz="1800" b="1" dirty="0">
                <a:solidFill>
                  <a:srgbClr val="FF0000"/>
                </a:solidFill>
              </a:rPr>
              <a:t>&lt;PLACE&gt;</a:t>
            </a:r>
            <a:r>
              <a:rPr lang="en-US" sz="1800" dirty="0">
                <a:solidFill>
                  <a:srgbClr val="FF0000"/>
                </a:solidFill>
              </a:rPr>
              <a:t>TARDIS</a:t>
            </a:r>
            <a:r>
              <a:rPr lang="en-US" sz="1800" b="1" dirty="0">
                <a:solidFill>
                  <a:srgbClr val="FF0000"/>
                </a:solidFill>
              </a:rPr>
              <a:t>&lt;\PLACE&gt;</a:t>
            </a:r>
            <a:r>
              <a:rPr lang="en-US" sz="1800" dirty="0">
                <a:solidFill>
                  <a:srgbClr val="FF0000"/>
                </a:solidFill>
              </a:rPr>
              <a:t> to think about their last travels.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09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body" idx="1"/>
          </p:nvPr>
        </p:nvSpPr>
        <p:spPr>
          <a:xfrm>
            <a:off x="3154363" y="3044825"/>
            <a:ext cx="5883300" cy="768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>
            <a:spLocks noGrp="1"/>
          </p:cNvSpPr>
          <p:nvPr>
            <p:ph type="body" idx="1"/>
          </p:nvPr>
        </p:nvSpPr>
        <p:spPr>
          <a:xfrm>
            <a:off x="3154363" y="3044825"/>
            <a:ext cx="5883300" cy="768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 &amp; 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9818384" cy="6462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INTRO: Few data problem in language models</a:t>
            </a:r>
          </a:p>
        </p:txBody>
      </p:sp>
      <p:sp>
        <p:nvSpPr>
          <p:cNvPr id="4" name="Google Shape;104;p12">
            <a:extLst>
              <a:ext uri="{FF2B5EF4-FFF2-40B4-BE49-F238E27FC236}">
                <a16:creationId xmlns:a16="http://schemas.microsoft.com/office/drawing/2014/main" id="{7D48E10D-8E85-B51B-014E-47B5038D5F08}"/>
              </a:ext>
            </a:extLst>
          </p:cNvPr>
          <p:cNvSpPr txBox="1">
            <a:spLocks/>
          </p:cNvSpPr>
          <p:nvPr/>
        </p:nvSpPr>
        <p:spPr>
          <a:xfrm>
            <a:off x="1774524" y="1600773"/>
            <a:ext cx="9818385" cy="4348081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Typically, </a:t>
            </a:r>
            <a:r>
              <a:rPr lang="en-US" sz="2400" b="1" dirty="0"/>
              <a:t>in-context learning</a:t>
            </a:r>
            <a:r>
              <a:rPr lang="en-US" sz="2400" dirty="0"/>
              <a:t> (zero-shot, one-shot, few-shot) works very well (no weight </a:t>
            </a:r>
            <a:r>
              <a:rPr lang="en-US" sz="2400" dirty="0" err="1"/>
              <a:t>updations</a:t>
            </a:r>
            <a:r>
              <a:rPr lang="en-US" sz="2400" dirty="0"/>
              <a:t> required).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LLMs are trained on a large amount of text, one-shot and few-shot learning helps locate relevant context to boost the performance.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8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9818384" cy="6462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INTRO: Few data problem in language models</a:t>
            </a:r>
          </a:p>
        </p:txBody>
      </p:sp>
      <p:sp>
        <p:nvSpPr>
          <p:cNvPr id="4" name="Google Shape;104;p12">
            <a:extLst>
              <a:ext uri="{FF2B5EF4-FFF2-40B4-BE49-F238E27FC236}">
                <a16:creationId xmlns:a16="http://schemas.microsoft.com/office/drawing/2014/main" id="{7D48E10D-8E85-B51B-014E-47B5038D5F08}"/>
              </a:ext>
            </a:extLst>
          </p:cNvPr>
          <p:cNvSpPr txBox="1">
            <a:spLocks/>
          </p:cNvSpPr>
          <p:nvPr/>
        </p:nvSpPr>
        <p:spPr>
          <a:xfrm>
            <a:off x="1774524" y="1600773"/>
            <a:ext cx="9818385" cy="4348081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Llama2 (https://www.llama2.ai/) is Meta’s open source large language model. Not as </a:t>
            </a:r>
            <a:r>
              <a:rPr lang="en-US" sz="1800" dirty="0" err="1"/>
              <a:t>poweful</a:t>
            </a:r>
            <a:r>
              <a:rPr lang="en-US" sz="1800" dirty="0"/>
              <a:t> as ChatGPT, we can use it to show the performance under zero- and few-shot learning scenarios.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 descr="A screenshot of a math test&#10;&#10;Description automatically generated">
            <a:extLst>
              <a:ext uri="{FF2B5EF4-FFF2-40B4-BE49-F238E27FC236}">
                <a16:creationId xmlns:a16="http://schemas.microsoft.com/office/drawing/2014/main" id="{8051D24A-1207-40C7-178E-6856A2F62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529" y="2518491"/>
            <a:ext cx="3762879" cy="4038066"/>
          </a:xfrm>
          <a:prstGeom prst="rect">
            <a:avLst/>
          </a:prstGeom>
        </p:spPr>
      </p:pic>
      <p:pic>
        <p:nvPicPr>
          <p:cNvPr id="8" name="Picture 7" descr="A screenshot of a paper&#10;&#10;Description automatically generated">
            <a:extLst>
              <a:ext uri="{FF2B5EF4-FFF2-40B4-BE49-F238E27FC236}">
                <a16:creationId xmlns:a16="http://schemas.microsoft.com/office/drawing/2014/main" id="{5FF4C56A-11AF-6BD8-8231-4964D8472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208" y="2518491"/>
            <a:ext cx="4571999" cy="224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6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9818384" cy="6462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INTRO: Few data problem in language models</a:t>
            </a:r>
          </a:p>
        </p:txBody>
      </p:sp>
      <p:sp>
        <p:nvSpPr>
          <p:cNvPr id="4" name="Google Shape;104;p12">
            <a:extLst>
              <a:ext uri="{FF2B5EF4-FFF2-40B4-BE49-F238E27FC236}">
                <a16:creationId xmlns:a16="http://schemas.microsoft.com/office/drawing/2014/main" id="{7D48E10D-8E85-B51B-014E-47B5038D5F08}"/>
              </a:ext>
            </a:extLst>
          </p:cNvPr>
          <p:cNvSpPr txBox="1">
            <a:spLocks/>
          </p:cNvSpPr>
          <p:nvPr/>
        </p:nvSpPr>
        <p:spPr>
          <a:xfrm>
            <a:off x="1774524" y="1600773"/>
            <a:ext cx="9818385" cy="4348081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/>
              <a:t>However, there may need to be more than just a few-shot learning.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/>
              <a:t>If the task is too specific, the model has little prior knowledge, say law case analysis, tutoring response, etc.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/>
              <a:t>The model may need to be finetuned on domain-specific data to get better performance.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/>
              <a:t>But typically, we do not have that many domain-specific data.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1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9818384" cy="6462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Solutions</a:t>
            </a:r>
            <a:endParaRPr lang="en-US" dirty="0"/>
          </a:p>
        </p:txBody>
      </p:sp>
      <p:sp>
        <p:nvSpPr>
          <p:cNvPr id="4" name="Google Shape;104;p12">
            <a:extLst>
              <a:ext uri="{FF2B5EF4-FFF2-40B4-BE49-F238E27FC236}">
                <a16:creationId xmlns:a16="http://schemas.microsoft.com/office/drawing/2014/main" id="{7D48E10D-8E85-B51B-014E-47B5038D5F08}"/>
              </a:ext>
            </a:extLst>
          </p:cNvPr>
          <p:cNvSpPr txBox="1">
            <a:spLocks/>
          </p:cNvSpPr>
          <p:nvPr/>
        </p:nvSpPr>
        <p:spPr>
          <a:xfrm>
            <a:off x="1774524" y="1600773"/>
            <a:ext cx="9818385" cy="4348081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Data Augmentation (today’s topic)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Transfer Learning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Active Learning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……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9818384" cy="6462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Data Augmentation</a:t>
            </a:r>
          </a:p>
        </p:txBody>
      </p:sp>
      <p:sp>
        <p:nvSpPr>
          <p:cNvPr id="4" name="Google Shape;104;p12">
            <a:extLst>
              <a:ext uri="{FF2B5EF4-FFF2-40B4-BE49-F238E27FC236}">
                <a16:creationId xmlns:a16="http://schemas.microsoft.com/office/drawing/2014/main" id="{7D48E10D-8E85-B51B-014E-47B5038D5F08}"/>
              </a:ext>
            </a:extLst>
          </p:cNvPr>
          <p:cNvSpPr txBox="1">
            <a:spLocks/>
          </p:cNvSpPr>
          <p:nvPr/>
        </p:nvSpPr>
        <p:spPr>
          <a:xfrm>
            <a:off x="1774524" y="1600773"/>
            <a:ext cx="9818385" cy="4348081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Different from CV, data augmentations in NLP seems harder.</a:t>
            </a:r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D94D13B-2ED4-5588-904A-AC9798097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952" y="2018727"/>
            <a:ext cx="8766697" cy="41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0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9818384" cy="6462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Data Augmentation</a:t>
            </a:r>
          </a:p>
        </p:txBody>
      </p:sp>
      <p:sp>
        <p:nvSpPr>
          <p:cNvPr id="4" name="Google Shape;104;p12">
            <a:extLst>
              <a:ext uri="{FF2B5EF4-FFF2-40B4-BE49-F238E27FC236}">
                <a16:creationId xmlns:a16="http://schemas.microsoft.com/office/drawing/2014/main" id="{7D48E10D-8E85-B51B-014E-47B5038D5F08}"/>
              </a:ext>
            </a:extLst>
          </p:cNvPr>
          <p:cNvSpPr txBox="1">
            <a:spLocks/>
          </p:cNvSpPr>
          <p:nvPr/>
        </p:nvSpPr>
        <p:spPr>
          <a:xfrm>
            <a:off x="1774524" y="1600773"/>
            <a:ext cx="9818385" cy="4348081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/>
              <a:t>Traditional Data Augmentation Methods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Word Replacement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Back Translation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Random Noise Injection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……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/>
              <a:t>Data Augmentation using LLMs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Structural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err="1"/>
              <a:t>Unstructual</a:t>
            </a:r>
            <a:endParaRPr lang="en-US" sz="20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9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9818384" cy="6462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Word Replacement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AE034-8849-6457-1944-27323B61B8D2}"/>
              </a:ext>
            </a:extLst>
          </p:cNvPr>
          <p:cNvSpPr txBox="1"/>
          <p:nvPr/>
        </p:nvSpPr>
        <p:spPr>
          <a:xfrm>
            <a:off x="2275281" y="6036181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A Visual Survey of Data Augmentation in NLP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https://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amitness.com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/posts/data-augmentation-for-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nlp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954D4048-F37D-F269-8423-8E8895C8C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50" y="2315868"/>
            <a:ext cx="7480300" cy="2451100"/>
          </a:xfrm>
          <a:prstGeom prst="rect">
            <a:avLst/>
          </a:prstGeom>
        </p:spPr>
      </p:pic>
      <p:sp>
        <p:nvSpPr>
          <p:cNvPr id="6" name="Google Shape;104;p12">
            <a:extLst>
              <a:ext uri="{FF2B5EF4-FFF2-40B4-BE49-F238E27FC236}">
                <a16:creationId xmlns:a16="http://schemas.microsoft.com/office/drawing/2014/main" id="{3E39495A-0B59-B574-B28B-28B8CF706F48}"/>
              </a:ext>
            </a:extLst>
          </p:cNvPr>
          <p:cNvSpPr txBox="1">
            <a:spLocks/>
          </p:cNvSpPr>
          <p:nvPr/>
        </p:nvSpPr>
        <p:spPr>
          <a:xfrm>
            <a:off x="1774524" y="1600773"/>
            <a:ext cx="9818385" cy="4348081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1.1 Thesaurus-based substitution  </a:t>
            </a:r>
          </a:p>
        </p:txBody>
      </p:sp>
    </p:spTree>
    <p:extLst>
      <p:ext uri="{BB962C8B-B14F-4D97-AF65-F5344CB8AC3E}">
        <p14:creationId xmlns:p14="http://schemas.microsoft.com/office/powerpoint/2010/main" val="186902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9818384" cy="6462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Word Replacement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AE034-8849-6457-1944-27323B61B8D2}"/>
              </a:ext>
            </a:extLst>
          </p:cNvPr>
          <p:cNvSpPr txBox="1"/>
          <p:nvPr/>
        </p:nvSpPr>
        <p:spPr>
          <a:xfrm>
            <a:off x="2275281" y="6036181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A Visual Survey of Data Augmentation in NLP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https://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amitness.com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/posts/data-augmentation-for-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nlp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6" name="Google Shape;104;p12">
            <a:extLst>
              <a:ext uri="{FF2B5EF4-FFF2-40B4-BE49-F238E27FC236}">
                <a16:creationId xmlns:a16="http://schemas.microsoft.com/office/drawing/2014/main" id="{3E39495A-0B59-B574-B28B-28B8CF706F48}"/>
              </a:ext>
            </a:extLst>
          </p:cNvPr>
          <p:cNvSpPr txBox="1">
            <a:spLocks/>
          </p:cNvSpPr>
          <p:nvPr/>
        </p:nvSpPr>
        <p:spPr>
          <a:xfrm>
            <a:off x="1774524" y="1600773"/>
            <a:ext cx="9818385" cy="4348081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1.2 Word-Embeddings Substitution  </a:t>
            </a:r>
          </a:p>
        </p:txBody>
      </p:sp>
      <p:pic>
        <p:nvPicPr>
          <p:cNvPr id="4" name="Picture 3" descr="A white board with words&#10;&#10;Description automatically generated">
            <a:extLst>
              <a:ext uri="{FF2B5EF4-FFF2-40B4-BE49-F238E27FC236}">
                <a16:creationId xmlns:a16="http://schemas.microsoft.com/office/drawing/2014/main" id="{54C77198-CD77-7A8E-D48E-B4BE5042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725" y="2220913"/>
            <a:ext cx="46355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1121</Words>
  <Application>Microsoft Macintosh PowerPoint</Application>
  <PresentationFormat>Widescreen</PresentationFormat>
  <Paragraphs>115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-apple-system</vt:lpstr>
      <vt:lpstr>.SF NS</vt:lpstr>
      <vt:lpstr>Aptos</vt:lpstr>
      <vt:lpstr>Aptos Display</vt:lpstr>
      <vt:lpstr>Arial</vt:lpstr>
      <vt:lpstr>Calibri</vt:lpstr>
      <vt:lpstr>Open Sans</vt:lpstr>
      <vt:lpstr>Open Sans ExtraBold</vt:lpstr>
      <vt:lpstr>Open Sans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Xu</dc:creator>
  <cp:lastModifiedBy>Glenn Xu</cp:lastModifiedBy>
  <cp:revision>21</cp:revision>
  <dcterms:created xsi:type="dcterms:W3CDTF">2024-06-18T17:12:12Z</dcterms:created>
  <dcterms:modified xsi:type="dcterms:W3CDTF">2024-06-19T13:23:52Z</dcterms:modified>
</cp:coreProperties>
</file>