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19872" y="404664"/>
            <a:ext cx="1656184" cy="4320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基因组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DNA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19872" y="1124744"/>
            <a:ext cx="1656184" cy="4320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建库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测序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47470" y="1849173"/>
            <a:ext cx="1656184" cy="4320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原始数据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47470" y="2645150"/>
            <a:ext cx="1656184" cy="4320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高质量数据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81821" y="3365230"/>
            <a:ext cx="1656184" cy="4320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基因组比对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55041" y="4104352"/>
            <a:ext cx="2909743" cy="8640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SNP/InDel/SV/CNV/SSR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endParaRPr lang="en-US" altLang="zh-CN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外源插入序列检测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843808" y="5301208"/>
            <a:ext cx="2920976" cy="4320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SNP/InDel/SV/CNV/SSR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注释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883234" y="2294653"/>
            <a:ext cx="1430100" cy="11519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数据产出统计</a:t>
            </a:r>
            <a:endPara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覆盖度母统计</a:t>
            </a:r>
            <a:endParaRPr lang="en-US" altLang="zh-CN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数据深度分布</a:t>
            </a:r>
            <a:endParaRPr lang="en-US" altLang="zh-CN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比对结果分布</a:t>
            </a:r>
            <a:endParaRPr lang="en-US" altLang="zh-CN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5400000" flipV="1">
            <a:off x="4135832" y="799041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5400000" flipV="1">
            <a:off x="4151381" y="1517014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5400000" flipV="1">
            <a:off x="4163430" y="2250609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3808" y="2348880"/>
            <a:ext cx="122413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质控和数据过滤</a:t>
            </a:r>
            <a:endParaRPr lang="zh-CN" altLang="en-US" sz="11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 rot="5400000" flipV="1">
            <a:off x="4197781" y="3039330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右箭头 16"/>
          <p:cNvSpPr/>
          <p:nvPr/>
        </p:nvSpPr>
        <p:spPr>
          <a:xfrm flipV="1">
            <a:off x="5285966" y="2720814"/>
            <a:ext cx="438162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 rot="5400000" flipV="1">
            <a:off x="4197781" y="3759606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 rot="5400000" flipV="1">
            <a:off x="4197781" y="4930776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54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635896" y="404664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基因组</a:t>
            </a:r>
            <a:r>
              <a: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DNA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35896" y="989112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温控制备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635896" y="1556792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上机测序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635896" y="2204864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原始数据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635896" y="2761950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高质量数据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34946" y="3356992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Survey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组装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776" y="2492896"/>
            <a:ext cx="122413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质控和数据过滤</a:t>
            </a:r>
            <a:endParaRPr lang="zh-CN" altLang="en-US" sz="105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34946" y="4005064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深度组装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827204" y="4780279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基因预测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08883" y="4780051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基因功能注释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259632" y="4780279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重复序列注释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12160" y="4780051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ncRNA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注释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82532" y="5695507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基因家族分析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50104" y="5695507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系统进化分析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431783" y="5695507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大片段复制分析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035060" y="5695507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共线性分析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652120" y="3040130"/>
            <a:ext cx="2160240" cy="96493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组装结果优化及评价：</a:t>
            </a:r>
            <a:endParaRPr lang="en-US" altLang="zh-CN" sz="105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去除接头污染和低质量数据</a:t>
            </a:r>
            <a:endParaRPr lang="en-US" altLang="zh-CN" sz="105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产出数据及质控统计</a:t>
            </a:r>
            <a:endParaRPr lang="en-US" altLang="zh-CN" sz="105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非一致性序列分析</a:t>
            </a:r>
            <a:endParaRPr lang="en-US" altLang="zh-CN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 rot="5400000" flipV="1">
            <a:off x="4218955" y="655024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5400000" flipV="1">
            <a:off x="4218531" y="1239472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 flipV="1">
            <a:off x="4218531" y="1807152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5400000" flipV="1">
            <a:off x="4218531" y="2455224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5400000" flipV="1">
            <a:off x="4227240" y="3012310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5400000" flipV="1">
            <a:off x="4227240" y="3608963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5400000" flipV="1">
            <a:off x="4243844" y="4264285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5400000" flipV="1">
            <a:off x="4238056" y="5238195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71600" y="4581128"/>
            <a:ext cx="6696744" cy="69473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71600" y="5570366"/>
            <a:ext cx="6696744" cy="57606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flipV="1">
            <a:off x="5177954" y="3345416"/>
            <a:ext cx="438162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99592" y="4305073"/>
            <a:ext cx="122413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基因组注释</a:t>
            </a:r>
            <a:endParaRPr lang="zh-CN" altLang="en-US" sz="105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9592" y="5327630"/>
            <a:ext cx="122413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基本信息分析</a:t>
            </a:r>
            <a:endParaRPr lang="zh-CN" altLang="en-US" sz="105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88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27388" y="698254"/>
            <a:ext cx="1123077" cy="3399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原始数据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27384" y="1327691"/>
            <a:ext cx="1123077" cy="3399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CNVs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1425" y="1997283"/>
            <a:ext cx="2475004" cy="3399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DGV/UCSC Brower/dbVar…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70499" y="2595727"/>
            <a:ext cx="1036853" cy="3490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罕见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CNVs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6484" y="3960919"/>
            <a:ext cx="1324885" cy="3490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DECIPHER…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6484" y="4621753"/>
            <a:ext cx="1324885" cy="3490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是否来自双亲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73367" y="5282541"/>
            <a:ext cx="1631119" cy="3490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临床意义不明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76397" y="3168873"/>
            <a:ext cx="2232248" cy="4984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已知的与研究疾病相关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CNV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6397" y="3895279"/>
            <a:ext cx="2232248" cy="480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被报道的可能与研究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疾病相关的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CNVs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88347" y="4546490"/>
            <a:ext cx="2232248" cy="4995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可能与研究疾病相关的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i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de nove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CNVs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32722" y="2744875"/>
            <a:ext cx="2019197" cy="3492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常见的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多态性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CNVs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32724" y="4621753"/>
            <a:ext cx="1696906" cy="3490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家族遗传性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CNVs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30431" y="5195307"/>
            <a:ext cx="2120994" cy="520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与研究疾病相关性低的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CNVs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88347" y="5198711"/>
            <a:ext cx="2232248" cy="5166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与研究疾病确定相关或相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关性高的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CNVs</a:t>
            </a:r>
          </a:p>
        </p:txBody>
      </p:sp>
      <p:sp>
        <p:nvSpPr>
          <p:cNvPr id="17" name="矩形 16"/>
          <p:cNvSpPr/>
          <p:nvPr/>
        </p:nvSpPr>
        <p:spPr>
          <a:xfrm>
            <a:off x="4370500" y="3243586"/>
            <a:ext cx="1036853" cy="3490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OMIM…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>
            <a:stCxn id="3" idx="2"/>
            <a:endCxn id="4" idx="0"/>
          </p:cNvCxnSpPr>
          <p:nvPr/>
        </p:nvCxnSpPr>
        <p:spPr>
          <a:xfrm flipH="1">
            <a:off x="4888923" y="1038160"/>
            <a:ext cx="4" cy="28953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>
            <a:off x="4888923" y="1667597"/>
            <a:ext cx="4" cy="32968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6" idx="0"/>
          </p:cNvCxnSpPr>
          <p:nvPr/>
        </p:nvCxnSpPr>
        <p:spPr>
          <a:xfrm flipH="1">
            <a:off x="4888926" y="2337189"/>
            <a:ext cx="1" cy="25853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17" idx="0"/>
          </p:cNvCxnSpPr>
          <p:nvPr/>
        </p:nvCxnSpPr>
        <p:spPr>
          <a:xfrm>
            <a:off x="4888926" y="2944734"/>
            <a:ext cx="1" cy="29885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2"/>
            <a:endCxn id="7" idx="0"/>
          </p:cNvCxnSpPr>
          <p:nvPr/>
        </p:nvCxnSpPr>
        <p:spPr>
          <a:xfrm>
            <a:off x="4888927" y="3592593"/>
            <a:ext cx="0" cy="36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2"/>
            <a:endCxn id="8" idx="0"/>
          </p:cNvCxnSpPr>
          <p:nvPr/>
        </p:nvCxnSpPr>
        <p:spPr>
          <a:xfrm>
            <a:off x="4888927" y="4309926"/>
            <a:ext cx="0" cy="31182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9" idx="0"/>
          </p:cNvCxnSpPr>
          <p:nvPr/>
        </p:nvCxnSpPr>
        <p:spPr>
          <a:xfrm>
            <a:off x="4888927" y="4970760"/>
            <a:ext cx="0" cy="31178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3"/>
            <a:endCxn id="10" idx="1"/>
          </p:cNvCxnSpPr>
          <p:nvPr/>
        </p:nvCxnSpPr>
        <p:spPr>
          <a:xfrm>
            <a:off x="5407353" y="3418090"/>
            <a:ext cx="86904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3"/>
            <a:endCxn id="11" idx="1"/>
          </p:cNvCxnSpPr>
          <p:nvPr/>
        </p:nvCxnSpPr>
        <p:spPr>
          <a:xfrm flipV="1">
            <a:off x="5551369" y="4135422"/>
            <a:ext cx="725028" cy="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3"/>
            <a:endCxn id="12" idx="1"/>
          </p:cNvCxnSpPr>
          <p:nvPr/>
        </p:nvCxnSpPr>
        <p:spPr>
          <a:xfrm flipV="1">
            <a:off x="5551369" y="4796256"/>
            <a:ext cx="736978" cy="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0" idx="3"/>
            <a:endCxn id="16" idx="3"/>
          </p:cNvCxnSpPr>
          <p:nvPr/>
        </p:nvCxnSpPr>
        <p:spPr>
          <a:xfrm>
            <a:off x="8508645" y="3418090"/>
            <a:ext cx="11950" cy="2038954"/>
          </a:xfrm>
          <a:prstGeom prst="bentConnector3">
            <a:avLst>
              <a:gd name="adj1" fmla="val 3155046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3"/>
          </p:cNvCxnSpPr>
          <p:nvPr/>
        </p:nvCxnSpPr>
        <p:spPr>
          <a:xfrm>
            <a:off x="8508645" y="4135422"/>
            <a:ext cx="383835" cy="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3"/>
          </p:cNvCxnSpPr>
          <p:nvPr/>
        </p:nvCxnSpPr>
        <p:spPr>
          <a:xfrm>
            <a:off x="8520595" y="4796256"/>
            <a:ext cx="371885" cy="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5400000">
            <a:off x="3661662" y="1517729"/>
            <a:ext cx="407686" cy="2046606"/>
          </a:xfrm>
          <a:prstGeom prst="bentConnector3">
            <a:avLst>
              <a:gd name="adj1" fmla="val 29914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3" idx="1"/>
            <a:endCxn id="15" idx="1"/>
          </p:cNvCxnSpPr>
          <p:nvPr/>
        </p:nvCxnSpPr>
        <p:spPr>
          <a:xfrm rot="10800000" flipV="1">
            <a:off x="1530432" y="2919518"/>
            <a:ext cx="302291" cy="2535824"/>
          </a:xfrm>
          <a:prstGeom prst="bentConnector3">
            <a:avLst>
              <a:gd name="adj1" fmla="val 175622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4" idx="1"/>
          </p:cNvCxnSpPr>
          <p:nvPr/>
        </p:nvCxnSpPr>
        <p:spPr>
          <a:xfrm flipH="1">
            <a:off x="1379408" y="4796257"/>
            <a:ext cx="453316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095489" y="6161451"/>
            <a:ext cx="2016224" cy="369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提取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CNVs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片段上的基因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箭头连接符 34"/>
          <p:cNvCxnSpPr>
            <a:stCxn id="8" idx="1"/>
            <a:endCxn id="14" idx="3"/>
          </p:cNvCxnSpPr>
          <p:nvPr/>
        </p:nvCxnSpPr>
        <p:spPr>
          <a:xfrm flipH="1">
            <a:off x="3529630" y="4796257"/>
            <a:ext cx="69685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842320" y="6070075"/>
            <a:ext cx="2572646" cy="5448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对基因进行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KEGG Pathway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功能富集分析或功能注释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肘形连接符 36"/>
          <p:cNvCxnSpPr>
            <a:stCxn id="9" idx="2"/>
            <a:endCxn id="34" idx="0"/>
          </p:cNvCxnSpPr>
          <p:nvPr/>
        </p:nvCxnSpPr>
        <p:spPr>
          <a:xfrm rot="16200000" flipH="1">
            <a:off x="5731313" y="4789162"/>
            <a:ext cx="529903" cy="2214674"/>
          </a:xfrm>
          <a:prstGeom prst="bentConnector3">
            <a:avLst>
              <a:gd name="adj1" fmla="val 68029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6" idx="2"/>
            <a:endCxn id="34" idx="0"/>
          </p:cNvCxnSpPr>
          <p:nvPr/>
        </p:nvCxnSpPr>
        <p:spPr>
          <a:xfrm rot="5400000">
            <a:off x="7030999" y="5787979"/>
            <a:ext cx="446074" cy="300870"/>
          </a:xfrm>
          <a:prstGeom prst="bentConnector3">
            <a:avLst>
              <a:gd name="adj1" fmla="val 62238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1"/>
            <a:endCxn id="36" idx="3"/>
          </p:cNvCxnSpPr>
          <p:nvPr/>
        </p:nvCxnSpPr>
        <p:spPr>
          <a:xfrm flipH="1" flipV="1">
            <a:off x="5414966" y="6342478"/>
            <a:ext cx="680523" cy="374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87824" y="2227644"/>
            <a:ext cx="406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yes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09603" y="2327958"/>
            <a:ext cx="406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no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70586" y="3141090"/>
            <a:ext cx="406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yes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66184" y="3858424"/>
            <a:ext cx="406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yes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66184" y="4519256"/>
            <a:ext cx="406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yes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91728" y="4988150"/>
            <a:ext cx="138466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not available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88809" y="4301342"/>
            <a:ext cx="406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no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88808" y="3618280"/>
            <a:ext cx="406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no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107504" y="1849728"/>
            <a:ext cx="892899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07504" y="5896499"/>
            <a:ext cx="8784976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7231" y="841842"/>
            <a:ext cx="1900231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数据质控、预处理，得到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CNVs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片段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41" y="2204847"/>
            <a:ext cx="1415389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文献比对，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CNVs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分型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7232" y="6035442"/>
            <a:ext cx="1413198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对应基因功能研究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3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59576" y="404664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捕获</a:t>
            </a:r>
            <a:r>
              <a:rPr lang="zh-CN" altLang="en-US" sz="10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方案设计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559576" y="980728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探针设计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 rot="5400000" flipV="1">
            <a:off x="3167524" y="655025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5400000" flipV="1">
            <a:off x="3167524" y="1231088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557676" y="1556792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样品检测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 rot="5400000" flipV="1">
            <a:off x="3165624" y="1807152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555776" y="2132856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文库制备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20540" y="2132856"/>
            <a:ext cx="133538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文库质检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2" idx="2"/>
            <a:endCxn id="15" idx="3"/>
          </p:cNvCxnSpPr>
          <p:nvPr/>
        </p:nvCxnSpPr>
        <p:spPr>
          <a:xfrm rot="5400000">
            <a:off x="4277959" y="2142665"/>
            <a:ext cx="432048" cy="9884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559576" y="2708920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目标区域捕获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063794" y="2168860"/>
            <a:ext cx="217924" cy="21602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559576" y="3284984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捕获后文库扩增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 rot="5400000" flipV="1">
            <a:off x="3168220" y="2959280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607555" y="2996952"/>
            <a:ext cx="51174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PCR</a:t>
            </a:r>
            <a:endParaRPr lang="zh-CN" altLang="en-US" sz="105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560272" y="3861048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上机测序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右箭头 22"/>
          <p:cNvSpPr/>
          <p:nvPr/>
        </p:nvSpPr>
        <p:spPr>
          <a:xfrm rot="5400000" flipV="1">
            <a:off x="3170816" y="3535344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2555776" y="4437112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标准分析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右箭头 25"/>
          <p:cNvSpPr/>
          <p:nvPr/>
        </p:nvSpPr>
        <p:spPr>
          <a:xfrm rot="5400000" flipV="1">
            <a:off x="3167524" y="4111408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277918" y="3861048"/>
            <a:ext cx="3462434" cy="1440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去除接头污染和低质量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105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数据产量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统计分析</a:t>
            </a:r>
            <a:endParaRPr lang="en-US" altLang="zh-CN" sz="105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测序</a:t>
            </a:r>
            <a:r>
              <a:rPr lang="zh-CN" altLang="en-US" sz="10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深度分析、覆盖度均一性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105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SNP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InDel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变异</a:t>
            </a:r>
            <a:r>
              <a:rPr lang="zh-CN" altLang="en-US" sz="10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endParaRPr lang="en-US" altLang="zh-CN" sz="105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SNP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InDel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0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RefGene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注释</a:t>
            </a:r>
            <a:endParaRPr lang="en-US" altLang="zh-CN" sz="105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SNP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InDel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数据库分析</a:t>
            </a:r>
            <a:endParaRPr lang="en-US" altLang="zh-CN" sz="105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SNP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InDel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各基因功能元件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上分布统计</a:t>
            </a:r>
            <a:endParaRPr lang="en-US" altLang="zh-CN" sz="105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4042141" y="4473116"/>
            <a:ext cx="217924" cy="21602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555776" y="5013176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定制分析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右箭头 29"/>
          <p:cNvSpPr/>
          <p:nvPr/>
        </p:nvSpPr>
        <p:spPr>
          <a:xfrm rot="5400000" flipV="1">
            <a:off x="3163028" y="4689723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9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557676" y="1556792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样品检测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5400000" flipV="1">
            <a:off x="3165624" y="1807152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555776" y="2132856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文库制备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320540" y="2132856"/>
            <a:ext cx="133538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文库质检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肘形连接符 10"/>
          <p:cNvCxnSpPr>
            <a:stCxn id="10" idx="2"/>
            <a:endCxn id="12" idx="3"/>
          </p:cNvCxnSpPr>
          <p:nvPr/>
        </p:nvCxnSpPr>
        <p:spPr>
          <a:xfrm rot="5400000">
            <a:off x="4277959" y="2142665"/>
            <a:ext cx="432048" cy="9884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559576" y="2708920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外显子捕获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063794" y="2168860"/>
            <a:ext cx="217924" cy="21602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559576" y="3284984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捕获后文库扩增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 rot="5400000" flipV="1">
            <a:off x="3168220" y="2959280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07555" y="2996952"/>
            <a:ext cx="51174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PCR</a:t>
            </a:r>
            <a:endParaRPr lang="zh-CN" altLang="en-US" sz="105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560272" y="3861048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上机测序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 rot="5400000" flipV="1">
            <a:off x="3170816" y="3535344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555776" y="4437112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标准分析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 rot="5400000" flipV="1">
            <a:off x="3167524" y="4111408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277918" y="3861048"/>
            <a:ext cx="2958378" cy="1440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0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产量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统计分析</a:t>
            </a:r>
            <a:endParaRPr lang="en-US" altLang="zh-CN" sz="105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测序</a:t>
            </a:r>
            <a:r>
              <a:rPr lang="zh-CN" altLang="en-US" sz="10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深度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105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覆盖</a:t>
            </a:r>
            <a:r>
              <a:rPr lang="zh-CN" altLang="en-US" sz="10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度均一性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105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参考序列 </a:t>
            </a:r>
            <a:r>
              <a:rPr lang="en-US" altLang="zh-CN" sz="10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mapping</a:t>
            </a:r>
          </a:p>
          <a:p>
            <a:r>
              <a: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SNP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InDel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变异</a:t>
            </a:r>
            <a:r>
              <a:rPr lang="zh-CN" altLang="en-US" sz="10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endParaRPr lang="en-US" altLang="zh-CN" sz="105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SNP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InDel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0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RefGene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注释</a:t>
            </a:r>
            <a:endParaRPr lang="en-US" altLang="zh-CN" sz="105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SNP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InDel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数据库分析</a:t>
            </a:r>
            <a:endParaRPr lang="en-US" altLang="zh-CN" sz="105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SNP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InDel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各基因功能元件</a:t>
            </a:r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上分布统计</a:t>
            </a:r>
            <a:endParaRPr lang="en-US" altLang="zh-CN" sz="105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042141" y="4473116"/>
            <a:ext cx="217924" cy="21602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555776" y="5013176"/>
            <a:ext cx="144016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定制分析</a:t>
            </a:r>
            <a:endParaRPr lang="zh-CN" altLang="en-US" sz="10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 rot="5400000" flipV="1">
            <a:off x="3163028" y="4689723"/>
            <a:ext cx="224264" cy="29960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5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373</Words>
  <Application>Microsoft Office PowerPoint</Application>
  <PresentationFormat>全屏显示(4:3)</PresentationFormat>
  <Paragraphs>102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54</cp:revision>
  <dcterms:created xsi:type="dcterms:W3CDTF">2014-09-29T07:23:17Z</dcterms:created>
  <dcterms:modified xsi:type="dcterms:W3CDTF">2014-11-25T05:55:22Z</dcterms:modified>
</cp:coreProperties>
</file>