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6-1 Periferie – tříbarevná dioda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Základní pojmy periférií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Periférie dělíme</a:t>
            </a:r>
            <a:endParaRPr lang="cs-CZ" sz="3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Vstupní – čidla, tlačítko ...</a:t>
            </a:r>
            <a:endParaRPr lang="cs-CZ" sz="3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Výstupní – diody, reproduktor ...</a:t>
            </a:r>
            <a:endParaRPr lang="cs-CZ" sz="3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Vstupně – výstupní – např. paměťové karty (zde nepoužito)</a:t>
            </a:r>
            <a:endParaRPr lang="cs-CZ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Dle druhu toku dat</a:t>
            </a:r>
            <a:endParaRPr lang="cs-CZ" sz="3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Digitální</a:t>
            </a:r>
            <a:endParaRPr lang="cs-CZ" sz="3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Analogové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Tříbarevná dioda</a:t>
            </a:r>
            <a:endParaRPr lang="cs-CZ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69200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Výstupní periférie</a:t>
            </a:r>
            <a:endParaRPr lang="cs-CZ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Může být zapojena digitálně i analogově</a:t>
            </a:r>
            <a:endParaRPr lang="cs-CZ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Čtyři vstupy</a:t>
            </a:r>
            <a:endParaRPr lang="cs-CZ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Společná (nejdelší pin):</a:t>
            </a:r>
            <a:endParaRPr lang="cs-CZ" sz="2400" b="0" strike="noStrike" spc="-1"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Anoda (+)</a:t>
            </a:r>
            <a:endParaRPr lang="cs-CZ" sz="2000" b="0" strike="noStrike" spc="-1"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Katoda (-) – použijeme, lépe se ovládá</a:t>
            </a:r>
            <a:endParaRPr lang="cs-CZ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Barvy </a:t>
            </a:r>
            <a:endParaRPr lang="cs-CZ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Červená</a:t>
            </a:r>
            <a:endParaRPr lang="cs-CZ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Modrá</a:t>
            </a:r>
            <a:endParaRPr lang="cs-CZ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Zelená </a:t>
            </a:r>
            <a:endParaRPr lang="cs-CZ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cs-CZ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76360" y="-7200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Zapojení</a:t>
            </a:r>
            <a:endParaRPr lang="cs-CZ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Obrázek 3"/>
          <p:cNvPicPr/>
          <p:nvPr/>
        </p:nvPicPr>
        <p:blipFill>
          <a:blip r:embed="rId2"/>
          <a:stretch/>
        </p:blipFill>
        <p:spPr>
          <a:xfrm>
            <a:off x="1015200" y="1797120"/>
            <a:ext cx="7074360" cy="530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1 program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3040" y="1440000"/>
            <a:ext cx="9390960" cy="632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800000" y="2160000"/>
            <a:ext cx="5976000" cy="4392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cs-CZ" sz="2800" b="0" strike="noStrike" spc="-1">
                <a:solidFill>
                  <a:srgbClr val="008000"/>
                </a:solidFill>
                <a:latin typeface="Courier New"/>
              </a:rPr>
              <a:t>from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800" b="0" strike="noStrike" spc="-1">
                <a:solidFill>
                  <a:srgbClr val="0000FF"/>
                </a:solidFill>
                <a:latin typeface="Courier New"/>
              </a:rPr>
              <a:t>microbit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800" b="0" strike="noStrike" spc="-1">
                <a:solidFill>
                  <a:srgbClr val="008000"/>
                </a:solidFill>
                <a:latin typeface="Courier New"/>
              </a:rPr>
              <a:t>import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*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pin0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1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2000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pin0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pin1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1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2000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pin1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pin2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1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sleep(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2000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  <a:p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pin2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write_digital(</a:t>
            </a:r>
            <a:r>
              <a:rPr lang="cs-CZ" sz="2800" b="0" strike="noStrike" spc="-1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8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1 program - úprava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76000" y="1450440"/>
            <a:ext cx="9390960" cy="632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cs-CZ" sz="18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512000" y="2664000"/>
            <a:ext cx="6768000" cy="35139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cs-CZ" sz="3600" b="0" strike="noStrike" spc="-1">
                <a:solidFill>
                  <a:srgbClr val="008000"/>
                </a:solidFill>
                <a:latin typeface="Courier New"/>
                <a:ea typeface="Calibri"/>
              </a:rPr>
              <a:t>﻿</a:t>
            </a:r>
            <a:r>
              <a:rPr lang="cs-CZ" sz="3600" b="0" strike="noStrike" spc="-1">
                <a:solidFill>
                  <a:srgbClr val="008000"/>
                </a:solidFill>
                <a:latin typeface="Courier New"/>
              </a:rPr>
              <a:t>fro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m</a:t>
            </a:r>
            <a:r>
              <a:rPr lang="cs-CZ" sz="3600" b="0" strike="noStrike" spc="-1">
                <a:solidFill>
                  <a:srgbClr val="0000FF"/>
                </a:solidFill>
                <a:latin typeface="Courier New"/>
              </a:rPr>
              <a:t> microbi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t</a:t>
            </a:r>
            <a:r>
              <a:rPr lang="cs-CZ" sz="3600" b="0" strike="noStrike" spc="-1">
                <a:solidFill>
                  <a:srgbClr val="008000"/>
                </a:solidFill>
                <a:latin typeface="Courier New"/>
              </a:rPr>
              <a:t> impor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t</a:t>
            </a:r>
            <a:r>
              <a:rPr lang="cs-CZ" sz="3600" b="0" strike="noStrike" spc="-1">
                <a:solidFill>
                  <a:srgbClr val="666666"/>
                </a:solidFill>
                <a:latin typeface="Courier New"/>
              </a:rPr>
              <a:t> 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cs-CZ" sz="3600" b="0" strike="noStrike" spc="-1">
              <a:latin typeface="Arial"/>
            </a:endParaRPr>
          </a:p>
          <a:p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A</a:t>
            </a:r>
            <a:r>
              <a:rPr lang="cs-CZ" sz="3600" b="0" strike="noStrike" spc="-1">
                <a:solidFill>
                  <a:srgbClr val="666666"/>
                </a:solidFill>
                <a:latin typeface="Courier New"/>
              </a:rPr>
              <a:t> 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= [pin0, pin1, pin2]</a:t>
            </a:r>
            <a:endParaRPr lang="cs-CZ" sz="3600" b="0" strike="noStrike" spc="-1">
              <a:latin typeface="Arial"/>
            </a:endParaRPr>
          </a:p>
          <a:p>
            <a:r>
              <a:rPr lang="cs-CZ" sz="3600" b="0" strike="noStrike" spc="-1">
                <a:solidFill>
                  <a:srgbClr val="008000"/>
                </a:solidFill>
                <a:latin typeface="Courier New"/>
              </a:rPr>
              <a:t>fo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r I</a:t>
            </a:r>
            <a:r>
              <a:rPr lang="cs-CZ" sz="3600" b="0" strike="noStrike" spc="-1">
                <a:solidFill>
                  <a:srgbClr val="AA22FF"/>
                </a:solidFill>
                <a:latin typeface="Courier New"/>
              </a:rPr>
              <a:t> i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n</a:t>
            </a:r>
            <a:r>
              <a:rPr lang="cs-CZ" sz="3600" b="0" strike="noStrike" spc="-1">
                <a:solidFill>
                  <a:srgbClr val="008000"/>
                </a:solidFill>
                <a:latin typeface="Courier New"/>
              </a:rPr>
              <a:t> A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:</a:t>
            </a:r>
            <a:endParaRPr lang="cs-CZ" sz="3600" b="0" strike="noStrike" spc="-1">
              <a:latin typeface="Arial"/>
            </a:endParaRPr>
          </a:p>
          <a:p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    I.write_digital</a:t>
            </a:r>
            <a:r>
              <a:rPr lang="cs-CZ" sz="3600" b="0" strike="noStrike" spc="-1">
                <a:solidFill>
                  <a:srgbClr val="666666"/>
                </a:solidFill>
                <a:latin typeface="Courier New"/>
              </a:rPr>
              <a:t>(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1)</a:t>
            </a:r>
            <a:endParaRPr lang="cs-CZ" sz="3600" b="0" strike="noStrike" spc="-1">
              <a:latin typeface="Arial"/>
            </a:endParaRPr>
          </a:p>
          <a:p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    sleep</a:t>
            </a:r>
            <a:r>
              <a:rPr lang="cs-CZ" sz="3600" b="0" strike="noStrike" spc="-1">
                <a:solidFill>
                  <a:srgbClr val="666666"/>
                </a:solidFill>
                <a:latin typeface="Courier New"/>
              </a:rPr>
              <a:t>(200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0)</a:t>
            </a:r>
            <a:endParaRPr lang="cs-CZ" sz="3600" b="0" strike="noStrike" spc="-1">
              <a:latin typeface="Arial"/>
            </a:endParaRPr>
          </a:p>
          <a:p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    I.write_digital</a:t>
            </a:r>
            <a:r>
              <a:rPr lang="cs-CZ" sz="3600" b="0" strike="noStrike" spc="-1">
                <a:solidFill>
                  <a:srgbClr val="666666"/>
                </a:solidFill>
                <a:latin typeface="Courier New"/>
              </a:rPr>
              <a:t>(</a:t>
            </a:r>
            <a:r>
              <a:rPr lang="cs-CZ" sz="3600" b="0" strike="noStrike" spc="-1">
                <a:solidFill>
                  <a:srgbClr val="000000"/>
                </a:solidFill>
                <a:latin typeface="Courier New"/>
              </a:rPr>
              <a:t>0)</a:t>
            </a:r>
            <a:endParaRPr lang="cs-CZ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50800" y="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Poznámky</a:t>
            </a:r>
            <a:endParaRPr lang="cs-CZ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8679"/>
            <a:ext cx="9071640" cy="46632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 prvním programu byl použit digitální výstup – barva svítí nebo nesvítí</a:t>
            </a:r>
            <a:endParaRPr lang="cs-CZ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 upraveném programu je použita struktura pole pro seznam pinů – </a:t>
            </a:r>
            <a:r>
              <a:rPr lang="cs-CZ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složitější datová struktura znamená jednodušší program</a:t>
            </a: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(obecné pravidlo programování)</a:t>
            </a:r>
            <a:endParaRPr lang="cs-CZ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Následuje program, který analogově rozsvěcuje a zhasíná jednu barvu</a:t>
            </a:r>
            <a:endParaRPr lang="cs-CZ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Není to úplně analogový přístup, ale jeho diskretizace na 1024 hodnot.</a:t>
            </a:r>
            <a:endParaRPr lang="cs-CZ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-1072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cs-CZ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 rozsvěcení a zhasínání barvy</a:t>
            </a:r>
            <a:endParaRPr lang="cs-CZ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276920"/>
            <a:ext cx="9071640" cy="615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cs-CZ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935640" y="1600920"/>
            <a:ext cx="8136360" cy="44470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*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while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True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:    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for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I </a:t>
            </a:r>
            <a:r>
              <a:rPr lang="cs-CZ" sz="3200" b="0" strike="noStrike" spc="-1">
                <a:solidFill>
                  <a:srgbClr val="AA22FF"/>
                </a:solidFill>
                <a:latin typeface="Courier New"/>
              </a:rPr>
              <a:t>in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range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1024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):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    pin0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write_analog(I)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2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for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I </a:t>
            </a:r>
            <a:r>
              <a:rPr lang="cs-CZ" sz="3200" b="0" strike="noStrike" spc="-1">
                <a:solidFill>
                  <a:srgbClr val="AA22FF"/>
                </a:solidFill>
                <a:latin typeface="Courier New"/>
              </a:rPr>
              <a:t>in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</a:rPr>
              <a:t>range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1023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-1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):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    pin0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write_analog(I)</a:t>
            </a:r>
            <a:endParaRPr lang="cs-CZ" sz="3200" b="0" strike="noStrike" spc="-1">
              <a:latin typeface="Arial"/>
            </a:endParaRPr>
          </a:p>
          <a:p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    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</a:rPr>
              <a:t>2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315</Words>
  <Application>Microsoft Office PowerPoint</Application>
  <PresentationFormat>Vlastní</PresentationFormat>
  <Paragraphs>56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25</cp:revision>
  <cp:lastPrinted>2019-03-13T11:21:41Z</cp:lastPrinted>
  <dcterms:created xsi:type="dcterms:W3CDTF">2018-10-08T09:38:12Z</dcterms:created>
  <dcterms:modified xsi:type="dcterms:W3CDTF">2021-06-09T10:06:31Z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