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75" r:id="rId7"/>
    <p:sldId id="259" r:id="rId8"/>
    <p:sldId id="271" r:id="rId9"/>
    <p:sldId id="261" r:id="rId10"/>
    <p:sldId id="262" r:id="rId11"/>
    <p:sldId id="272" r:id="rId12"/>
    <p:sldId id="263" r:id="rId13"/>
    <p:sldId id="264" r:id="rId14"/>
    <p:sldId id="267" r:id="rId15"/>
    <p:sldId id="265" r:id="rId16"/>
    <p:sldId id="268" r:id="rId17"/>
    <p:sldId id="273" r:id="rId18"/>
    <p:sldId id="274" r:id="rId19"/>
    <p:sldId id="269" r:id="rId20"/>
    <p:sldId id="270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C6FEA-1E56-43D5-BD88-5FA91B4DF0B7}" v="1" dt="2025-01-06T09:38:07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95"/>
  </p:normalViewPr>
  <p:slideViewPr>
    <p:cSldViewPr snapToGrid="0">
      <p:cViewPr varScale="1">
        <p:scale>
          <a:sx n="113" d="100"/>
          <a:sy n="113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DFBE-B133-494B-97A3-2706E8D68A1E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BAC10-759C-4133-B867-622E477C64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405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2303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8663B-6CCA-40BD-4AFD-5668BB4C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25FC6FA6-24D3-E611-C430-577F09E2F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6E78B6E2-A54A-A474-5BF9-81179A077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32F8015-F7BD-275F-DF33-54B1F7949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759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2185-7DA0-59B1-5D7F-3896EB12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822CFB90-590A-14E8-5D29-CA68016B3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3165D236-08EF-84A7-FAEB-B10B1E06E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A949AC2-F30E-BE71-58C6-03CA7D3D2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9408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0546D-078C-B4E2-BF75-F0467AF6F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642EB92C-90AA-8B82-C71C-7BA9E92F4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0F09C005-309C-2C7C-DC7C-D5F36C18D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E87CAF-822A-F1A4-7675-A2BAED75C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137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76FF-F154-ED74-286C-BEFCD906F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40467A79-29FA-A3B2-9F4E-0D924E8A2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0BC0C7FB-BBEA-C6FC-D02C-CDAA3DE6B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3C80C84-EBB8-0062-1A5F-79C0C6657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093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B264C-A1AA-21E0-8A61-98A40E616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98A25C7C-761E-17F9-5755-98189EDD0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2BA2141A-EE1C-DBE7-C0FF-03BE604F8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6F345A6-D6A9-01A8-7794-2DEED2579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14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21C12-2BB0-B61A-0746-DBE995D2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16340F95-8171-D9D3-026A-4C7A8C048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831D5C4D-F23C-4603-DBA1-419BBCD64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E123156-3AFF-559B-0AEA-0EE597158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88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2B6F1-B254-5DFE-097E-C622EFF0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2DDCA727-1821-C35B-1CDF-5A4EDC52E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1730320D-A0FF-CD55-FA86-552C1B1CD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1A09905-C73B-2091-6FE0-081B0129A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231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23F55-885C-6A88-8B11-230AC79E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0E66CF72-A2AB-3201-63DD-46DD948C4A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F38EB57D-0711-82C4-D928-63879FA9D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85CCEBA-6CF2-F78D-ADE0-D907606A0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202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AFB40-73B3-32C7-A679-7EF9D081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3E716B79-B3AD-1EF6-BE65-0F834023C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D69F5BA8-22AF-55B2-AEBB-DBE301CFC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F97C1EA-90C1-3E2E-B4DB-D2B2BA42C9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64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176AD-8952-7966-90ED-A98C568BA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42C5DB2D-930E-ABE2-3C9B-ED4F43E69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FDEB275D-443F-A5CA-EA0A-B1B9EA5A5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95362B-FA90-EDB8-1933-1AB72BC62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609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01CC4-359E-6B02-F2DA-DB47A5C93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B84E45FB-83FC-C303-DFD4-74E84A981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5046F7AE-3AFD-EB13-3CD1-8EA54C69A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B7362D-FA5E-94F5-AC0F-BFD5CC83B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BAC10-759C-4133-B867-622E477C64E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464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531E1F-7511-6009-037C-F122D29B6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17BAD5-5787-7C07-C93F-B274AD8B1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6ACCA71-247A-0875-7408-3E1B5EDD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886973-2BE6-BA86-5D87-61AEE812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924F2EB-65A0-4E44-EE78-2E894433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610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9AE18-F5E6-3092-1219-E3427DE9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B8E9A90-6B04-7A04-2EB5-F8F607F2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2175F6D-46F9-D982-43DA-93457F7F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E180E1-7700-9888-8424-27CF494F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17ABAF-DB96-43C0-E448-EE3AF132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12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ECB2301-270A-70E0-4428-573889B49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8320625-F2A6-4838-554C-B0F25E1A2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A3CC8B-E3D3-68C4-4725-E39FF7D7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B34D44-0CE1-A5EE-8D37-C801E6DA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A7ECD8-33DF-32A6-B051-445637BE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89133-475B-AE0C-769A-1D397F10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F7678D-EB04-CF6C-2960-F2CED693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7CCD57-5BA7-AF29-9459-710BE3B3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F052575-8161-7373-F373-807AFE5D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2B8871-87D8-8BE6-25C5-BA38C541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566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31FE3-10E4-20A8-E58B-54A87CD7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C27E25-0CA0-CFED-DAA0-6827D788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B4B673-D73C-09D0-FED3-E623DA57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84956F-B7D9-79B5-ED5B-A43F358B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BC3048-8ADE-1656-02F8-32708B80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923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C1E056-6317-BF7B-0C1B-B21F15FC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423620-B169-F35C-2853-56A854D7F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9FCDBB2-8D03-4056-C720-A906C538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51AF24-CF1C-817C-5CD0-B891FA53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D2B2419-5B22-6C68-16D7-71DDAC8A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C6A099A-D4CE-DD4C-38C2-813A84A0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243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C9975-6821-57F7-4499-0E871BBA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2B63F8-8BB5-AE21-747D-D1A7A1F4D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775471-6CF3-2B58-CFD6-CA4F2F5A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42E2CF3-4D88-902E-E75D-7EE7E33D2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4AA724D-6C27-B127-B819-9149CE286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59B982C-AB42-FC86-A827-0ACAAD64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5FCB6A7-4A49-7523-B21C-62EED2AA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65EE18A-AA91-429E-B896-EA0CB202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67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4D0F9E-EF45-09CC-C8BF-A57E686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4C9BBDB-9B19-E916-03BC-04F838FC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9C68C2A-8C52-D6F3-F915-F616D57D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8F2BF4C-B2B3-B559-C92F-2DAF40C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819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E936B15-3ED8-D6D0-B3BB-B3E9E790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594752F-49EE-553C-0FA9-4915F0FF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A021BAD-A697-AA66-9CCC-8F6EF26B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81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55A705-A656-30DE-2E11-2FA4EBF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28A7EB-0555-3A1E-D9A6-DCECA57F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76B219E-9359-BD2B-DFA4-49532550F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AAD704-8911-9182-00D4-2C7078C7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ACD77B4-F6B9-A7AA-0E84-922465D0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0287DE0-5F09-D561-87F0-23D06399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63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A3B7EC-1615-BBB8-CDBC-93A14B53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0D4A953-BB36-24B2-276A-F6825C1BD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D13479-0BB5-4FD5-E2D5-C5D02749E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5C961B0-FBA1-9E0B-8B46-4121E5B2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4403CA8-D165-A0B5-9B70-1F13141A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96028FD-FCA9-8FC2-E0AF-626875C2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239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91C8EDA-4255-8E59-187B-6282EF48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1AA0BE-1780-34B5-CE59-3829A3F1F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CBF7F5-3DF2-2EE9-53A2-6A8C946A0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930B0-A54B-473D-9ADE-4035D6D7F44F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C945DF-95EE-5205-CF62-DB174744F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8331FE-29F8-69D0-4C43-FF447DA76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CB5A2-D345-4B62-829A-AF8A1B3273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022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8689/no-sign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openclipart.org/detail/158773/yes-button.-bot%C3%83%C2%B3n-s%C3%83%C2%AD-by-ehecatl113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8689/no-sign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openclipart.org/detail/158773/yes-button.-bot%C3%83%C2%B3n-s%C3%83%C2%AD-by-ehecatl113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8689/no-sign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openclipart.org/detail/158773/yes-button.-bot%C3%83%C2%B3n-s%C3%83%C2%AD-by-ehecatl113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58773/yes-button.-bot%C3%83%C2%B3n-s%C3%83%C2%AD-by-ehecatl1138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openclipart.org/detail/28689/no-sig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8689/no-sign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openclipart.org/detail/158773/yes-button.-bot%C3%83%C2%B3n-s%C3%83%C2%AD-by-ehecatl113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58773/yes-button.-bot%C3%83%C2%B3n-s%C3%83%C2%AD-by-ehecatl1138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openclipart.org/detail/28689/no-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6E325-ADAE-4E83-D583-19640FC39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Kyberbezpečnost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C7BFFF-ACCC-F1EA-7280-811A6AC2A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Martina </a:t>
            </a:r>
            <a:r>
              <a:rPr lang="cs-CZ" dirty="0" err="1"/>
              <a:t>Furková</a:t>
            </a:r>
            <a:endParaRPr lang="cs-CZ" dirty="0"/>
          </a:p>
          <a:p>
            <a:r>
              <a:rPr lang="cs-CZ"/>
              <a:t>2025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642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CA697-33A2-1005-595E-8E510507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9CB2C6-C790-827C-7CFF-3825D6C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A70518-F04B-9536-14AF-8B60C69B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Od kamaráda ti přišel mail nebo vzkaz na sociální síti, že si máš stáhnout do počítače nebo do mobilu skvělou hru a odkaz na tuto hru. Při prvním spuštění se hra ptá na hodně údajů, včetně tvého rodného čísla a/nebo čísla účtu a hesla k tvému </a:t>
            </a:r>
            <a:r>
              <a:rPr lang="cs-CZ" dirty="0">
                <a:solidFill>
                  <a:srgbClr val="000000"/>
                </a:solidFill>
                <a:latin typeface="Times New Roman" panose="02020603050405020304" pitchFamily="18" charset="0"/>
              </a:rPr>
              <a:t>bankovnímu </a:t>
            </a:r>
            <a:r>
              <a:rPr lang="cs-CZ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účtu. Co uděláš? </a:t>
            </a:r>
            <a:endParaRPr lang="cs-CZ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Rychle to vyplním, těším se až zapaříme.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se mi nelíbí, nic nevyplním, hru smažu a kamarádovi vynadám.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Pátrám na internetu po informacích o této hře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Zeptám se důvěryhodného dospělého. </a:t>
            </a:r>
            <a:endParaRPr lang="cs-CZ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Protože telefon odmítne hru instalovat s odkazem, že se jedná o nedůvěryhodný zdroj, budu na internetu pátrat jak to obejít.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571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782DB-1DC1-F66E-A87B-E4D2011B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ED5DB4-6F20-060F-BCF2-CAC2C4AC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E11300-5878-8D02-D424-1FF71613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683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Od kamaráda ti přišel mail nebo vzkaz na sociální síti, že si máš stáhnout do počítače nebo do mobilu skvělou hru a odkaz na tuto hru. Při prvním spuštění se hra ptá na hodně údajů, včetně tvého rodného čísla a/nebo čísla účtu a hesla k tvému </a:t>
            </a:r>
            <a:r>
              <a:rPr lang="cs-CZ" dirty="0">
                <a:solidFill>
                  <a:srgbClr val="000000"/>
                </a:solidFill>
                <a:latin typeface="Times New Roman" panose="02020603050405020304" pitchFamily="18" charset="0"/>
              </a:rPr>
              <a:t>bankovnímu </a:t>
            </a:r>
            <a:r>
              <a:rPr lang="cs-CZ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účtu. Co uděláš?</a:t>
            </a:r>
            <a:endParaRPr lang="cs-CZ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Rychle to vyplním, těším se až zapaříme.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To se mi nelíbí, nic nevyplním, hru smažu a kamarádovi vynadám.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Pátrám na internetu po informacích o této hře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Zeptám se důvěryhodného dospělého. 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Protože telefon odmítne hru instalovat s odkazem, že se jedná o nedůvěryhodný zdroj, budu na 	internetu pátrat jak to obejít.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cs-CZ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BA30EF98-8950-B6CD-1C04-5834797F6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8474" y="3549818"/>
            <a:ext cx="304444" cy="304444"/>
          </a:xfrm>
          <a:prstGeom prst="rect">
            <a:avLst/>
          </a:prstGeom>
        </p:spPr>
      </p:pic>
      <p:pic>
        <p:nvPicPr>
          <p:cNvPr id="5" name="Obrázek 4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30CBD518-BAA4-7DB7-1C95-AA03E5271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8001" y="4658964"/>
            <a:ext cx="304444" cy="304444"/>
          </a:xfrm>
          <a:prstGeom prst="rect">
            <a:avLst/>
          </a:prstGeom>
        </p:spPr>
      </p:pic>
      <p:pic>
        <p:nvPicPr>
          <p:cNvPr id="6" name="Obrázek 5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0D4F951D-BED9-D23A-4043-2A7AB2142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4043" y="4091603"/>
            <a:ext cx="304444" cy="304444"/>
          </a:xfrm>
          <a:prstGeom prst="rect">
            <a:avLst/>
          </a:prstGeom>
        </p:spPr>
      </p:pic>
      <p:pic>
        <p:nvPicPr>
          <p:cNvPr id="7" name="Obrázek 6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8C4A00C2-08EC-897B-A20A-B76C903C4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18474" y="3061553"/>
            <a:ext cx="304445" cy="304445"/>
          </a:xfrm>
          <a:prstGeom prst="rect">
            <a:avLst/>
          </a:prstGeom>
        </p:spPr>
      </p:pic>
      <p:pic>
        <p:nvPicPr>
          <p:cNvPr id="8" name="Obrázek 7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DD9047B7-4659-1A60-3725-561C14239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14043" y="5202766"/>
            <a:ext cx="304445" cy="3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8C509-746B-307D-B1C6-E73B341DA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F85B2-4F79-6252-744F-6733DD1C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F800ED-D2CA-E254-0E28-EF2AD584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Instaluješ si do mobilu logickou hru, která je zadarmo. Při prvním spuštění chce hra přístup k fotoaparátu na tvém mobilu. Co uděláš?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Povolím to. Nevím sice na co jej potřebuje, ale nevidím v tom problém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Zamítnu přístup a pokud nebude bez něj fungovat, raději jí smažu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Podívám se do diskuse na store nebo na internetu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Zeptám se důvěryhodného dospělého.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cs-CZ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je běžné, že hry chtějí přístup k fotoaparátu, mám již takových několik.</a:t>
            </a:r>
            <a:endParaRPr lang="cs-CZ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86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7A2A8-7F9F-9C16-A4E6-0A8B1E63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19118D-4301-C874-0501-C23B7CA1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1A616A-7315-453F-6AE3-3AA18E35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Instaluješ si do mobilu logickou hru, která je zadarmo. Při prvním spuštění chce hra přístup k fotoaparátu na tvém mobilu. Co uděláš?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Povolím to. Nevím sice na co jej potřebuje, ale nevidím v tom problém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Zamítnu přístup a pokud nebude bez něj fungovat, raději jí smažu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Podívám se do diskuse na store nebo na internetu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Zeptám se důvěryhodného dospělého. 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cs-CZ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 je běžné, že hry chtějí přístup k fotoaparátu, mám již takových několik.</a:t>
            </a:r>
            <a:endParaRPr lang="cs-CZ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cs-CZ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DD91904E-2B26-4B0C-5064-247B880B6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2757" y="3429000"/>
            <a:ext cx="304444" cy="304444"/>
          </a:xfrm>
          <a:prstGeom prst="rect">
            <a:avLst/>
          </a:prstGeom>
        </p:spPr>
      </p:pic>
      <p:pic>
        <p:nvPicPr>
          <p:cNvPr id="5" name="Obrázek 4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97B8BD25-C75A-FB87-5B60-C5784D0A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8515" y="4005375"/>
            <a:ext cx="304444" cy="304444"/>
          </a:xfrm>
          <a:prstGeom prst="rect">
            <a:avLst/>
          </a:prstGeom>
        </p:spPr>
      </p:pic>
      <p:pic>
        <p:nvPicPr>
          <p:cNvPr id="6" name="Obrázek 5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7360870C-19C5-004E-9A43-B2BE250D8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8515" y="4650759"/>
            <a:ext cx="304444" cy="304444"/>
          </a:xfrm>
          <a:prstGeom prst="rect">
            <a:avLst/>
          </a:prstGeom>
        </p:spPr>
      </p:pic>
      <p:pic>
        <p:nvPicPr>
          <p:cNvPr id="7" name="Obrázek 6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858EC2C4-D4D1-3064-762B-AF7A3360F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8515" y="2889121"/>
            <a:ext cx="304445" cy="304445"/>
          </a:xfrm>
          <a:prstGeom prst="rect">
            <a:avLst/>
          </a:prstGeom>
        </p:spPr>
      </p:pic>
      <p:pic>
        <p:nvPicPr>
          <p:cNvPr id="8" name="Obrázek 7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E1C5C1D7-2219-6BCE-9988-BF91717BD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8514" y="5261637"/>
            <a:ext cx="304445" cy="3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DB1CF-638D-08E9-C989-AFDBC6336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4B243-140B-36BF-AC09-82CAC44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8D2E01-518F-C13C-E8D7-778BD586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Existují počítačové viry?</a:t>
            </a:r>
          </a:p>
          <a:p>
            <a:pPr marL="514350" indent="-51435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Neexistují, neznám nikoho, kdo by si nakazil PC počítačovým virem.</a:t>
            </a:r>
          </a:p>
          <a:p>
            <a:pPr marL="514350" indent="-51435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Ano, existují, proto používám antivir.</a:t>
            </a:r>
            <a:endParaRPr lang="cs-C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Počítačový virus je mýtus, který vymyslely firmy vyrábějící antiviry.</a:t>
            </a:r>
          </a:p>
          <a:p>
            <a:pPr marL="514350" indent="-51435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Myslím si, že ano, raději se poradím s důvěryhodným dospělým.</a:t>
            </a:r>
          </a:p>
          <a:p>
            <a:pPr marL="514350" indent="-51435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Existují, ale když má uživatel v PC více antivirových programů, nemůže se mu nic stát.</a:t>
            </a:r>
          </a:p>
          <a:p>
            <a:pPr marL="514350" indent="-51435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Existují, ale když se chovám zodpovědně, nemohu se nakazit.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137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33473-5E3C-40BE-AC88-08D90960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8E7F96-8CD0-17AD-C63E-A3270AC5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E4003-20A6-E320-154B-3CECA09F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3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Existují počítačové viry??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Neexistují, neznám nikoho, kdo by si nakazil PC počítačovým virem.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Ano, existují, proto používám antivir.</a:t>
            </a:r>
            <a:endParaRPr lang="cs-CZ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Počítačový virus je mýtus, který vymyslely firmy vyrábějící antiviry.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Myslím si, že ano, raději se poradím s důvěryhodným dospělým.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Existují, ale když má uživatel v PC více antivirových programů, nemůže se mu nic 	stát.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Existují, ale když se chovám zodpovědně, nemohu se nakazit.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61B99206-02E4-F977-A4E5-B775D8339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9534" y="3163746"/>
            <a:ext cx="304444" cy="304444"/>
          </a:xfrm>
          <a:prstGeom prst="rect">
            <a:avLst/>
          </a:prstGeom>
        </p:spPr>
      </p:pic>
      <p:pic>
        <p:nvPicPr>
          <p:cNvPr id="5" name="Obrázek 4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5E49BD68-C003-2EAB-DC4A-FC7F0E298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9534" y="4234846"/>
            <a:ext cx="304444" cy="304444"/>
          </a:xfrm>
          <a:prstGeom prst="rect">
            <a:avLst/>
          </a:prstGeom>
        </p:spPr>
      </p:pic>
      <p:pic>
        <p:nvPicPr>
          <p:cNvPr id="6" name="Obrázek 5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20FBBE4B-FA61-7600-2923-86C38E4AB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9534" y="2597625"/>
            <a:ext cx="304445" cy="304445"/>
          </a:xfrm>
          <a:prstGeom prst="rect">
            <a:avLst/>
          </a:prstGeom>
        </p:spPr>
      </p:pic>
      <p:pic>
        <p:nvPicPr>
          <p:cNvPr id="7" name="Obrázek 6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DD3B66AB-2625-D061-E050-C2DD555FC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9534" y="3674069"/>
            <a:ext cx="304445" cy="304445"/>
          </a:xfrm>
          <a:prstGeom prst="rect">
            <a:avLst/>
          </a:prstGeom>
        </p:spPr>
      </p:pic>
      <p:pic>
        <p:nvPicPr>
          <p:cNvPr id="8" name="Obrázek 7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5A734875-5FE7-010B-B296-6B985E312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9534" y="4783539"/>
            <a:ext cx="304445" cy="304445"/>
          </a:xfrm>
          <a:prstGeom prst="rect">
            <a:avLst/>
          </a:prstGeom>
        </p:spPr>
      </p:pic>
      <p:pic>
        <p:nvPicPr>
          <p:cNvPr id="9" name="Obrázek 8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EFEF66C0-1546-CE98-C45C-4D00F11E0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9534" y="5741756"/>
            <a:ext cx="304445" cy="3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3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ECE0F5-1F0A-5E7E-8119-8652D65C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Celkové shrnutí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FF2F75-D43B-6344-A5FD-A6E2065F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Nereagovat unáhleně</a:t>
            </a:r>
          </a:p>
          <a:p>
            <a:r>
              <a:rPr lang="cs-CZ" dirty="0"/>
              <a:t>Zjistit si informace</a:t>
            </a:r>
          </a:p>
          <a:p>
            <a:r>
              <a:rPr lang="cs-CZ" dirty="0"/>
              <a:t>Jsme-li na pochybách kontaktujeme „odesílatele“</a:t>
            </a:r>
          </a:p>
          <a:p>
            <a:r>
              <a:rPr lang="cs-CZ" dirty="0"/>
              <a:t>Vždy je dobrý nápad zeptat se důvěryhodného dospělého</a:t>
            </a:r>
          </a:p>
        </p:txBody>
      </p:sp>
    </p:spTree>
    <p:extLst>
      <p:ext uri="{BB962C8B-B14F-4D97-AF65-F5344CB8AC3E}">
        <p14:creationId xmlns:p14="http://schemas.microsoft.com/office/powerpoint/2010/main" val="411049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86F4C62-B1A3-9907-2A72-75462E68F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Konec prezentace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14930970-879B-F114-4D9C-A3CE26A38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Martina </a:t>
            </a:r>
            <a:r>
              <a:rPr lang="cs-CZ" dirty="0" err="1"/>
              <a:t>Furková</a:t>
            </a:r>
            <a:endParaRPr lang="cs-CZ" dirty="0"/>
          </a:p>
          <a:p>
            <a:r>
              <a:rPr lang="cs-CZ" dirty="0"/>
              <a:t>furkova@gtnv.cz</a:t>
            </a:r>
          </a:p>
        </p:txBody>
      </p:sp>
    </p:spTree>
    <p:extLst>
      <p:ext uri="{BB962C8B-B14F-4D97-AF65-F5344CB8AC3E}">
        <p14:creationId xmlns:p14="http://schemas.microsoft.com/office/powerpoint/2010/main" val="13669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3BED37-BABC-996D-4A88-6DACF9BD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Nejprve si zkuste následující test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EBA0F6-B500-ECEB-6727-3D39A995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038"/>
              </a:lnSpc>
              <a:buNone/>
            </a:pPr>
            <a:r>
              <a:rPr lang="en-US" sz="3600" b="1" i="0" dirty="0">
                <a:solidFill>
                  <a:srgbClr val="202020"/>
                </a:solidFill>
                <a:effectLst/>
                <a:latin typeface="Open Sans" panose="020B0606030504020204" pitchFamily="34" charset="0"/>
              </a:rPr>
              <a:t>wordwall.net/cs/resource/84327987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A8D4C0E-2D6E-D3A2-8543-4F241490AD7C}"/>
              </a:ext>
            </a:extLst>
          </p:cNvPr>
          <p:cNvSpPr txBox="1"/>
          <p:nvPr/>
        </p:nvSpPr>
        <p:spPr>
          <a:xfrm>
            <a:off x="936523" y="3590244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Pojem důvěryhodný dospělý v otázkách znamená například učitele, rodiče, dospělého sourozence, vedoucího kroužku apod. Někoho, komu důvěřujeme. </a:t>
            </a:r>
            <a:endParaRPr lang="cs-CZ" sz="24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D80C410-F629-E005-91EC-1CC84723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577" y="2433116"/>
            <a:ext cx="376290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E39F6-3763-BDC7-0199-9016DCF1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Vysvětlení pojmů – typy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31BBBB-CF32-FC72-F2F1-4A8A829D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Sociální inženýrství – snaha získat přihlašovací údaje, podvržením korektních stránek, mailů, zpráv atd.</a:t>
            </a:r>
          </a:p>
          <a:p>
            <a:r>
              <a:rPr lang="cs-CZ" dirty="0"/>
              <a:t>Man-in-</a:t>
            </a:r>
            <a:r>
              <a:rPr lang="cs-CZ" dirty="0" err="1"/>
              <a:t>the</a:t>
            </a:r>
            <a:r>
              <a:rPr lang="cs-CZ" dirty="0"/>
              <a:t>-</a:t>
            </a:r>
            <a:r>
              <a:rPr lang="cs-CZ" dirty="0" err="1"/>
              <a:t>middle</a:t>
            </a:r>
            <a:r>
              <a:rPr lang="cs-CZ" dirty="0"/>
              <a:t> – odposlouchávání komunikace, snaha získat informace, případně infiltrovat </a:t>
            </a:r>
            <a:r>
              <a:rPr lang="cs-CZ" dirty="0" err="1"/>
              <a:t>fake</a:t>
            </a:r>
            <a:r>
              <a:rPr lang="cs-CZ" dirty="0"/>
              <a:t> zprávy</a:t>
            </a:r>
          </a:p>
          <a:p>
            <a:r>
              <a:rPr lang="cs-CZ" dirty="0"/>
              <a:t>Ransomware – infikování počítače, zašifrování dat, výkupné</a:t>
            </a:r>
          </a:p>
        </p:txBody>
      </p:sp>
    </p:spTree>
    <p:extLst>
      <p:ext uri="{BB962C8B-B14F-4D97-AF65-F5344CB8AC3E}">
        <p14:creationId xmlns:p14="http://schemas.microsoft.com/office/powerpoint/2010/main" val="3047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A21464-EA55-C730-F8C9-782D2B0C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7E8A85-025E-CB96-3C61-EA70B129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tvé oblíbené sociální síti ti přijde žádost o přátelství od kamaráda, kterého již máš v přátelích s tím, že zapomněl své heslo k původnímu účtu.</a:t>
            </a:r>
          </a:p>
          <a:p>
            <a:pPr marL="457200" indent="-4572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Žádost přijmu, je to známý sklerotik </a:t>
            </a:r>
          </a:p>
          <a:p>
            <a:pPr marL="457200" indent="-4572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Žádost odmítnu, pokud bude opravdu chtít, abych si ho přidal, řekne mi to ústně. </a:t>
            </a:r>
          </a:p>
          <a:p>
            <a:pPr marL="457200" indent="-4572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 sice možné mít dva účty na stejné síti, ale určitě by mne kontaktoval jiným způsobem.</a:t>
            </a:r>
          </a:p>
          <a:p>
            <a:pPr marL="457200" indent="-4572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Počkám a kontaktuji jej jiným způsobem, například se jej zeptám druhý den ve škole. </a:t>
            </a:r>
          </a:p>
          <a:p>
            <a:pPr marL="457200" indent="-4572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Poradím se s důvěryhodným dospělým. </a:t>
            </a:r>
          </a:p>
          <a:p>
            <a:pPr marL="457200" indent="-4572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Žádost přijmu, cítím se poctěn, že si mne přidává i do druhého účtu.</a:t>
            </a:r>
            <a:endParaRPr lang="cs-CZ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574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33293-CCE4-5F8D-C7D5-EF23FBC05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A2761-725C-2EE4-B6CD-4F914ECB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C028E6-D0CB-A76A-7364-18EFD38B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tvé oblíbené sociální síti ti přijde žádost o přátelství od kamaráda, kterého již máš v přátelích s tím, že zapomněl své heslo k původnímu účtu.</a:t>
            </a:r>
          </a:p>
          <a:p>
            <a:pPr marL="72000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Žádost přijmu, je to známý sklerotik </a:t>
            </a:r>
          </a:p>
          <a:p>
            <a:pPr marL="72000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Žádost odmítnu, pokud bude opravdu chtít, abych si ho přidal, řekne mi to ústně. </a:t>
            </a:r>
          </a:p>
          <a:p>
            <a:pPr marL="72000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﻿Je sice možné mít dva účty na stejné síti, ale určitě by mne kontaktoval jiným způsobem.</a:t>
            </a:r>
          </a:p>
          <a:p>
            <a:pPr marL="72000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Počkám a kontaktuji jej jiným způsobem, například se jej zeptám druhý den ve škole. </a:t>
            </a:r>
          </a:p>
          <a:p>
            <a:pPr marL="72000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Poradím se s důvěryhodným dospělým. </a:t>
            </a:r>
          </a:p>
          <a:p>
            <a:pPr marL="720000" indent="0" algn="just" rtl="0" fontAlgn="base">
              <a:lnSpc>
                <a:spcPct val="150000"/>
              </a:lnSpc>
              <a:buNone/>
            </a:pPr>
            <a:r>
              <a:rPr lang="cs-CZ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Žádost přijmu, cítím se poctěn, že si mne přidává i do druhého účtu.</a:t>
            </a:r>
            <a:endParaRPr lang="cs-CZ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0630D79D-AD4A-4D95-CFC9-37A159749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0813" y="2816946"/>
            <a:ext cx="304445" cy="304445"/>
          </a:xfrm>
          <a:prstGeom prst="rect">
            <a:avLst/>
          </a:prstGeom>
        </p:spPr>
      </p:pic>
      <p:pic>
        <p:nvPicPr>
          <p:cNvPr id="5" name="Obrázek 4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A9D4EDB7-7C07-EE68-2314-57F109604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0812" y="3933513"/>
            <a:ext cx="304445" cy="304445"/>
          </a:xfrm>
          <a:prstGeom prst="rect">
            <a:avLst/>
          </a:prstGeom>
        </p:spPr>
      </p:pic>
      <p:pic>
        <p:nvPicPr>
          <p:cNvPr id="6" name="Obrázek 5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610457D8-A31D-02CF-5D19-70ECAA07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0813" y="5658971"/>
            <a:ext cx="304445" cy="304445"/>
          </a:xfrm>
          <a:prstGeom prst="rect">
            <a:avLst/>
          </a:prstGeom>
        </p:spPr>
      </p:pic>
      <p:pic>
        <p:nvPicPr>
          <p:cNvPr id="7" name="Obrázek 6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63D9675F-5562-0779-B8F1-1767BF21B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0813" y="3375231"/>
            <a:ext cx="304444" cy="304444"/>
          </a:xfrm>
          <a:prstGeom prst="rect">
            <a:avLst/>
          </a:prstGeom>
        </p:spPr>
      </p:pic>
      <p:pic>
        <p:nvPicPr>
          <p:cNvPr id="8" name="Obrázek 7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6AD2669E-C619-3ACF-7832-458865437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0812" y="4564551"/>
            <a:ext cx="304444" cy="304444"/>
          </a:xfrm>
          <a:prstGeom prst="rect">
            <a:avLst/>
          </a:prstGeom>
        </p:spPr>
      </p:pic>
      <p:pic>
        <p:nvPicPr>
          <p:cNvPr id="9" name="Obrázek 8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849F1914-1101-29BF-4964-CDF2E21D5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0812" y="5098508"/>
            <a:ext cx="304444" cy="3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6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AF193-1683-A198-1C9B-C9D349DF4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8A4BE-BDB0-CC53-9834-448A3E5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D7D24-4F20-B5A2-DD15-1F8AF455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 banky, u které máš dětský účet, ti přijde email s tím, že je nějaký problém s tvým účtem a máš kliknout na odkaz a přihlásit se, aby se vše dalo do pořádku.</a:t>
            </a:r>
          </a:p>
          <a:p>
            <a:pPr marL="457200" indent="-4572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Rychle to udělám, abych nepřišel o peníze </a:t>
            </a:r>
          </a:p>
          <a:p>
            <a:pPr marL="457200" indent="-4572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Ignoruji to </a:t>
            </a:r>
          </a:p>
          <a:p>
            <a:pPr marL="457200" indent="-4572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Napíšu dopis do své banky a zeptám se 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Poradím se s důvěryhodným dospělým. 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Je třeba to udělat, banka si takto ověřuje, zda je účet používaný.</a:t>
            </a:r>
            <a:endParaRPr lang="cs-CZ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217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E686B-A511-E367-A9EE-1F5D0DA7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0462D-765D-B0F6-1F9C-B8F7AC8A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AF320D-40A0-3315-2B13-DAD83D72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 banky, u které máš dětský účet, ti přijde email s tím, že je nějaký problém s tvým účtem a máš kliknout na odkaz a přihlásit se, aby se vše dalo do pořádku.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Rychle to udělám, abych nepřišel o peníze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Ignoruji to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Napíšu dopis do své banky a zeptám se 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Poradím se s důvěryhodným dospělým. 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cs-CZ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Je třeba to udělat, banka si takto ověřuje, zda je účet používaný.</a:t>
            </a:r>
            <a:endParaRPr lang="cs-CZ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cs-CZ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38978ED7-0A50-4F94-8D23-69BFF9955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8474" y="3849072"/>
            <a:ext cx="304444" cy="304444"/>
          </a:xfrm>
          <a:prstGeom prst="rect">
            <a:avLst/>
          </a:prstGeom>
        </p:spPr>
      </p:pic>
      <p:pic>
        <p:nvPicPr>
          <p:cNvPr id="5" name="Obrázek 4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39DF4143-D609-4DBC-08F2-B97C9635F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8474" y="4413455"/>
            <a:ext cx="304444" cy="304444"/>
          </a:xfrm>
          <a:prstGeom prst="rect">
            <a:avLst/>
          </a:prstGeom>
        </p:spPr>
      </p:pic>
      <p:pic>
        <p:nvPicPr>
          <p:cNvPr id="6" name="Obrázek 5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7FC4AEF4-DA7D-034F-FF08-DFFB2979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8474" y="5002205"/>
            <a:ext cx="304444" cy="304444"/>
          </a:xfrm>
          <a:prstGeom prst="rect">
            <a:avLst/>
          </a:prstGeom>
        </p:spPr>
      </p:pic>
      <p:pic>
        <p:nvPicPr>
          <p:cNvPr id="7" name="Obrázek 6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616566CA-4BDE-86C2-5C99-68E5CCE52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18473" y="3287560"/>
            <a:ext cx="304445" cy="304445"/>
          </a:xfrm>
          <a:prstGeom prst="rect">
            <a:avLst/>
          </a:prstGeom>
        </p:spPr>
      </p:pic>
      <p:pic>
        <p:nvPicPr>
          <p:cNvPr id="8" name="Obrázek 7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B13B0CE6-D516-E8B6-D936-703E17576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18473" y="5589583"/>
            <a:ext cx="304445" cy="3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5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7DF02-62CC-BB9A-46FD-5C3C77FB0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0A63E-4696-3201-1611-AC1D3445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B4D273-FCDF-8AAE-A683-0C27D47F2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0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Od kamaráda ti přišel mail, ve kterém ti píše, že máš otevřít soubor v příloze. Otevřel jsi jej, počítač se tě zeptal, zda jej opravdu chceš otevřít a potvrdil jsi to. Počítač dvakrát zablikal, pak se na chvíli otevřelo černé okno, a to je vše. Co uděláš? </a:t>
            </a:r>
            <a:endParaRPr lang="cs-CZ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Teď můžeš pomlouvat kamaráda, že posílá divné maily.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Mohl to být virus, ale nechává tě to klidným, v tvém počítači není nic, co by ti mohl ukrást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Mohl by to být virus, spustíš antivirový program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Poradíš se s důvěryhodným dospělým  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cs-CZ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Raději zavoláš kamarádovi, co to mělo znamenat.</a:t>
            </a:r>
          </a:p>
          <a:p>
            <a:pPr algn="just" rtl="0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Nikomu nic neřekneš, stydíš se, že neumíš správně otevřít přílohu.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498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D2A3B-AAF5-7BFB-E7B1-66AD65B48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93E67-ECDD-A244-22CA-BC43274B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Otázka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E7361B-1604-DC02-E682-39A34251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Od kamaráda ti přišel mail, ve kterém ti píše, že máš otevřít soubor v příloze. Otevřel jsi jej, počítač se tě zeptal, zda jej opravdu chceš otevřít a potvrdil jsi to. Počítač dvakrát zablikal, pak se na chvíli otevřelo černé okno, a to je vše. Co uděláš? </a:t>
            </a:r>
            <a:endParaRPr lang="cs-CZ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Teď můžeš pomlouvat kamaráda, že posílá divné maily.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Mohl to být virus, ale nechává tě to klidným, v tvém počítači není nic, co by ti mohl ukrást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Mohl by to být virus, spustíš antivirový program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Poradíš se s důvěryhodným dospělým  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Raději zavoláš kamarádovi, co to mělo znamenat.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r>
              <a:rPr lang="cs-CZ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Nikomu nic neřekneš, stydíš se, že neumíš správně otevřít přílohu.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481AB31D-76FD-194A-9F36-729E75361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7844" y="3124555"/>
            <a:ext cx="304445" cy="304445"/>
          </a:xfrm>
          <a:prstGeom prst="rect">
            <a:avLst/>
          </a:prstGeom>
        </p:spPr>
      </p:pic>
      <p:pic>
        <p:nvPicPr>
          <p:cNvPr id="5" name="Obrázek 4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17556876-83A2-6F36-C694-07AD8F09B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7844" y="3696849"/>
            <a:ext cx="304445" cy="304445"/>
          </a:xfrm>
          <a:prstGeom prst="rect">
            <a:avLst/>
          </a:prstGeom>
        </p:spPr>
      </p:pic>
      <p:pic>
        <p:nvPicPr>
          <p:cNvPr id="6" name="Obrázek 5" descr="Obsah obrázku kruh, symbol, Grafika, Barevnost&#10;&#10;Popis byl vytvořen automaticky">
            <a:extLst>
              <a:ext uri="{FF2B5EF4-FFF2-40B4-BE49-F238E27FC236}">
                <a16:creationId xmlns:a16="http://schemas.microsoft.com/office/drawing/2014/main" id="{CAAB3658-67FE-BD7D-C05C-48FFA203E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7844" y="5658970"/>
            <a:ext cx="304445" cy="304445"/>
          </a:xfrm>
          <a:prstGeom prst="rect">
            <a:avLst/>
          </a:prstGeom>
        </p:spPr>
      </p:pic>
      <p:pic>
        <p:nvPicPr>
          <p:cNvPr id="7" name="Obrázek 6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E32BDAAE-8956-3A75-05D3-F13C5CB70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3895" y="4202153"/>
            <a:ext cx="304444" cy="304444"/>
          </a:xfrm>
          <a:prstGeom prst="rect">
            <a:avLst/>
          </a:prstGeom>
        </p:spPr>
      </p:pic>
      <p:pic>
        <p:nvPicPr>
          <p:cNvPr id="8" name="Obrázek 7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99B38803-0024-3F9E-24A8-C3DD61AEF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3895" y="4677630"/>
            <a:ext cx="304444" cy="304444"/>
          </a:xfrm>
          <a:prstGeom prst="rect">
            <a:avLst/>
          </a:prstGeom>
        </p:spPr>
      </p:pic>
      <p:pic>
        <p:nvPicPr>
          <p:cNvPr id="9" name="Obrázek 8" descr="Obsah obrázku kruh, Grafika, zelené, symbol&#10;&#10;Popis byl vytvořen automaticky">
            <a:extLst>
              <a:ext uri="{FF2B5EF4-FFF2-40B4-BE49-F238E27FC236}">
                <a16:creationId xmlns:a16="http://schemas.microsoft.com/office/drawing/2014/main" id="{02329506-924E-166C-C2AE-5EFA85520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3895" y="5186809"/>
            <a:ext cx="304444" cy="3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028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2e65e1-5cd5-4f5e-958c-e20ca758b38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1A342FE28F6F4EB16C51283C6BB155" ma:contentTypeVersion="16" ma:contentTypeDescription="Vytvoří nový dokument" ma:contentTypeScope="" ma:versionID="a0934c5d5d1f8fb08c64e2549d2f1997">
  <xsd:schema xmlns:xsd="http://www.w3.org/2001/XMLSchema" xmlns:xs="http://www.w3.org/2001/XMLSchema" xmlns:p="http://schemas.microsoft.com/office/2006/metadata/properties" xmlns:ns3="dc00ee33-faaa-47f2-8ef9-b30b83272fa1" xmlns:ns4="362e65e1-5cd5-4f5e-958c-e20ca758b380" targetNamespace="http://schemas.microsoft.com/office/2006/metadata/properties" ma:root="true" ma:fieldsID="45690724c96aaf051fac863fe5e94964" ns3:_="" ns4:_="">
    <xsd:import namespace="dc00ee33-faaa-47f2-8ef9-b30b83272fa1"/>
    <xsd:import namespace="362e65e1-5cd5-4f5e-958c-e20ca758b3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_activity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0ee33-faaa-47f2-8ef9-b30b83272f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e65e1-5cd5-4f5e-958c-e20ca758b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78B242-FB2E-43C0-A853-A300937873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8FC5A7-FB5B-498C-A972-A49003D743BF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dc00ee33-faaa-47f2-8ef9-b30b83272fa1"/>
    <ds:schemaRef ds:uri="362e65e1-5cd5-4f5e-958c-e20ca758b380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54AC13C-FCE5-4728-835C-43C81ED61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00ee33-faaa-47f2-8ef9-b30b83272fa1"/>
    <ds:schemaRef ds:uri="362e65e1-5cd5-4f5e-958c-e20ca758b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1335</Words>
  <Application>Microsoft Macintosh PowerPoint</Application>
  <PresentationFormat>Širokoúhlá obrazovka</PresentationFormat>
  <Paragraphs>120</Paragraphs>
  <Slides>17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Open Sans</vt:lpstr>
      <vt:lpstr>Times New Roman</vt:lpstr>
      <vt:lpstr>Motiv Office</vt:lpstr>
      <vt:lpstr>Kyberbezpečnost</vt:lpstr>
      <vt:lpstr>Nejprve si zkuste následující test</vt:lpstr>
      <vt:lpstr>Vysvětlení pojmů – typy útoků</vt:lpstr>
      <vt:lpstr>Otázka 1</vt:lpstr>
      <vt:lpstr>Otázka 1</vt:lpstr>
      <vt:lpstr>Otázka 2</vt:lpstr>
      <vt:lpstr>Otázka 2</vt:lpstr>
      <vt:lpstr>Otázka 3</vt:lpstr>
      <vt:lpstr>Otázka 3</vt:lpstr>
      <vt:lpstr>Otázka 4</vt:lpstr>
      <vt:lpstr>Otázka 4</vt:lpstr>
      <vt:lpstr>Otázka 5</vt:lpstr>
      <vt:lpstr>Otázka 5</vt:lpstr>
      <vt:lpstr>Otázka 6</vt:lpstr>
      <vt:lpstr>Otázka 6</vt:lpstr>
      <vt:lpstr>Celkové shrnutí</vt:lpstr>
      <vt:lpstr>Konec prezentace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Pech</dc:creator>
  <cp:lastModifiedBy>Jiří Pech</cp:lastModifiedBy>
  <cp:revision>10</cp:revision>
  <dcterms:created xsi:type="dcterms:W3CDTF">2024-12-03T03:49:38Z</dcterms:created>
  <dcterms:modified xsi:type="dcterms:W3CDTF">2025-02-28T18:49:31Z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0x0101009B1A342FE28F6F4EB16C51283C6BB155</vt:lpwstr>
  </property>
</Properties>
</file>