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62" r:id="rId3"/>
    <p:sldId id="260" r:id="rId4"/>
    <p:sldId id="263" r:id="rId5"/>
    <p:sldId id="264" r:id="rId6"/>
    <p:sldId id="276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0" autoAdjust="0"/>
    <p:restoredTop sz="94660"/>
  </p:normalViewPr>
  <p:slideViewPr>
    <p:cSldViewPr snapToGrid="0">
      <p:cViewPr varScale="1">
        <p:scale>
          <a:sx n="81" d="100"/>
          <a:sy n="81" d="100"/>
        </p:scale>
        <p:origin x="8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AC7F2-21EC-484F-A137-A6AC2EB3DABD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8D5A5-51A8-4202-B8FA-0305F1B76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48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집헌전</a:t>
            </a:r>
            <a:r>
              <a:rPr lang="ko-KR" altLang="en-US" dirty="0"/>
              <a:t> </a:t>
            </a:r>
            <a:r>
              <a:rPr lang="ko-KR" altLang="en-US" dirty="0" err="1"/>
              <a:t>초급반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 err="1"/>
              <a:t>번쨰</a:t>
            </a:r>
            <a:r>
              <a:rPr lang="ko-KR" altLang="en-US" dirty="0"/>
              <a:t> 발표를 맡은 </a:t>
            </a:r>
            <a:r>
              <a:rPr lang="ko-KR" altLang="en-US" dirty="0" err="1"/>
              <a:t>허치영입니다</a:t>
            </a:r>
            <a:endParaRPr lang="ko-KR" altLang="en-US" dirty="0"/>
          </a:p>
          <a:p>
            <a:r>
              <a:rPr lang="ko-KR" altLang="en-US" dirty="0"/>
              <a:t>제가 발표할 논문은 </a:t>
            </a:r>
            <a:r>
              <a:rPr lang="en-US" altLang="ko-KR" dirty="0"/>
              <a:t>A Neural </a:t>
            </a:r>
            <a:r>
              <a:rPr lang="en-US" altLang="ko-KR" dirty="0" err="1"/>
              <a:t>Probablistic</a:t>
            </a:r>
            <a:r>
              <a:rPr lang="en-US" altLang="ko-KR" dirty="0"/>
              <a:t> Language Model </a:t>
            </a:r>
            <a:r>
              <a:rPr lang="ko-KR" altLang="en-US" dirty="0"/>
              <a:t>입니다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8D5A5-51A8-4202-B8FA-0305F1B76F8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880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근데 이러한 방법들이 </a:t>
            </a:r>
            <a:r>
              <a:rPr lang="en-US" altLang="ko-KR" dirty="0"/>
              <a:t>NPLM</a:t>
            </a:r>
            <a:r>
              <a:rPr lang="ko-KR" altLang="en-US" dirty="0"/>
              <a:t>에서는 약간</a:t>
            </a:r>
          </a:p>
          <a:p>
            <a:r>
              <a:rPr lang="ko-KR" altLang="en-US" dirty="0"/>
              <a:t>다르게 사용되는데</a:t>
            </a:r>
          </a:p>
          <a:p>
            <a:r>
              <a:rPr lang="ko-KR" altLang="en-US" dirty="0"/>
              <a:t>이 조건부확률 곱으로 나타낼 때 사용된 </a:t>
            </a:r>
            <a:r>
              <a:rPr lang="en-US" altLang="ko-KR" dirty="0" err="1"/>
              <a:t>g_i</a:t>
            </a:r>
            <a:r>
              <a:rPr lang="ko-KR" altLang="en-US" dirty="0"/>
              <a:t>가 원래는</a:t>
            </a:r>
          </a:p>
          <a:p>
            <a:r>
              <a:rPr lang="en-US" altLang="ko-KR" dirty="0" err="1"/>
              <a:t>i</a:t>
            </a:r>
            <a:r>
              <a:rPr lang="ko-KR" altLang="en-US" dirty="0"/>
              <a:t>별로</a:t>
            </a:r>
            <a:r>
              <a:rPr lang="en-US" altLang="ko-KR" dirty="0"/>
              <a:t>, </a:t>
            </a:r>
            <a:r>
              <a:rPr lang="ko-KR" altLang="en-US" dirty="0"/>
              <a:t>그러니까 </a:t>
            </a:r>
            <a:r>
              <a:rPr lang="en-US" altLang="ko-KR" dirty="0"/>
              <a:t>time-step</a:t>
            </a:r>
            <a:r>
              <a:rPr lang="ko-KR" altLang="en-US" dirty="0"/>
              <a:t>별로 </a:t>
            </a:r>
            <a:r>
              <a:rPr lang="ko-KR" altLang="en-US" dirty="0" err="1"/>
              <a:t>다른게</a:t>
            </a:r>
            <a:r>
              <a:rPr lang="ko-KR" altLang="en-US" dirty="0"/>
              <a:t> </a:t>
            </a:r>
            <a:r>
              <a:rPr lang="ko-KR" altLang="en-US" dirty="0" err="1"/>
              <a:t>사용됐다고합니다</a:t>
            </a:r>
            <a:endParaRPr lang="ko-KR" altLang="en-US" dirty="0"/>
          </a:p>
          <a:p>
            <a:r>
              <a:rPr lang="ko-KR" altLang="en-US" dirty="0"/>
              <a:t>근데 여기 논문에서는 시간별로 차이를 </a:t>
            </a:r>
            <a:r>
              <a:rPr lang="ko-KR" altLang="en-US" dirty="0" err="1"/>
              <a:t>안두고</a:t>
            </a:r>
            <a:r>
              <a:rPr lang="ko-KR" altLang="en-US" dirty="0"/>
              <a:t> 다 똑같은</a:t>
            </a:r>
          </a:p>
          <a:p>
            <a:r>
              <a:rPr lang="en-US" altLang="ko-KR" dirty="0"/>
              <a:t>g() </a:t>
            </a:r>
            <a:r>
              <a:rPr lang="ko-KR" altLang="en-US" dirty="0"/>
              <a:t>함수를 사용해서 </a:t>
            </a:r>
            <a:r>
              <a:rPr lang="ko-KR" altLang="en-US" dirty="0" err="1"/>
              <a:t>학습해야할</a:t>
            </a:r>
            <a:r>
              <a:rPr lang="ko-KR" altLang="en-US" dirty="0"/>
              <a:t> 파라미터 수를 줄였습니다</a:t>
            </a:r>
          </a:p>
          <a:p>
            <a:r>
              <a:rPr lang="en-US" altLang="ko-KR" dirty="0"/>
              <a:t>parameter sharing</a:t>
            </a:r>
            <a:r>
              <a:rPr lang="ko-KR" altLang="en-US" dirty="0"/>
              <a:t>이라고 논문에서는 말해요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word similarity</a:t>
            </a:r>
            <a:r>
              <a:rPr lang="ko-KR" altLang="en-US" dirty="0"/>
              <a:t>는 </a:t>
            </a:r>
            <a:r>
              <a:rPr lang="en-US" altLang="ko-KR" dirty="0"/>
              <a:t>class</a:t>
            </a:r>
            <a:r>
              <a:rPr lang="ko-KR" altLang="en-US" dirty="0"/>
              <a:t>로 알아냈던걸 여기서는</a:t>
            </a:r>
          </a:p>
          <a:p>
            <a:r>
              <a:rPr lang="en-US" altLang="ko-KR" dirty="0"/>
              <a:t>distributed feature </a:t>
            </a:r>
            <a:r>
              <a:rPr lang="en-US" altLang="ko-KR" dirty="0" err="1"/>
              <a:t>vecotr</a:t>
            </a:r>
            <a:r>
              <a:rPr lang="ko-KR" altLang="en-US" dirty="0"/>
              <a:t>를 써서 </a:t>
            </a:r>
            <a:r>
              <a:rPr lang="ko-KR" altLang="en-US" dirty="0" err="1"/>
              <a:t>표현햇습니다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8D5A5-51A8-4202-B8FA-0305F1B76F8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881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NPLM</a:t>
            </a:r>
            <a:r>
              <a:rPr lang="ko-KR" altLang="en-US" dirty="0"/>
              <a:t>이 </a:t>
            </a:r>
            <a:r>
              <a:rPr lang="ko-KR" altLang="en-US" dirty="0" err="1"/>
              <a:t>하려는거는</a:t>
            </a:r>
            <a:r>
              <a:rPr lang="ko-KR" altLang="en-US" dirty="0"/>
              <a:t> 조건부 확률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시퀀스에서 </a:t>
            </a:r>
            <a:r>
              <a:rPr lang="ko-KR" altLang="en-US" dirty="0" err="1"/>
              <a:t>첫단어부터</a:t>
            </a:r>
            <a:r>
              <a:rPr lang="ko-KR" altLang="en-US" dirty="0"/>
              <a:t> 예측하려는 단어 직전까지의</a:t>
            </a:r>
          </a:p>
          <a:p>
            <a:r>
              <a:rPr lang="ko-KR" altLang="en-US" dirty="0"/>
              <a:t>단어 전부와 예측하려는 단어 </a:t>
            </a:r>
            <a:r>
              <a:rPr lang="en-US" altLang="ko-KR" dirty="0" err="1"/>
              <a:t>w_t</a:t>
            </a:r>
            <a:r>
              <a:rPr lang="ko-KR" altLang="en-US" dirty="0"/>
              <a:t>의 조건부확률을</a:t>
            </a:r>
          </a:p>
          <a:p>
            <a:r>
              <a:rPr lang="ko-KR" altLang="en-US" dirty="0"/>
              <a:t>잘 나타내는 함수 </a:t>
            </a:r>
            <a:r>
              <a:rPr lang="en-US" altLang="ko-KR" dirty="0"/>
              <a:t>f</a:t>
            </a:r>
            <a:r>
              <a:rPr lang="ko-KR" altLang="en-US" dirty="0"/>
              <a:t>를 찾아내고 </a:t>
            </a:r>
            <a:r>
              <a:rPr lang="en-US" altLang="ko-KR" dirty="0"/>
              <a:t>perplexity </a:t>
            </a:r>
            <a:r>
              <a:rPr lang="ko-KR" altLang="en-US" dirty="0"/>
              <a:t>그러니까</a:t>
            </a:r>
          </a:p>
          <a:p>
            <a:r>
              <a:rPr lang="ko-KR" altLang="en-US" dirty="0"/>
              <a:t>간단하게 이 문장이 얼마나 부자연스러운가 하는 수치를</a:t>
            </a:r>
          </a:p>
          <a:p>
            <a:r>
              <a:rPr lang="ko-KR" altLang="en-US" dirty="0"/>
              <a:t>최대한 작게 만드는게 목표입니다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그러려면 이 함수 </a:t>
            </a:r>
            <a:r>
              <a:rPr lang="en-US" altLang="ko-KR" dirty="0"/>
              <a:t>f</a:t>
            </a:r>
            <a:r>
              <a:rPr lang="ko-KR" altLang="en-US" dirty="0"/>
              <a:t>를 잘 </a:t>
            </a:r>
            <a:r>
              <a:rPr lang="ko-KR" altLang="en-US" dirty="0" err="1"/>
              <a:t>만들어야되는데</a:t>
            </a:r>
            <a:endParaRPr lang="ko-KR" altLang="en-US" dirty="0"/>
          </a:p>
          <a:p>
            <a:r>
              <a:rPr lang="ko-KR" altLang="en-US" dirty="0"/>
              <a:t>여기서는 </a:t>
            </a:r>
            <a:r>
              <a:rPr lang="en-US" altLang="ko-KR" dirty="0"/>
              <a:t>f</a:t>
            </a:r>
            <a:r>
              <a:rPr lang="ko-KR" altLang="en-US" dirty="0"/>
              <a:t>를 크게 두 부분으로 나눠서 설명합니다</a:t>
            </a:r>
          </a:p>
          <a:p>
            <a:r>
              <a:rPr lang="ko-KR" altLang="en-US" dirty="0"/>
              <a:t>우선 행렬 </a:t>
            </a:r>
            <a:r>
              <a:rPr lang="en-US" altLang="ko-KR" dirty="0"/>
              <a:t>C</a:t>
            </a:r>
            <a:r>
              <a:rPr lang="ko-KR" altLang="en-US" dirty="0"/>
              <a:t>에서 각 행 하나를 참조합니다</a:t>
            </a:r>
          </a:p>
          <a:p>
            <a:r>
              <a:rPr lang="ko-KR" altLang="en-US" dirty="0"/>
              <a:t>이 </a:t>
            </a:r>
            <a:r>
              <a:rPr lang="en-US" altLang="ko-KR" dirty="0"/>
              <a:t>C </a:t>
            </a:r>
            <a:r>
              <a:rPr lang="ko-KR" altLang="en-US" dirty="0"/>
              <a:t>행렬은 </a:t>
            </a:r>
            <a:r>
              <a:rPr lang="en-US" altLang="ko-KR" dirty="0"/>
              <a:t>Vocabulary</a:t>
            </a:r>
            <a:r>
              <a:rPr lang="ko-KR" altLang="en-US" dirty="0"/>
              <a:t>크기만큼의 행과 </a:t>
            </a:r>
            <a:r>
              <a:rPr lang="en-US" altLang="ko-KR" dirty="0"/>
              <a:t>feature vector</a:t>
            </a:r>
            <a:r>
              <a:rPr lang="ko-KR" altLang="en-US" dirty="0"/>
              <a:t>의</a:t>
            </a:r>
          </a:p>
          <a:p>
            <a:r>
              <a:rPr lang="ko-KR" altLang="en-US" dirty="0"/>
              <a:t>차원 수 만큼의 크기 </a:t>
            </a:r>
            <a:r>
              <a:rPr lang="en-US" altLang="ko-KR" dirty="0"/>
              <a:t>m</a:t>
            </a:r>
            <a:r>
              <a:rPr lang="ko-KR" altLang="en-US" dirty="0"/>
              <a:t>만큼의 열을 가지는데 이 행렬의</a:t>
            </a:r>
          </a:p>
          <a:p>
            <a:r>
              <a:rPr lang="ko-KR" altLang="en-US" dirty="0"/>
              <a:t>각각 행 하나는 해당 </a:t>
            </a:r>
            <a:r>
              <a:rPr lang="en-US" altLang="ko-KR" dirty="0"/>
              <a:t>index </a:t>
            </a:r>
            <a:r>
              <a:rPr lang="ko-KR" altLang="en-US" dirty="0"/>
              <a:t>그러니까 예시로 </a:t>
            </a:r>
            <a:r>
              <a:rPr lang="en-US" altLang="ko-KR" dirty="0"/>
              <a:t>0010</a:t>
            </a:r>
            <a:r>
              <a:rPr lang="ko-KR" altLang="en-US" dirty="0"/>
              <a:t>의</a:t>
            </a:r>
          </a:p>
          <a:p>
            <a:r>
              <a:rPr lang="ko-KR" altLang="en-US" dirty="0" err="1"/>
              <a:t>원핫을</a:t>
            </a:r>
            <a:r>
              <a:rPr lang="ko-KR" altLang="en-US" dirty="0"/>
              <a:t> 가지는 단어를 </a:t>
            </a:r>
            <a:r>
              <a:rPr lang="en-US" altLang="ko-KR" dirty="0"/>
              <a:t>C</a:t>
            </a:r>
            <a:r>
              <a:rPr lang="ko-KR" altLang="en-US" dirty="0"/>
              <a:t>의 세번째 행에 </a:t>
            </a:r>
            <a:r>
              <a:rPr lang="ko-KR" altLang="en-US" dirty="0" err="1"/>
              <a:t>표현하는거죠</a:t>
            </a:r>
            <a:endParaRPr lang="ko-KR" altLang="en-US" dirty="0"/>
          </a:p>
          <a:p>
            <a:r>
              <a:rPr lang="ko-KR" altLang="en-US" dirty="0" err="1"/>
              <a:t>이런식으로</a:t>
            </a:r>
            <a:r>
              <a:rPr lang="ko-KR" altLang="en-US" dirty="0"/>
              <a:t> 모든 단어의 표현을 </a:t>
            </a:r>
            <a:r>
              <a:rPr lang="en-US" altLang="ko-KR" dirty="0"/>
              <a:t>C</a:t>
            </a:r>
            <a:r>
              <a:rPr lang="ko-KR" altLang="en-US" dirty="0"/>
              <a:t>에 저장하고</a:t>
            </a:r>
          </a:p>
          <a:p>
            <a:r>
              <a:rPr lang="ko-KR" altLang="en-US" dirty="0"/>
              <a:t>모델에 단어 시퀀스를 넣으면 각 단어의 인덱스에</a:t>
            </a:r>
          </a:p>
          <a:p>
            <a:r>
              <a:rPr lang="ko-KR" altLang="en-US" dirty="0"/>
              <a:t>해당하는 열을 참조해 모델에 집어넣어줍니다</a:t>
            </a:r>
          </a:p>
          <a:p>
            <a:r>
              <a:rPr lang="ko-KR" altLang="en-US" dirty="0" err="1"/>
              <a:t>그다음으로는</a:t>
            </a:r>
            <a:r>
              <a:rPr lang="ko-KR" altLang="en-US" dirty="0"/>
              <a:t> 그 단어들의 </a:t>
            </a:r>
            <a:r>
              <a:rPr lang="en-US" altLang="ko-KR" dirty="0"/>
              <a:t>feature vector</a:t>
            </a:r>
            <a:r>
              <a:rPr lang="ko-KR" altLang="en-US" dirty="0"/>
              <a:t>를 이용해서 </a:t>
            </a:r>
          </a:p>
          <a:p>
            <a:r>
              <a:rPr lang="ko-KR" altLang="en-US" dirty="0"/>
              <a:t>다음단어를 예측하는 조건부확률을 학습하게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여기서는 그 과정을 함수 </a:t>
            </a:r>
            <a:r>
              <a:rPr lang="en-US" altLang="ko-KR" dirty="0"/>
              <a:t>g</a:t>
            </a:r>
            <a:r>
              <a:rPr lang="ko-KR" altLang="en-US" dirty="0"/>
              <a:t>로 표현했는데 이거는</a:t>
            </a:r>
          </a:p>
          <a:p>
            <a:r>
              <a:rPr lang="en-US" altLang="ko-KR" dirty="0"/>
              <a:t>feed-forward</a:t>
            </a:r>
            <a:r>
              <a:rPr lang="ko-KR" altLang="en-US" dirty="0"/>
              <a:t>나 </a:t>
            </a:r>
            <a:r>
              <a:rPr lang="en-US" altLang="ko-KR" dirty="0"/>
              <a:t>recurrent neural network</a:t>
            </a:r>
            <a:r>
              <a:rPr lang="ko-KR" altLang="en-US" dirty="0"/>
              <a:t>로</a:t>
            </a:r>
          </a:p>
          <a:p>
            <a:r>
              <a:rPr lang="ko-KR" altLang="en-US" dirty="0"/>
              <a:t>구현한다</a:t>
            </a:r>
          </a:p>
          <a:p>
            <a:r>
              <a:rPr lang="ko-KR" altLang="en-US" dirty="0"/>
              <a:t>이렇게 말합니다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8D5A5-51A8-4202-B8FA-0305F1B76F8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444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전체적인 모델의 구조는 이 그림과 같은데요</a:t>
            </a:r>
          </a:p>
          <a:p>
            <a:r>
              <a:rPr lang="ko-KR" altLang="en-US" dirty="0"/>
              <a:t>맨 아래쪽을 보면 이렇게 단어 시퀀스의 인덱스를 받아서</a:t>
            </a:r>
          </a:p>
          <a:p>
            <a:r>
              <a:rPr lang="en-US" altLang="ko-KR" dirty="0"/>
              <a:t>C </a:t>
            </a:r>
            <a:r>
              <a:rPr lang="ko-KR" altLang="en-US" dirty="0"/>
              <a:t>행렬에 참조 </a:t>
            </a:r>
            <a:r>
              <a:rPr lang="en-US" altLang="ko-KR" dirty="0"/>
              <a:t>look-up</a:t>
            </a:r>
            <a:r>
              <a:rPr lang="ko-KR" altLang="en-US" dirty="0"/>
              <a:t>해서 함수 </a:t>
            </a:r>
            <a:r>
              <a:rPr lang="en-US" altLang="ko-KR" dirty="0"/>
              <a:t>g</a:t>
            </a:r>
            <a:r>
              <a:rPr lang="ko-KR" altLang="en-US" dirty="0"/>
              <a:t>에 넘겨줍니다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 모델은 </a:t>
            </a:r>
            <a:r>
              <a:rPr lang="en-US" altLang="ko-KR" dirty="0"/>
              <a:t>g</a:t>
            </a:r>
            <a:r>
              <a:rPr lang="ko-KR" altLang="en-US" dirty="0"/>
              <a:t>를 </a:t>
            </a:r>
            <a:r>
              <a:rPr lang="ko-KR" altLang="en-US" dirty="0" err="1"/>
              <a:t>하이퍼볼릭</a:t>
            </a:r>
            <a:r>
              <a:rPr lang="ko-KR" altLang="en-US" dirty="0"/>
              <a:t> 탄젠트와 </a:t>
            </a:r>
            <a:r>
              <a:rPr lang="ko-KR" altLang="en-US" dirty="0" err="1"/>
              <a:t>소프트맥스로</a:t>
            </a:r>
            <a:r>
              <a:rPr lang="ko-KR" altLang="en-US" dirty="0"/>
              <a:t> 구성했는데</a:t>
            </a:r>
          </a:p>
          <a:p>
            <a:r>
              <a:rPr lang="ko-KR" altLang="en-US" dirty="0"/>
              <a:t>이 레이어들을 통과해서 다음단어를 예측합니다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8D5A5-51A8-4202-B8FA-0305F1B76F8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070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모델의 학습은 여기처럼 </a:t>
            </a:r>
            <a:r>
              <a:rPr lang="en-US" altLang="ko-KR" dirty="0"/>
              <a:t>training corpus</a:t>
            </a:r>
            <a:r>
              <a:rPr lang="ko-KR" altLang="en-US" dirty="0"/>
              <a:t>의 </a:t>
            </a:r>
          </a:p>
          <a:p>
            <a:r>
              <a:rPr lang="en-US" altLang="ko-KR" dirty="0"/>
              <a:t>log-likelihood</a:t>
            </a:r>
            <a:r>
              <a:rPr lang="ko-KR" altLang="en-US" dirty="0"/>
              <a:t>를 최대화하는 방향으로 학습합니다</a:t>
            </a:r>
          </a:p>
          <a:p>
            <a:r>
              <a:rPr lang="ko-KR" altLang="en-US" dirty="0"/>
              <a:t>여기서 </a:t>
            </a:r>
            <a:r>
              <a:rPr lang="en-US" altLang="ko-KR" dirty="0"/>
              <a:t>R()</a:t>
            </a:r>
            <a:r>
              <a:rPr lang="ko-KR" altLang="en-US" dirty="0"/>
              <a:t>은 규제항으로 </a:t>
            </a:r>
            <a:r>
              <a:rPr lang="en-US" altLang="ko-KR" dirty="0"/>
              <a:t>bias</a:t>
            </a:r>
            <a:r>
              <a:rPr lang="ko-KR" altLang="en-US" dirty="0"/>
              <a:t>제외하고  </a:t>
            </a:r>
            <a:r>
              <a:rPr lang="en-US" altLang="ko-KR" dirty="0"/>
              <a:t>look-up table C</a:t>
            </a:r>
            <a:r>
              <a:rPr lang="ko-KR" altLang="en-US" dirty="0"/>
              <a:t>랑</a:t>
            </a:r>
          </a:p>
          <a:p>
            <a:r>
              <a:rPr lang="en-US" altLang="ko-KR" dirty="0"/>
              <a:t>weight parameter</a:t>
            </a:r>
            <a:r>
              <a:rPr lang="ko-KR" altLang="en-US" dirty="0"/>
              <a:t>에 </a:t>
            </a:r>
            <a:r>
              <a:rPr lang="en-US" altLang="ko-KR" dirty="0"/>
              <a:t>weight decay penalty</a:t>
            </a:r>
            <a:r>
              <a:rPr lang="ko-KR" altLang="en-US" dirty="0"/>
              <a:t>를 적용합니다</a:t>
            </a:r>
          </a:p>
          <a:p>
            <a:r>
              <a:rPr lang="en-US" altLang="ko-KR" dirty="0"/>
              <a:t>output</a:t>
            </a:r>
            <a:r>
              <a:rPr lang="ko-KR" altLang="en-US" dirty="0"/>
              <a:t>에서는 아까 말했듯이 </a:t>
            </a:r>
            <a:r>
              <a:rPr lang="en-US" altLang="ko-KR" dirty="0" err="1"/>
              <a:t>softmax</a:t>
            </a:r>
            <a:r>
              <a:rPr lang="ko-KR" altLang="en-US" dirty="0"/>
              <a:t>를 쓰는데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8D5A5-51A8-4202-B8FA-0305F1B76F8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527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</a:t>
            </a:r>
            <a:r>
              <a:rPr lang="en-US" altLang="ko-KR" dirty="0" err="1"/>
              <a:t>y_i</a:t>
            </a:r>
            <a:r>
              <a:rPr lang="ko-KR" altLang="en-US" dirty="0"/>
              <a:t>는 어떻게 </a:t>
            </a:r>
            <a:r>
              <a:rPr lang="ko-KR" altLang="en-US" dirty="0" err="1"/>
              <a:t>계산되냐면</a:t>
            </a:r>
            <a:endParaRPr lang="ko-KR" altLang="en-US" dirty="0"/>
          </a:p>
          <a:p>
            <a:r>
              <a:rPr lang="ko-KR" altLang="en-US" dirty="0"/>
              <a:t>우선 </a:t>
            </a:r>
            <a:r>
              <a:rPr lang="en-US" altLang="ko-KR" dirty="0" err="1"/>
              <a:t>softmax</a:t>
            </a:r>
            <a:r>
              <a:rPr lang="ko-KR" altLang="en-US" dirty="0"/>
              <a:t>니까 </a:t>
            </a:r>
            <a:r>
              <a:rPr lang="en-US" altLang="ko-KR" dirty="0"/>
              <a:t>vocab</a:t>
            </a:r>
            <a:r>
              <a:rPr lang="ko-KR" altLang="en-US" dirty="0"/>
              <a:t>의 각 단어에 대해 모두</a:t>
            </a:r>
          </a:p>
          <a:p>
            <a:r>
              <a:rPr lang="ko-KR" altLang="en-US" dirty="0"/>
              <a:t>확률을 구하니까 </a:t>
            </a:r>
            <a:r>
              <a:rPr lang="en-US" altLang="ko-KR" dirty="0"/>
              <a:t>V </a:t>
            </a:r>
            <a:r>
              <a:rPr lang="ko-KR" altLang="en-US" dirty="0"/>
              <a:t>개의 출력이 나옵니다</a:t>
            </a:r>
          </a:p>
          <a:p>
            <a:r>
              <a:rPr lang="ko-KR" altLang="en-US" dirty="0"/>
              <a:t>각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번째 단어들에 대한 값들이 </a:t>
            </a:r>
            <a:r>
              <a:rPr lang="en-US" altLang="ko-KR" dirty="0" err="1"/>
              <a:t>y_i</a:t>
            </a:r>
            <a:r>
              <a:rPr lang="ko-KR" altLang="en-US" dirty="0"/>
              <a:t>인데 다음단어로</a:t>
            </a:r>
          </a:p>
          <a:p>
            <a:r>
              <a:rPr lang="en-US" altLang="ko-KR" dirty="0" err="1"/>
              <a:t>i</a:t>
            </a:r>
            <a:r>
              <a:rPr lang="ko-KR" altLang="en-US" dirty="0"/>
              <a:t>번째 단어가 될 확률이 </a:t>
            </a:r>
            <a:r>
              <a:rPr lang="en-US" altLang="ko-KR" dirty="0" err="1"/>
              <a:t>y_i</a:t>
            </a:r>
            <a:r>
              <a:rPr lang="ko-KR" altLang="en-US" dirty="0"/>
              <a:t>값이 </a:t>
            </a:r>
            <a:r>
              <a:rPr lang="ko-KR" altLang="en-US" dirty="0" err="1"/>
              <a:t>되는거죠</a:t>
            </a:r>
            <a:endParaRPr lang="ko-KR" altLang="en-US" dirty="0"/>
          </a:p>
          <a:p>
            <a:r>
              <a:rPr lang="ko-KR" altLang="en-US" dirty="0"/>
              <a:t>이 </a:t>
            </a:r>
            <a:r>
              <a:rPr lang="en-US" altLang="ko-KR" dirty="0"/>
              <a:t>y</a:t>
            </a:r>
            <a:r>
              <a:rPr lang="ko-KR" altLang="en-US" dirty="0"/>
              <a:t>는 </a:t>
            </a:r>
            <a:r>
              <a:rPr lang="en-US" altLang="ko-KR" dirty="0"/>
              <a:t>NPLM </a:t>
            </a:r>
            <a:r>
              <a:rPr lang="ko-KR" altLang="en-US" dirty="0"/>
              <a:t>모델에서 이렇게 식으로 표현됩니다</a:t>
            </a:r>
          </a:p>
          <a:p>
            <a:r>
              <a:rPr lang="ko-KR" altLang="en-US" dirty="0"/>
              <a:t>여기서 </a:t>
            </a:r>
            <a:r>
              <a:rPr lang="en-US" altLang="ko-KR" dirty="0"/>
              <a:t>x</a:t>
            </a:r>
            <a:r>
              <a:rPr lang="ko-KR" altLang="en-US" dirty="0"/>
              <a:t>는 입력단에서 단어 시퀀스를 </a:t>
            </a:r>
            <a:r>
              <a:rPr lang="en-US" altLang="ko-KR" dirty="0"/>
              <a:t>look-up</a:t>
            </a:r>
            <a:r>
              <a:rPr lang="ko-KR" altLang="en-US" dirty="0"/>
              <a:t>한 것들을</a:t>
            </a:r>
          </a:p>
          <a:p>
            <a:r>
              <a:rPr lang="en-US" altLang="ko-KR" dirty="0" err="1"/>
              <a:t>concat</a:t>
            </a:r>
            <a:r>
              <a:rPr lang="ko-KR" altLang="en-US" dirty="0"/>
              <a:t>해서 나타난 </a:t>
            </a:r>
            <a:r>
              <a:rPr lang="en-US" altLang="ko-KR" dirty="0"/>
              <a:t>input</a:t>
            </a:r>
            <a:r>
              <a:rPr lang="ko-KR" altLang="en-US" dirty="0"/>
              <a:t>인데 이건 크기가 </a:t>
            </a:r>
            <a:r>
              <a:rPr lang="en-US" altLang="ko-KR" dirty="0" err="1"/>
              <a:t>concat</a:t>
            </a:r>
            <a:r>
              <a:rPr lang="ko-KR" altLang="en-US" dirty="0"/>
              <a:t>했기 때문에</a:t>
            </a:r>
          </a:p>
          <a:p>
            <a:r>
              <a:rPr lang="en-US" altLang="ko-KR" dirty="0"/>
              <a:t>(n-1)m </a:t>
            </a:r>
            <a:r>
              <a:rPr lang="ko-KR" altLang="en-US" dirty="0"/>
              <a:t>길이의 </a:t>
            </a:r>
            <a:r>
              <a:rPr lang="ko-KR" altLang="en-US" dirty="0" err="1"/>
              <a:t>한행짜리</a:t>
            </a:r>
            <a:r>
              <a:rPr lang="ko-KR" altLang="en-US" dirty="0"/>
              <a:t> 벡터입니다</a:t>
            </a:r>
          </a:p>
          <a:p>
            <a:r>
              <a:rPr lang="ko-KR" altLang="en-US" dirty="0"/>
              <a:t>파라미터는 </a:t>
            </a:r>
            <a:r>
              <a:rPr lang="en-US" altLang="ko-KR" dirty="0"/>
              <a:t>b, W, U, d, H</a:t>
            </a:r>
            <a:r>
              <a:rPr lang="ko-KR" altLang="en-US" dirty="0"/>
              <a:t>가 있고 여기서 </a:t>
            </a:r>
            <a:r>
              <a:rPr lang="en-US" altLang="ko-KR" dirty="0" err="1"/>
              <a:t>Wx</a:t>
            </a:r>
            <a:r>
              <a:rPr lang="ko-KR" altLang="en-US" dirty="0"/>
              <a:t>항은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다시 </a:t>
            </a:r>
            <a:r>
              <a:rPr lang="en-US" altLang="ko-KR" dirty="0"/>
              <a:t>ppt12</a:t>
            </a:r>
            <a:r>
              <a:rPr lang="ko-KR" altLang="en-US" dirty="0"/>
              <a:t>로 돌아가서</a:t>
            </a:r>
            <a:r>
              <a:rPr lang="en-US" altLang="ko-KR" dirty="0"/>
              <a:t>) </a:t>
            </a:r>
            <a:r>
              <a:rPr lang="ko-KR" altLang="en-US" dirty="0"/>
              <a:t>여기 </a:t>
            </a:r>
            <a:r>
              <a:rPr lang="en-US" altLang="ko-KR" dirty="0"/>
              <a:t>direct connection</a:t>
            </a:r>
            <a:r>
              <a:rPr lang="ko-KR" altLang="en-US" dirty="0"/>
              <a:t>이 없으면</a:t>
            </a:r>
          </a:p>
          <a:p>
            <a:r>
              <a:rPr lang="en-US" altLang="ko-KR" dirty="0"/>
              <a:t>W</a:t>
            </a:r>
            <a:r>
              <a:rPr lang="ko-KR" altLang="en-US" dirty="0"/>
              <a:t>값을 </a:t>
            </a:r>
            <a:r>
              <a:rPr lang="en-US" altLang="ko-KR" dirty="0"/>
              <a:t>0</a:t>
            </a:r>
            <a:r>
              <a:rPr lang="ko-KR" altLang="en-US" dirty="0"/>
              <a:t>으로 설정합니다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다시 </a:t>
            </a:r>
            <a:r>
              <a:rPr lang="en-US" altLang="ko-KR" dirty="0"/>
              <a:t>ppt14</a:t>
            </a:r>
            <a:r>
              <a:rPr lang="ko-KR" altLang="en-US" dirty="0"/>
              <a:t>로</a:t>
            </a:r>
            <a:r>
              <a:rPr lang="en-US" altLang="ko-KR" dirty="0"/>
              <a:t>) </a:t>
            </a:r>
            <a:r>
              <a:rPr lang="ko-KR" altLang="en-US" dirty="0"/>
              <a:t>각 파라미터들의 크기를 정리하면 이런데</a:t>
            </a:r>
          </a:p>
          <a:p>
            <a:r>
              <a:rPr lang="ko-KR" altLang="en-US" dirty="0"/>
              <a:t>이걸 다 더해서 정리해보면 </a:t>
            </a:r>
            <a:r>
              <a:rPr lang="en-US" altLang="ko-KR" dirty="0"/>
              <a:t>V(1+nm+h)+h(1+(n-1)m),</a:t>
            </a:r>
          </a:p>
          <a:p>
            <a:r>
              <a:rPr lang="ko-KR" altLang="en-US" dirty="0"/>
              <a:t>이렇게 나오고 이중에서 제일 영향을 크게 끼치는 값이</a:t>
            </a:r>
          </a:p>
          <a:p>
            <a:r>
              <a:rPr lang="en-US" altLang="ko-KR" dirty="0"/>
              <a:t>V(</a:t>
            </a:r>
            <a:r>
              <a:rPr lang="en-US" altLang="ko-KR" dirty="0" err="1"/>
              <a:t>nm+h</a:t>
            </a:r>
            <a:r>
              <a:rPr lang="en-US" altLang="ko-KR" dirty="0"/>
              <a:t>)</a:t>
            </a:r>
            <a:r>
              <a:rPr lang="ko-KR" altLang="en-US" dirty="0"/>
              <a:t>입니다 논문에서 </a:t>
            </a:r>
            <a:r>
              <a:rPr lang="ko-KR" altLang="en-US" dirty="0" err="1"/>
              <a:t>말하는건</a:t>
            </a:r>
            <a:r>
              <a:rPr lang="ko-KR" altLang="en-US" dirty="0"/>
              <a:t> 이게 </a:t>
            </a:r>
            <a:r>
              <a:rPr lang="en-US" altLang="ko-KR" dirty="0"/>
              <a:t>Vocab</a:t>
            </a:r>
            <a:r>
              <a:rPr lang="ko-KR" altLang="en-US" dirty="0"/>
              <a:t>의 크기에</a:t>
            </a:r>
          </a:p>
          <a:p>
            <a:r>
              <a:rPr lang="ko-KR" altLang="en-US" dirty="0"/>
              <a:t>따라서 선형적으로 파라미터 수가 </a:t>
            </a:r>
            <a:r>
              <a:rPr lang="ko-KR" altLang="en-US" dirty="0" err="1"/>
              <a:t>증가한다고합니다</a:t>
            </a:r>
            <a:endParaRPr lang="ko-KR" altLang="en-US" dirty="0"/>
          </a:p>
          <a:p>
            <a:r>
              <a:rPr lang="en-US" altLang="ko-KR" dirty="0"/>
              <a:t>gradient ascent</a:t>
            </a:r>
            <a:r>
              <a:rPr lang="ko-KR" altLang="en-US" dirty="0"/>
              <a:t>는 논문에서 </a:t>
            </a:r>
            <a:r>
              <a:rPr lang="en-US" altLang="ko-KR" dirty="0"/>
              <a:t>t</a:t>
            </a:r>
            <a:r>
              <a:rPr lang="ko-KR" altLang="en-US" dirty="0"/>
              <a:t>번째 단어를 제시한 후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반복해서 수행한다고 하는데 이게 아마 맞는 단어를</a:t>
            </a:r>
          </a:p>
          <a:p>
            <a:r>
              <a:rPr lang="en-US" altLang="ko-KR" dirty="0" err="1"/>
              <a:t>w_t</a:t>
            </a:r>
            <a:r>
              <a:rPr lang="ko-KR" altLang="en-US" dirty="0"/>
              <a:t>에 넣고 </a:t>
            </a:r>
            <a:r>
              <a:rPr lang="ko-KR" altLang="en-US" dirty="0" err="1"/>
              <a:t>그에대해서</a:t>
            </a:r>
            <a:r>
              <a:rPr lang="ko-KR" altLang="en-US" dirty="0"/>
              <a:t> 경사상승을 </a:t>
            </a:r>
            <a:r>
              <a:rPr lang="ko-KR" altLang="en-US" dirty="0" err="1"/>
              <a:t>하는거</a:t>
            </a:r>
            <a:r>
              <a:rPr lang="ko-KR" altLang="en-US" dirty="0"/>
              <a:t> 같은데</a:t>
            </a:r>
          </a:p>
          <a:p>
            <a:r>
              <a:rPr lang="ko-KR" altLang="en-US" dirty="0"/>
              <a:t>정확하게는 모르겠습니다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8D5A5-51A8-4202-B8FA-0305F1B76F8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10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실험단계로 넘어가보면</a:t>
            </a:r>
          </a:p>
          <a:p>
            <a:r>
              <a:rPr lang="ko-KR" altLang="en-US" dirty="0"/>
              <a:t>논문에서 코퍼스는 </a:t>
            </a:r>
            <a:r>
              <a:rPr lang="en-US" altLang="ko-KR" dirty="0"/>
              <a:t>Brown corpus</a:t>
            </a:r>
            <a:r>
              <a:rPr lang="ko-KR" altLang="en-US" dirty="0"/>
              <a:t>랑 </a:t>
            </a:r>
            <a:r>
              <a:rPr lang="en-US" altLang="ko-KR" dirty="0"/>
              <a:t>AP News corpus</a:t>
            </a:r>
            <a:r>
              <a:rPr lang="ko-KR" altLang="en-US" dirty="0"/>
              <a:t>를</a:t>
            </a:r>
          </a:p>
          <a:p>
            <a:r>
              <a:rPr lang="ko-KR" altLang="en-US" dirty="0"/>
              <a:t>사용했습니다 여기서 </a:t>
            </a:r>
            <a:r>
              <a:rPr lang="en-US" altLang="ko-KR" dirty="0"/>
              <a:t>Vocab </a:t>
            </a:r>
            <a:r>
              <a:rPr lang="ko-KR" altLang="en-US" dirty="0"/>
              <a:t>크기를 줄이려고</a:t>
            </a:r>
          </a:p>
          <a:p>
            <a:r>
              <a:rPr lang="ko-KR" altLang="en-US" dirty="0"/>
              <a:t>희귀단어나 고유명사들은 한 심볼로 합치고 소문자로</a:t>
            </a:r>
          </a:p>
          <a:p>
            <a:r>
              <a:rPr lang="ko-KR" altLang="en-US" dirty="0"/>
              <a:t>통일하여 크기를 확 </a:t>
            </a:r>
            <a:r>
              <a:rPr lang="ko-KR" altLang="en-US" dirty="0" err="1"/>
              <a:t>줄인것을</a:t>
            </a:r>
            <a:r>
              <a:rPr lang="ko-KR" altLang="en-US" dirty="0"/>
              <a:t> </a:t>
            </a:r>
            <a:r>
              <a:rPr lang="ko-KR" altLang="en-US" dirty="0" err="1"/>
              <a:t>볼수있습니다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8D5A5-51A8-4202-B8FA-0305F1B76F8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590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비교된 모델들은 여기</a:t>
            </a:r>
          </a:p>
          <a:p>
            <a:r>
              <a:rPr lang="en-US" altLang="ko-KR" dirty="0"/>
              <a:t>smoothed trigram, back-off trigram, class-based n-gram</a:t>
            </a:r>
          </a:p>
          <a:p>
            <a:r>
              <a:rPr lang="ko-KR" altLang="en-US" dirty="0"/>
              <a:t>이렇게 </a:t>
            </a:r>
            <a:r>
              <a:rPr lang="ko-KR" altLang="en-US" dirty="0" err="1"/>
              <a:t>세종류랑</a:t>
            </a:r>
            <a:r>
              <a:rPr lang="ko-KR" altLang="en-US" dirty="0"/>
              <a:t> 비교했습니다</a:t>
            </a:r>
          </a:p>
          <a:p>
            <a:r>
              <a:rPr lang="ko-KR" altLang="en-US" dirty="0"/>
              <a:t>비교할 값은 </a:t>
            </a:r>
            <a:r>
              <a:rPr lang="en-US" altLang="ko-KR" dirty="0" err="1"/>
              <a:t>testset</a:t>
            </a:r>
            <a:r>
              <a:rPr lang="ko-KR" altLang="en-US" dirty="0"/>
              <a:t>에서의 </a:t>
            </a:r>
            <a:r>
              <a:rPr lang="en-US" altLang="ko-KR" dirty="0"/>
              <a:t>perplexity</a:t>
            </a:r>
            <a:r>
              <a:rPr lang="ko-KR" altLang="en-US" dirty="0"/>
              <a:t>를 비교합니다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8D5A5-51A8-4202-B8FA-0305F1B76F8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449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결과를 보면</a:t>
            </a:r>
          </a:p>
          <a:p>
            <a:r>
              <a:rPr lang="en-US" altLang="ko-KR" dirty="0"/>
              <a:t>NPLM </a:t>
            </a:r>
            <a:r>
              <a:rPr lang="ko-KR" altLang="en-US" dirty="0"/>
              <a:t>중에 최고성능과 다른 </a:t>
            </a:r>
            <a:r>
              <a:rPr lang="ko-KR" altLang="en-US" dirty="0" err="1"/>
              <a:t>비교대상들중</a:t>
            </a:r>
            <a:r>
              <a:rPr lang="ko-KR" altLang="en-US" dirty="0"/>
              <a:t> 최고성능을</a:t>
            </a:r>
          </a:p>
          <a:p>
            <a:r>
              <a:rPr lang="ko-KR" altLang="en-US" dirty="0"/>
              <a:t>보면 </a:t>
            </a:r>
            <a:r>
              <a:rPr lang="en-US" altLang="ko-KR" dirty="0"/>
              <a:t>NPLM</a:t>
            </a:r>
            <a:r>
              <a:rPr lang="ko-KR" altLang="en-US" dirty="0"/>
              <a:t>이 월등히 좋은 성능을 </a:t>
            </a:r>
            <a:r>
              <a:rPr lang="ko-KR" altLang="en-US" dirty="0" err="1"/>
              <a:t>끌어내는걸</a:t>
            </a:r>
            <a:r>
              <a:rPr lang="ko-KR" altLang="en-US" dirty="0"/>
              <a:t> </a:t>
            </a:r>
            <a:r>
              <a:rPr lang="ko-KR" altLang="en-US" dirty="0" err="1"/>
              <a:t>볼수있습니다</a:t>
            </a:r>
            <a:endParaRPr lang="ko-KR" altLang="en-US" dirty="0"/>
          </a:p>
          <a:p>
            <a:r>
              <a:rPr lang="en-US" altLang="ko-KR" dirty="0"/>
              <a:t>NPLM</a:t>
            </a:r>
            <a:r>
              <a:rPr lang="ko-KR" altLang="en-US" dirty="0"/>
              <a:t>모델이 꽤 많이 쓰였는데 이건 은닉층이 결과에</a:t>
            </a:r>
          </a:p>
          <a:p>
            <a:r>
              <a:rPr lang="ko-KR" altLang="en-US" dirty="0"/>
              <a:t>얼마나 영향을 주는지</a:t>
            </a:r>
            <a:r>
              <a:rPr lang="en-US" altLang="ko-KR" dirty="0"/>
              <a:t>, (1,3 / 2,4) context</a:t>
            </a:r>
            <a:r>
              <a:rPr lang="ko-KR" altLang="en-US" dirty="0"/>
              <a:t>크기가 얼마나</a:t>
            </a:r>
          </a:p>
          <a:p>
            <a:r>
              <a:rPr lang="ko-KR" altLang="en-US" dirty="0"/>
              <a:t>영향을 주는지 그리고 그 </a:t>
            </a:r>
            <a:r>
              <a:rPr lang="en-US" altLang="ko-KR" dirty="0"/>
              <a:t>mix, output </a:t>
            </a:r>
            <a:r>
              <a:rPr lang="ko-KR" altLang="en-US" dirty="0"/>
              <a:t>확률이랑 </a:t>
            </a:r>
            <a:r>
              <a:rPr lang="en-US" altLang="ko-KR" dirty="0"/>
              <a:t>interpolated trigram</a:t>
            </a:r>
            <a:r>
              <a:rPr lang="ko-KR" altLang="en-US" dirty="0"/>
              <a:t>의</a:t>
            </a:r>
          </a:p>
          <a:p>
            <a:r>
              <a:rPr lang="ko-KR" altLang="en-US" dirty="0"/>
              <a:t>출력을 섞으면 성능이 얼마나 오르는지를 나타내는데</a:t>
            </a:r>
          </a:p>
          <a:p>
            <a:r>
              <a:rPr lang="en-US" altLang="ko-KR" dirty="0"/>
              <a:t>mix</a:t>
            </a:r>
            <a:r>
              <a:rPr lang="ko-KR" altLang="en-US" dirty="0"/>
              <a:t>부분은 아직 이해가 </a:t>
            </a:r>
            <a:r>
              <a:rPr lang="ko-KR" altLang="en-US" dirty="0" err="1"/>
              <a:t>잘안됐습니다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8D5A5-51A8-4202-B8FA-0305F1B76F8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같고요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8D5A5-51A8-4202-B8FA-0305F1B76F8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73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논문은 옛날의 통계기반 </a:t>
            </a:r>
            <a:r>
              <a:rPr lang="en-US" altLang="ko-KR" dirty="0"/>
              <a:t>language model</a:t>
            </a:r>
            <a:r>
              <a:rPr lang="ko-KR" altLang="en-US" dirty="0"/>
              <a:t>의 문제를 해결하려고 만들어진 논문이에요</a:t>
            </a:r>
          </a:p>
          <a:p>
            <a:r>
              <a:rPr lang="ko-KR" altLang="en-US" dirty="0"/>
              <a:t>통계기반 </a:t>
            </a:r>
            <a:r>
              <a:rPr lang="en-US" altLang="ko-KR" dirty="0" err="1"/>
              <a:t>languae</a:t>
            </a:r>
            <a:r>
              <a:rPr lang="en-US" altLang="ko-KR" dirty="0"/>
              <a:t> model</a:t>
            </a:r>
            <a:r>
              <a:rPr lang="ko-KR" altLang="en-US" dirty="0"/>
              <a:t>은 </a:t>
            </a:r>
            <a:r>
              <a:rPr lang="ko-KR" altLang="en-US" dirty="0" err="1"/>
              <a:t>단어시퀀스의</a:t>
            </a:r>
            <a:r>
              <a:rPr lang="ko-KR" altLang="en-US" dirty="0"/>
              <a:t> 결합확률을 학습하는게 목적인데</a:t>
            </a:r>
          </a:p>
          <a:p>
            <a:r>
              <a:rPr lang="ko-KR" altLang="en-US" dirty="0"/>
              <a:t>이건 차원의 저주때문에 상당히 힘듭니다</a:t>
            </a:r>
          </a:p>
          <a:p>
            <a:r>
              <a:rPr lang="ko-KR" altLang="en-US" dirty="0"/>
              <a:t>여기 논문에서는 차원의 저주를 학습과정에서 나타나지않은 시퀀스가</a:t>
            </a:r>
          </a:p>
          <a:p>
            <a:r>
              <a:rPr lang="ko-KR" altLang="en-US" dirty="0"/>
              <a:t>테스트 시 등장하게 </a:t>
            </a:r>
            <a:r>
              <a:rPr lang="ko-KR" altLang="en-US" dirty="0" err="1"/>
              <a:t>되는경우로</a:t>
            </a:r>
            <a:r>
              <a:rPr lang="ko-KR" altLang="en-US" dirty="0"/>
              <a:t> </a:t>
            </a:r>
            <a:r>
              <a:rPr lang="ko-KR" altLang="en-US" dirty="0" err="1"/>
              <a:t>묘사를하는데</a:t>
            </a:r>
            <a:r>
              <a:rPr lang="ko-KR" altLang="en-US" dirty="0"/>
              <a:t> 예를 들면 이렇죠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사진설명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8D5A5-51A8-4202-B8FA-0305F1B76F8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190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차원의 저주는 </a:t>
            </a:r>
            <a:r>
              <a:rPr lang="en-US" altLang="ko-KR" dirty="0"/>
              <a:t>discrete</a:t>
            </a:r>
            <a:r>
              <a:rPr lang="ko-KR" altLang="en-US" dirty="0"/>
              <a:t>한 랜덤변수들</a:t>
            </a:r>
            <a:r>
              <a:rPr lang="en-US" altLang="ko-KR" dirty="0"/>
              <a:t>, </a:t>
            </a:r>
            <a:r>
              <a:rPr lang="ko-KR" altLang="en-US" dirty="0"/>
              <a:t>여기서는 </a:t>
            </a:r>
            <a:r>
              <a:rPr lang="en-US" altLang="ko-KR" dirty="0"/>
              <a:t>word sequence</a:t>
            </a:r>
            <a:r>
              <a:rPr lang="ko-KR" altLang="en-US" dirty="0"/>
              <a:t>죠</a:t>
            </a:r>
          </a:p>
          <a:p>
            <a:r>
              <a:rPr lang="ko-KR" altLang="en-US" dirty="0"/>
              <a:t>이 </a:t>
            </a:r>
            <a:r>
              <a:rPr lang="ko-KR" altLang="en-US" dirty="0" err="1"/>
              <a:t>변수들간의</a:t>
            </a:r>
            <a:r>
              <a:rPr lang="ko-KR" altLang="en-US" dirty="0"/>
              <a:t> </a:t>
            </a:r>
            <a:r>
              <a:rPr lang="en-US" altLang="ko-KR" dirty="0"/>
              <a:t>joint distribution</a:t>
            </a:r>
            <a:r>
              <a:rPr lang="ko-KR" altLang="en-US" dirty="0"/>
              <a:t>을 구하려 </a:t>
            </a:r>
            <a:r>
              <a:rPr lang="ko-KR" altLang="en-US" dirty="0" err="1"/>
              <a:t>할때</a:t>
            </a:r>
            <a:r>
              <a:rPr lang="ko-KR" altLang="en-US" dirty="0"/>
              <a:t> 자주 </a:t>
            </a:r>
            <a:r>
              <a:rPr lang="ko-KR" altLang="en-US" dirty="0" err="1"/>
              <a:t>발생한다고합니다</a:t>
            </a:r>
            <a:endParaRPr lang="ko-KR" altLang="en-US" dirty="0"/>
          </a:p>
          <a:p>
            <a:r>
              <a:rPr lang="ko-KR" altLang="en-US" dirty="0"/>
              <a:t>여기서 예시로 든 경우가 </a:t>
            </a:r>
          </a:p>
          <a:p>
            <a:r>
              <a:rPr lang="en-US" altLang="ko-KR" dirty="0" err="1"/>
              <a:t>Voca</a:t>
            </a:r>
            <a:r>
              <a:rPr lang="en-US" altLang="ko-KR" dirty="0"/>
              <a:t> </a:t>
            </a:r>
            <a:r>
              <a:rPr lang="ko-KR" altLang="en-US" dirty="0"/>
              <a:t>사이즈가 </a:t>
            </a:r>
            <a:r>
              <a:rPr lang="en-US" altLang="ko-KR" dirty="0"/>
              <a:t>10</a:t>
            </a:r>
            <a:r>
              <a:rPr lang="ko-KR" altLang="en-US" dirty="0"/>
              <a:t>만일 때</a:t>
            </a:r>
            <a:r>
              <a:rPr lang="en-US" altLang="ko-KR" dirty="0"/>
              <a:t>, </a:t>
            </a:r>
            <a:r>
              <a:rPr lang="ko-KR" altLang="en-US" dirty="0"/>
              <a:t>단어 </a:t>
            </a:r>
            <a:r>
              <a:rPr lang="en-US" altLang="ko-KR" dirty="0"/>
              <a:t>10</a:t>
            </a:r>
            <a:r>
              <a:rPr lang="ko-KR" altLang="en-US" dirty="0" err="1"/>
              <a:t>개짜리</a:t>
            </a:r>
            <a:r>
              <a:rPr lang="ko-KR" altLang="en-US" dirty="0"/>
              <a:t> 시퀀스</a:t>
            </a:r>
          </a:p>
          <a:p>
            <a:r>
              <a:rPr lang="ko-KR" altLang="en-US" dirty="0"/>
              <a:t>에 대한 </a:t>
            </a:r>
            <a:r>
              <a:rPr lang="en-US" altLang="ko-KR" dirty="0"/>
              <a:t>joint distribution</a:t>
            </a:r>
            <a:r>
              <a:rPr lang="ko-KR" altLang="en-US" dirty="0"/>
              <a:t>을 구하는 건데요</a:t>
            </a:r>
          </a:p>
          <a:p>
            <a:r>
              <a:rPr lang="ko-KR" altLang="en-US" dirty="0"/>
              <a:t>이 때 아마 여기서는 </a:t>
            </a:r>
            <a:r>
              <a:rPr lang="ko-KR" altLang="en-US" dirty="0" err="1"/>
              <a:t>원핫벡터로</a:t>
            </a:r>
            <a:r>
              <a:rPr lang="ko-KR" altLang="en-US" dirty="0"/>
              <a:t> 단어를 표현한다고 </a:t>
            </a:r>
            <a:r>
              <a:rPr lang="ko-KR" altLang="en-US" dirty="0" err="1"/>
              <a:t>하는것같아요</a:t>
            </a:r>
            <a:endParaRPr lang="ko-KR" altLang="en-US" dirty="0"/>
          </a:p>
          <a:p>
            <a:r>
              <a:rPr lang="ko-KR" altLang="en-US" dirty="0" err="1"/>
              <a:t>그럴때</a:t>
            </a:r>
            <a:r>
              <a:rPr lang="ko-KR" altLang="en-US" dirty="0"/>
              <a:t> 필요한 파라미터 수가 </a:t>
            </a:r>
            <a:r>
              <a:rPr lang="en-US" altLang="ko-KR" dirty="0"/>
              <a:t>10</a:t>
            </a:r>
            <a:r>
              <a:rPr lang="ko-KR" altLang="en-US" dirty="0"/>
              <a:t>만의 </a:t>
            </a:r>
            <a:r>
              <a:rPr lang="en-US" altLang="ko-KR" dirty="0"/>
              <a:t>10</a:t>
            </a:r>
            <a:r>
              <a:rPr lang="ko-KR" altLang="en-US" dirty="0"/>
              <a:t>제곱</a:t>
            </a:r>
            <a:r>
              <a:rPr lang="en-US" altLang="ko-KR" dirty="0"/>
              <a:t>, </a:t>
            </a:r>
            <a:r>
              <a:rPr lang="ko-KR" altLang="en-US" dirty="0"/>
              <a:t>그러니까 </a:t>
            </a:r>
            <a:r>
              <a:rPr lang="en-US" altLang="ko-KR" dirty="0"/>
              <a:t>10</a:t>
            </a:r>
            <a:r>
              <a:rPr lang="ko-KR" altLang="en-US" dirty="0"/>
              <a:t>의 </a:t>
            </a:r>
            <a:r>
              <a:rPr lang="en-US" altLang="ko-KR" dirty="0"/>
              <a:t>50</a:t>
            </a:r>
            <a:r>
              <a:rPr lang="ko-KR" altLang="en-US" dirty="0"/>
              <a:t>승</a:t>
            </a:r>
          </a:p>
          <a:p>
            <a:r>
              <a:rPr lang="ko-KR" altLang="en-US" dirty="0"/>
              <a:t>엄청나게 많은 수의 파라미터가 </a:t>
            </a:r>
            <a:r>
              <a:rPr lang="ko-KR" altLang="en-US" dirty="0" err="1"/>
              <a:t>필요하다는거죠</a:t>
            </a:r>
            <a:endParaRPr lang="ko-KR" altLang="en-US" dirty="0"/>
          </a:p>
          <a:p>
            <a:r>
              <a:rPr lang="ko-KR" altLang="en-US" dirty="0" err="1"/>
              <a:t>파라미터수만</a:t>
            </a:r>
            <a:r>
              <a:rPr lang="ko-KR" altLang="en-US" dirty="0"/>
              <a:t> 늘어나는게 아니라 이게 </a:t>
            </a:r>
            <a:r>
              <a:rPr lang="ko-KR" altLang="en-US" dirty="0" err="1"/>
              <a:t>원핫으로</a:t>
            </a:r>
            <a:r>
              <a:rPr lang="ko-KR" altLang="en-US" dirty="0"/>
              <a:t> </a:t>
            </a:r>
            <a:r>
              <a:rPr lang="ko-KR" altLang="en-US" dirty="0" err="1"/>
              <a:t>나타내다보니까</a:t>
            </a:r>
            <a:endParaRPr lang="ko-KR" altLang="en-US" dirty="0"/>
          </a:p>
          <a:p>
            <a:r>
              <a:rPr lang="ko-KR" altLang="en-US" dirty="0"/>
              <a:t>각 단어 표현이 되게 </a:t>
            </a:r>
            <a:r>
              <a:rPr lang="en-US" altLang="ko-KR" dirty="0"/>
              <a:t>sparse</a:t>
            </a:r>
            <a:r>
              <a:rPr lang="ko-KR" altLang="en-US" dirty="0"/>
              <a:t>해져요 </a:t>
            </a:r>
            <a:r>
              <a:rPr lang="en-US" altLang="ko-KR" dirty="0"/>
              <a:t>1</a:t>
            </a:r>
            <a:r>
              <a:rPr lang="ko-KR" altLang="en-US" dirty="0"/>
              <a:t>이 하나밖에 없는데 </a:t>
            </a:r>
            <a:r>
              <a:rPr lang="en-US" altLang="ko-KR" dirty="0"/>
              <a:t>0</a:t>
            </a:r>
            <a:r>
              <a:rPr lang="ko-KR" altLang="en-US" dirty="0"/>
              <a:t>은 </a:t>
            </a:r>
            <a:r>
              <a:rPr lang="en-US" altLang="ko-KR" dirty="0"/>
              <a:t>10</a:t>
            </a:r>
            <a:r>
              <a:rPr lang="ko-KR" altLang="en-US" dirty="0"/>
              <a:t>의 </a:t>
            </a:r>
            <a:r>
              <a:rPr lang="en-US" altLang="ko-KR" dirty="0"/>
              <a:t>50</a:t>
            </a:r>
            <a:r>
              <a:rPr lang="ko-KR" altLang="en-US" dirty="0"/>
              <a:t>승 이러고있고</a:t>
            </a:r>
          </a:p>
          <a:p>
            <a:r>
              <a:rPr lang="ko-KR" altLang="en-US" dirty="0"/>
              <a:t>게다가 </a:t>
            </a:r>
            <a:r>
              <a:rPr lang="ko-KR" altLang="en-US" dirty="0" err="1"/>
              <a:t>원핫이다</a:t>
            </a:r>
            <a:r>
              <a:rPr lang="ko-KR" altLang="en-US" dirty="0"/>
              <a:t> 보니까 </a:t>
            </a:r>
            <a:r>
              <a:rPr lang="ko-KR" altLang="en-US" dirty="0" err="1"/>
              <a:t>원핫끼리</a:t>
            </a:r>
            <a:r>
              <a:rPr lang="ko-KR" altLang="en-US" dirty="0"/>
              <a:t> </a:t>
            </a:r>
            <a:r>
              <a:rPr lang="ko-KR" altLang="en-US" dirty="0" err="1"/>
              <a:t>내적했을때</a:t>
            </a:r>
            <a:r>
              <a:rPr lang="ko-KR" altLang="en-US" dirty="0"/>
              <a:t> 값이 </a:t>
            </a:r>
            <a:r>
              <a:rPr lang="en-US" altLang="ko-KR" dirty="0"/>
              <a:t>0, </a:t>
            </a:r>
            <a:r>
              <a:rPr lang="ko-KR" altLang="en-US" dirty="0"/>
              <a:t>유사도 구분이 </a:t>
            </a:r>
            <a:r>
              <a:rPr lang="ko-KR" altLang="en-US" dirty="0" err="1"/>
              <a:t>안되기도하죠</a:t>
            </a:r>
            <a:endParaRPr lang="ko-KR" altLang="en-US" dirty="0"/>
          </a:p>
          <a:p>
            <a:r>
              <a:rPr lang="ko-KR" altLang="en-US" dirty="0"/>
              <a:t>이게 되게 큰 </a:t>
            </a:r>
            <a:r>
              <a:rPr lang="ko-KR" altLang="en-US" dirty="0" err="1"/>
              <a:t>문제점중</a:t>
            </a:r>
            <a:r>
              <a:rPr lang="ko-KR" altLang="en-US" dirty="0"/>
              <a:t> 하나라고 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8D5A5-51A8-4202-B8FA-0305F1B76F8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078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또 하나가</a:t>
            </a:r>
          </a:p>
          <a:p>
            <a:r>
              <a:rPr lang="ko-KR" altLang="en-US" dirty="0"/>
              <a:t>원래 통계기반 모델에서 </a:t>
            </a:r>
            <a:r>
              <a:rPr lang="en-US" altLang="ko-KR" dirty="0"/>
              <a:t>joint probability</a:t>
            </a:r>
            <a:r>
              <a:rPr lang="ko-KR" altLang="en-US" dirty="0"/>
              <a:t>를 계산할 때 시퀀스 처음부터 예측하려는 단어 직전까지</a:t>
            </a:r>
          </a:p>
          <a:p>
            <a:r>
              <a:rPr lang="ko-KR" altLang="en-US" dirty="0"/>
              <a:t>전부다 조건부확률의 곱으로 표현했습니다</a:t>
            </a:r>
          </a:p>
          <a:p>
            <a:r>
              <a:rPr lang="ko-KR" altLang="en-US" dirty="0"/>
              <a:t>이걸 조금 </a:t>
            </a:r>
            <a:r>
              <a:rPr lang="ko-KR" altLang="en-US" dirty="0" err="1"/>
              <a:t>개선한게</a:t>
            </a:r>
            <a:r>
              <a:rPr lang="ko-KR" altLang="en-US" dirty="0"/>
              <a:t> </a:t>
            </a:r>
            <a:r>
              <a:rPr lang="en-US" altLang="ko-KR" dirty="0"/>
              <a:t>n-gram, </a:t>
            </a:r>
            <a:r>
              <a:rPr lang="ko-KR" altLang="en-US" dirty="0"/>
              <a:t>아마 제 생각에는 </a:t>
            </a:r>
            <a:r>
              <a:rPr lang="ko-KR" altLang="en-US" dirty="0" err="1"/>
              <a:t>계산량이</a:t>
            </a:r>
            <a:r>
              <a:rPr lang="ko-KR" altLang="en-US" dirty="0"/>
              <a:t> 좀 많아서</a:t>
            </a:r>
          </a:p>
          <a:p>
            <a:r>
              <a:rPr lang="ko-KR" altLang="en-US" dirty="0" err="1"/>
              <a:t>계산량을</a:t>
            </a:r>
            <a:r>
              <a:rPr lang="ko-KR" altLang="en-US" dirty="0"/>
              <a:t> 더 작게 하려고 시도한 결과가 </a:t>
            </a:r>
            <a:r>
              <a:rPr lang="ko-KR" altLang="en-US" dirty="0" err="1"/>
              <a:t>이건거</a:t>
            </a:r>
            <a:r>
              <a:rPr lang="ko-KR" altLang="en-US" dirty="0"/>
              <a:t> 같아요</a:t>
            </a:r>
          </a:p>
          <a:p>
            <a:r>
              <a:rPr lang="ko-KR" altLang="en-US" dirty="0"/>
              <a:t>직전 </a:t>
            </a:r>
            <a:r>
              <a:rPr lang="ko-KR" altLang="en-US" dirty="0" err="1"/>
              <a:t>몇단어만을</a:t>
            </a:r>
            <a:r>
              <a:rPr lang="ko-KR" altLang="en-US" dirty="0"/>
              <a:t> 이용해서 기존의 조건부 확률을 근사하자라는 </a:t>
            </a:r>
            <a:r>
              <a:rPr lang="ko-KR" altLang="en-US" dirty="0" err="1"/>
              <a:t>생각인거</a:t>
            </a:r>
            <a:r>
              <a:rPr lang="ko-KR" altLang="en-US" dirty="0"/>
              <a:t> 같습니다</a:t>
            </a:r>
          </a:p>
          <a:p>
            <a:r>
              <a:rPr lang="ko-KR" altLang="en-US" dirty="0"/>
              <a:t>그리고 자세히 </a:t>
            </a:r>
            <a:r>
              <a:rPr lang="ko-KR" altLang="en-US" dirty="0" err="1"/>
              <a:t>알아보진못했는데</a:t>
            </a:r>
            <a:r>
              <a:rPr lang="ko-KR" altLang="en-US" dirty="0"/>
              <a:t> 여기 </a:t>
            </a:r>
            <a:r>
              <a:rPr lang="en-US" altLang="ko-KR" dirty="0"/>
              <a:t>n-gram</a:t>
            </a:r>
            <a:r>
              <a:rPr lang="ko-KR" altLang="en-US" dirty="0"/>
              <a:t>에 여전히 </a:t>
            </a:r>
            <a:r>
              <a:rPr lang="ko-KR" altLang="en-US" dirty="0" err="1"/>
              <a:t>남아있긴하지만</a:t>
            </a:r>
            <a:endParaRPr lang="ko-KR" altLang="en-US" dirty="0"/>
          </a:p>
          <a:p>
            <a:r>
              <a:rPr lang="en-US" altLang="ko-KR" dirty="0"/>
              <a:t>zero probability</a:t>
            </a:r>
            <a:r>
              <a:rPr lang="ko-KR" altLang="en-US" dirty="0"/>
              <a:t>를 부여하는 문제가 기존 통계기반에서는 더 </a:t>
            </a:r>
            <a:r>
              <a:rPr lang="ko-KR" altLang="en-US" dirty="0" err="1"/>
              <a:t>심했을것</a:t>
            </a:r>
            <a:r>
              <a:rPr lang="ko-KR" altLang="en-US" dirty="0"/>
              <a:t> 같아요</a:t>
            </a:r>
          </a:p>
          <a:p>
            <a:r>
              <a:rPr lang="ko-KR" altLang="en-US" dirty="0"/>
              <a:t>시퀀스가 </a:t>
            </a:r>
            <a:r>
              <a:rPr lang="en-US" altLang="ko-KR" dirty="0"/>
              <a:t>n-gram </a:t>
            </a:r>
            <a:r>
              <a:rPr lang="ko-KR" altLang="en-US" dirty="0"/>
              <a:t>단위로 </a:t>
            </a:r>
            <a:r>
              <a:rPr lang="ko-KR" altLang="en-US" dirty="0" err="1"/>
              <a:t>쪼개는거</a:t>
            </a:r>
            <a:r>
              <a:rPr lang="ko-KR" altLang="en-US" dirty="0"/>
              <a:t> 보다 더 기니까 등장확률도 좀 낮겠죠</a:t>
            </a:r>
          </a:p>
          <a:p>
            <a:r>
              <a:rPr lang="ko-KR" altLang="en-US" dirty="0"/>
              <a:t>그래서 </a:t>
            </a:r>
            <a:r>
              <a:rPr lang="en-US" altLang="ko-KR" dirty="0"/>
              <a:t>n-gram</a:t>
            </a:r>
            <a:r>
              <a:rPr lang="ko-KR" altLang="en-US" dirty="0"/>
              <a:t>으로 약간 개선하고자 했으나 여전히 문제는 남아있었습니다</a:t>
            </a:r>
          </a:p>
          <a:p>
            <a:r>
              <a:rPr lang="ko-KR" altLang="en-US" dirty="0"/>
              <a:t>그래서 사람들이 제안한 기법들이 좀더 작은 </a:t>
            </a:r>
            <a:r>
              <a:rPr lang="en-US" altLang="ko-KR" dirty="0"/>
              <a:t>n-gram</a:t>
            </a:r>
            <a:r>
              <a:rPr lang="ko-KR" altLang="en-US" dirty="0"/>
              <a:t>을 </a:t>
            </a:r>
            <a:r>
              <a:rPr lang="ko-KR" altLang="en-US" dirty="0" err="1"/>
              <a:t>써보자였어요</a:t>
            </a:r>
            <a:endParaRPr lang="ko-KR" altLang="en-US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back-off</a:t>
            </a:r>
            <a:r>
              <a:rPr lang="ko-KR" altLang="en-US" dirty="0"/>
              <a:t>나 </a:t>
            </a:r>
            <a:r>
              <a:rPr lang="en-US" altLang="ko-KR" dirty="0"/>
              <a:t>smoothed, additive smoothing</a:t>
            </a:r>
            <a:r>
              <a:rPr lang="ko-KR" altLang="en-US" dirty="0"/>
              <a:t>같은 기법을 좀 더해서</a:t>
            </a:r>
          </a:p>
          <a:p>
            <a:r>
              <a:rPr lang="ko-KR" altLang="en-US" dirty="0"/>
              <a:t>개선을 </a:t>
            </a:r>
            <a:r>
              <a:rPr lang="ko-KR" altLang="en-US" dirty="0" err="1"/>
              <a:t>가져오긴했는데</a:t>
            </a:r>
            <a:r>
              <a:rPr lang="ko-KR" altLang="en-US" dirty="0"/>
              <a:t> 그래도 아직 좀 문제가 </a:t>
            </a:r>
            <a:r>
              <a:rPr lang="ko-KR" altLang="en-US" dirty="0" err="1"/>
              <a:t>됐던거</a:t>
            </a:r>
            <a:r>
              <a:rPr lang="ko-KR" altLang="en-US" dirty="0"/>
              <a:t> 같습니다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n-gram </a:t>
            </a:r>
            <a:r>
              <a:rPr lang="ko-KR" altLang="en-US" dirty="0"/>
              <a:t>사용시 또 문제가 장기의존성을 </a:t>
            </a:r>
            <a:r>
              <a:rPr lang="ko-KR" altLang="en-US" dirty="0" err="1"/>
              <a:t>못잡아내요</a:t>
            </a:r>
            <a:endParaRPr lang="ko-KR" altLang="en-US" dirty="0"/>
          </a:p>
          <a:p>
            <a:r>
              <a:rPr lang="ko-KR" altLang="en-US" dirty="0"/>
              <a:t>이게 </a:t>
            </a:r>
            <a:r>
              <a:rPr lang="ko-KR" altLang="en-US" dirty="0" err="1"/>
              <a:t>뭐냐면</a:t>
            </a:r>
            <a:r>
              <a:rPr lang="ko-KR" altLang="en-US" dirty="0"/>
              <a:t> 밑에 예시처럼 </a:t>
            </a:r>
            <a:r>
              <a:rPr lang="en-US" altLang="ko-KR" dirty="0"/>
              <a:t>(</a:t>
            </a:r>
            <a:r>
              <a:rPr lang="ko-KR" altLang="en-US" dirty="0"/>
              <a:t>예시 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이런 상황일 때 빈칸에 뭐가 들어갈지 예상해보려면 </a:t>
            </a:r>
            <a:r>
              <a:rPr lang="ko-KR" altLang="en-US" dirty="0" err="1"/>
              <a:t>맨앞에</a:t>
            </a:r>
            <a:r>
              <a:rPr lang="ko-KR" altLang="en-US" dirty="0"/>
              <a:t> 있는 한국이라는</a:t>
            </a:r>
          </a:p>
          <a:p>
            <a:r>
              <a:rPr lang="ko-KR" altLang="en-US" dirty="0"/>
              <a:t>단어를 </a:t>
            </a:r>
            <a:r>
              <a:rPr lang="ko-KR" altLang="en-US" dirty="0" err="1"/>
              <a:t>알아야됩니다</a:t>
            </a:r>
            <a:endParaRPr lang="ko-KR" altLang="en-US" dirty="0"/>
          </a:p>
          <a:p>
            <a:r>
              <a:rPr lang="ko-KR" altLang="en-US" dirty="0"/>
              <a:t>근데 </a:t>
            </a:r>
            <a:r>
              <a:rPr lang="en-US" altLang="ko-KR" dirty="0"/>
              <a:t>n-gram, </a:t>
            </a:r>
            <a:r>
              <a:rPr lang="ko-KR" altLang="en-US" dirty="0"/>
              <a:t>막 </a:t>
            </a:r>
            <a:r>
              <a:rPr lang="en-US" altLang="ko-KR" dirty="0"/>
              <a:t>tri-gram, bi-gram </a:t>
            </a:r>
            <a:r>
              <a:rPr lang="ko-KR" altLang="en-US" dirty="0" err="1"/>
              <a:t>이런거</a:t>
            </a:r>
            <a:r>
              <a:rPr lang="ko-KR" altLang="en-US" dirty="0"/>
              <a:t> 쓰면 </a:t>
            </a:r>
            <a:r>
              <a:rPr lang="ko-KR" altLang="en-US" dirty="0" err="1"/>
              <a:t>알수가없죠</a:t>
            </a:r>
            <a:endParaRPr lang="ko-KR" altLang="en-US" dirty="0"/>
          </a:p>
          <a:p>
            <a:r>
              <a:rPr lang="ko-KR" altLang="en-US" dirty="0"/>
              <a:t>그러자고 </a:t>
            </a:r>
            <a:r>
              <a:rPr lang="en-US" altLang="ko-KR" dirty="0"/>
              <a:t>window </a:t>
            </a:r>
            <a:r>
              <a:rPr lang="ko-KR" altLang="en-US" dirty="0"/>
              <a:t>크기를 </a:t>
            </a:r>
            <a:r>
              <a:rPr lang="ko-KR" altLang="en-US" dirty="0" err="1"/>
              <a:t>늘리자니</a:t>
            </a:r>
            <a:r>
              <a:rPr lang="ko-KR" altLang="en-US" dirty="0"/>
              <a:t> </a:t>
            </a:r>
            <a:r>
              <a:rPr lang="en-US" altLang="ko-KR" dirty="0"/>
              <a:t>zero probability</a:t>
            </a:r>
            <a:r>
              <a:rPr lang="ko-KR" altLang="en-US" dirty="0"/>
              <a:t>가 문제고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다시 돌아와서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 문장이 </a:t>
            </a:r>
            <a:r>
              <a:rPr lang="ko-KR" altLang="en-US" dirty="0" err="1"/>
              <a:t>안나타나더라도</a:t>
            </a:r>
            <a:r>
              <a:rPr lang="ko-KR" altLang="en-US" dirty="0"/>
              <a:t> </a:t>
            </a:r>
            <a:r>
              <a:rPr lang="ko-KR" altLang="en-US" dirty="0" err="1"/>
              <a:t>얘랑</a:t>
            </a:r>
            <a:r>
              <a:rPr lang="ko-KR" altLang="en-US" dirty="0"/>
              <a:t> 비슷한 구조를</a:t>
            </a:r>
          </a:p>
          <a:p>
            <a:r>
              <a:rPr lang="ko-KR" altLang="en-US" dirty="0"/>
              <a:t>가지고 있는 시퀀스가 코퍼스안에 있었으면 얘는 이 문장에 대해</a:t>
            </a:r>
          </a:p>
          <a:p>
            <a:r>
              <a:rPr lang="en-US" altLang="ko-KR" dirty="0"/>
              <a:t>zero probability</a:t>
            </a:r>
            <a:r>
              <a:rPr lang="ko-KR" altLang="en-US" dirty="0"/>
              <a:t>를 </a:t>
            </a:r>
            <a:r>
              <a:rPr lang="ko-KR" altLang="en-US" dirty="0" err="1"/>
              <a:t>안준다는</a:t>
            </a:r>
            <a:r>
              <a:rPr lang="ko-KR" altLang="en-US" dirty="0"/>
              <a:t> 거죠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8D5A5-51A8-4202-B8FA-0305F1B76F8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635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저자가 제안한 방법이</a:t>
            </a:r>
          </a:p>
          <a:p>
            <a:r>
              <a:rPr lang="en-US" altLang="ko-KR" dirty="0"/>
              <a:t>distributed representation</a:t>
            </a:r>
            <a:r>
              <a:rPr lang="ko-KR" altLang="en-US" dirty="0"/>
              <a:t>을 써보자</a:t>
            </a:r>
            <a:r>
              <a:rPr lang="en-US" altLang="ko-KR" dirty="0"/>
              <a:t>! </a:t>
            </a:r>
            <a:r>
              <a:rPr lang="ko-KR" altLang="en-US" dirty="0"/>
              <a:t>였습니다</a:t>
            </a:r>
          </a:p>
          <a:p>
            <a:r>
              <a:rPr lang="ko-KR" altLang="en-US" dirty="0" err="1"/>
              <a:t>어떤식이냐면</a:t>
            </a:r>
            <a:r>
              <a:rPr lang="ko-KR" altLang="en-US" dirty="0"/>
              <a:t> 처음보는 시퀀스라도 </a:t>
            </a:r>
          </a:p>
          <a:p>
            <a:r>
              <a:rPr lang="ko-KR" altLang="en-US" dirty="0"/>
              <a:t>이미 </a:t>
            </a:r>
            <a:r>
              <a:rPr lang="ko-KR" altLang="en-US" dirty="0" err="1"/>
              <a:t>본적있는</a:t>
            </a:r>
            <a:r>
              <a:rPr lang="ko-KR" altLang="en-US" dirty="0"/>
              <a:t> </a:t>
            </a:r>
            <a:r>
              <a:rPr lang="en-US" altLang="ko-KR" dirty="0"/>
              <a:t>sequence</a:t>
            </a:r>
            <a:r>
              <a:rPr lang="ko-KR" altLang="en-US" dirty="0"/>
              <a:t>의 단어들과 문맥이 비슷하면 </a:t>
            </a:r>
          </a:p>
          <a:p>
            <a:r>
              <a:rPr lang="ko-KR" altLang="en-US" dirty="0"/>
              <a:t>높은 </a:t>
            </a:r>
            <a:r>
              <a:rPr lang="ko-KR" altLang="en-US" dirty="0" err="1"/>
              <a:t>확률값을</a:t>
            </a:r>
            <a:r>
              <a:rPr lang="ko-KR" altLang="en-US" dirty="0"/>
              <a:t> 주어 일반화를 </a:t>
            </a:r>
            <a:r>
              <a:rPr lang="ko-KR" altLang="en-US" dirty="0" err="1"/>
              <a:t>얻게됩니다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그러니까 여기 예시처럼 만약 </a:t>
            </a:r>
            <a:r>
              <a:rPr lang="en-US" altLang="ko-KR" dirty="0"/>
              <a:t>(</a:t>
            </a:r>
            <a:r>
              <a:rPr lang="ko-KR" altLang="en-US" dirty="0"/>
              <a:t>아래 문장읽기</a:t>
            </a:r>
            <a:r>
              <a:rPr lang="en-US" altLang="ko-KR" dirty="0"/>
              <a:t>) </a:t>
            </a:r>
            <a:r>
              <a:rPr lang="ko-KR" altLang="en-US" dirty="0"/>
              <a:t>이</a:t>
            </a:r>
          </a:p>
          <a:p>
            <a:r>
              <a:rPr lang="ko-KR" altLang="en-US" dirty="0"/>
              <a:t>처음보는 시퀀스인데 </a:t>
            </a:r>
            <a:r>
              <a:rPr lang="en-US" altLang="ko-KR" dirty="0"/>
              <a:t>(</a:t>
            </a:r>
            <a:r>
              <a:rPr lang="ko-KR" altLang="en-US" dirty="0"/>
              <a:t>위의 문장읽기</a:t>
            </a:r>
            <a:r>
              <a:rPr lang="en-US" altLang="ko-KR" dirty="0"/>
              <a:t>)</a:t>
            </a:r>
            <a:r>
              <a:rPr lang="ko-KR" altLang="en-US" dirty="0"/>
              <a:t>는 한번 본적이 있다면</a:t>
            </a:r>
          </a:p>
          <a:p>
            <a:r>
              <a:rPr lang="ko-KR" altLang="en-US" dirty="0" err="1"/>
              <a:t>처음나타나난</a:t>
            </a:r>
            <a:r>
              <a:rPr lang="ko-KR" altLang="en-US" dirty="0"/>
              <a:t> 시퀀스여도 </a:t>
            </a:r>
            <a:r>
              <a:rPr lang="en-US" altLang="ko-KR" dirty="0"/>
              <a:t>zero probability</a:t>
            </a:r>
            <a:r>
              <a:rPr lang="ko-KR" altLang="en-US" dirty="0"/>
              <a:t>를 </a:t>
            </a:r>
            <a:r>
              <a:rPr lang="ko-KR" altLang="en-US" dirty="0" err="1"/>
              <a:t>안준다는겁니다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8D5A5-51A8-4202-B8FA-0305F1B76F8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200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논문에서 중점적으로 해결하려는 문제는</a:t>
            </a:r>
          </a:p>
          <a:p>
            <a:r>
              <a:rPr lang="en-US" altLang="ko-KR" dirty="0"/>
              <a:t>bi-gram, tri-gram</a:t>
            </a:r>
            <a:r>
              <a:rPr lang="ko-KR" altLang="en-US" dirty="0"/>
              <a:t>에서는 </a:t>
            </a:r>
            <a:r>
              <a:rPr lang="ko-KR" altLang="en-US" dirty="0" err="1"/>
              <a:t>포착못하던</a:t>
            </a:r>
            <a:r>
              <a:rPr lang="ko-KR" altLang="en-US" dirty="0"/>
              <a:t> </a:t>
            </a:r>
            <a:r>
              <a:rPr lang="en-US" altLang="ko-KR" dirty="0"/>
              <a:t>long-term dependency</a:t>
            </a:r>
            <a:r>
              <a:rPr lang="ko-KR" altLang="en-US" dirty="0"/>
              <a:t>를</a:t>
            </a:r>
          </a:p>
          <a:p>
            <a:r>
              <a:rPr lang="ko-KR" altLang="en-US" dirty="0"/>
              <a:t>해결하고</a:t>
            </a:r>
            <a:r>
              <a:rPr lang="en-US" altLang="ko-KR" dirty="0"/>
              <a:t>, </a:t>
            </a:r>
            <a:r>
              <a:rPr lang="ko-KR" altLang="en-US" dirty="0" err="1"/>
              <a:t>단어간의</a:t>
            </a:r>
            <a:r>
              <a:rPr lang="ko-KR" altLang="en-US" dirty="0"/>
              <a:t> 유사성을 알아내는 겁니다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8D5A5-51A8-4202-B8FA-0305F1B76F8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02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논문에서 제안한 방법을 간단하게 설명하자면 우선</a:t>
            </a:r>
          </a:p>
          <a:p>
            <a:r>
              <a:rPr lang="en-US" altLang="ko-KR" dirty="0" err="1"/>
              <a:t>Vocaburary</a:t>
            </a:r>
            <a:r>
              <a:rPr lang="ko-KR" altLang="en-US" dirty="0"/>
              <a:t>의 단어들을 </a:t>
            </a:r>
            <a:r>
              <a:rPr lang="en-US" altLang="ko-KR" dirty="0"/>
              <a:t>distributed representation</a:t>
            </a:r>
            <a:r>
              <a:rPr lang="ko-KR" altLang="en-US" dirty="0"/>
              <a:t>으로 표현하고</a:t>
            </a:r>
          </a:p>
          <a:p>
            <a:r>
              <a:rPr lang="en-US" altLang="ko-KR" dirty="0"/>
              <a:t>corpus</a:t>
            </a:r>
            <a:r>
              <a:rPr lang="ko-KR" altLang="en-US" dirty="0"/>
              <a:t>의 단어 </a:t>
            </a:r>
            <a:r>
              <a:rPr lang="ko-KR" altLang="en-US" dirty="0" err="1"/>
              <a:t>시쿼스의</a:t>
            </a:r>
            <a:r>
              <a:rPr lang="ko-KR" altLang="en-US" dirty="0"/>
              <a:t> 등장확률 그러니까 </a:t>
            </a:r>
            <a:r>
              <a:rPr lang="en-US" altLang="ko-KR" dirty="0"/>
              <a:t>joint probability</a:t>
            </a:r>
            <a:r>
              <a:rPr lang="ko-KR" altLang="en-US" dirty="0"/>
              <a:t>를</a:t>
            </a:r>
          </a:p>
          <a:p>
            <a:r>
              <a:rPr lang="ko-KR" altLang="en-US" dirty="0"/>
              <a:t>시퀀스내 단어의 </a:t>
            </a:r>
            <a:r>
              <a:rPr lang="en-US" altLang="ko-KR" dirty="0"/>
              <a:t>feature vector</a:t>
            </a:r>
            <a:r>
              <a:rPr lang="ko-KR" altLang="en-US" dirty="0"/>
              <a:t>로 표현합니다</a:t>
            </a:r>
          </a:p>
          <a:p>
            <a:r>
              <a:rPr lang="ko-KR" altLang="en-US" dirty="0"/>
              <a:t>이 </a:t>
            </a:r>
            <a:r>
              <a:rPr lang="en-US" altLang="ko-KR" dirty="0"/>
              <a:t>feature vector</a:t>
            </a:r>
            <a:r>
              <a:rPr lang="ko-KR" altLang="en-US" dirty="0"/>
              <a:t>들은 비슷한 단어의 경우</a:t>
            </a:r>
          </a:p>
          <a:p>
            <a:r>
              <a:rPr lang="ko-KR" altLang="en-US" dirty="0"/>
              <a:t>그러니까 </a:t>
            </a:r>
            <a:r>
              <a:rPr lang="en-US" altLang="ko-KR" dirty="0"/>
              <a:t>dog</a:t>
            </a:r>
            <a:r>
              <a:rPr lang="ko-KR" altLang="en-US" dirty="0"/>
              <a:t>과 </a:t>
            </a:r>
            <a:r>
              <a:rPr lang="en-US" altLang="ko-KR" dirty="0"/>
              <a:t>cat</a:t>
            </a:r>
            <a:r>
              <a:rPr lang="ko-KR" altLang="en-US" dirty="0"/>
              <a:t>같은 단어들은 비슷한 </a:t>
            </a:r>
            <a:r>
              <a:rPr lang="en-US" altLang="ko-KR" dirty="0"/>
              <a:t>feature vector</a:t>
            </a:r>
            <a:r>
              <a:rPr lang="ko-KR" altLang="en-US" dirty="0"/>
              <a:t>로</a:t>
            </a:r>
          </a:p>
          <a:p>
            <a:r>
              <a:rPr lang="ko-KR" altLang="en-US" dirty="0"/>
              <a:t>표현합니다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language model</a:t>
            </a:r>
            <a:r>
              <a:rPr lang="ko-KR" altLang="en-US" dirty="0"/>
              <a:t>은 이 </a:t>
            </a:r>
            <a:r>
              <a:rPr lang="en-US" altLang="ko-KR" dirty="0"/>
              <a:t>feature vector</a:t>
            </a:r>
            <a:r>
              <a:rPr lang="ko-KR" altLang="en-US" dirty="0"/>
              <a:t>와 확률함수의 파라미터를</a:t>
            </a:r>
          </a:p>
          <a:p>
            <a:r>
              <a:rPr lang="ko-KR" altLang="en-US" dirty="0"/>
              <a:t>동시에 학습하며 진행</a:t>
            </a:r>
          </a:p>
          <a:p>
            <a:r>
              <a:rPr lang="ko-KR" altLang="en-US" dirty="0"/>
              <a:t>이렇게 세 가지로 구분할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8D5A5-51A8-4202-B8FA-0305F1B76F8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746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NPLM </a:t>
            </a:r>
            <a:r>
              <a:rPr lang="ko-KR" altLang="en-US" dirty="0"/>
              <a:t>이전에 발표됐던 방법들 중에 </a:t>
            </a:r>
            <a:r>
              <a:rPr lang="en-US" altLang="ko-KR" dirty="0"/>
              <a:t>NPLM</a:t>
            </a:r>
            <a:r>
              <a:rPr lang="ko-KR" altLang="en-US" dirty="0"/>
              <a:t>과</a:t>
            </a:r>
          </a:p>
          <a:p>
            <a:r>
              <a:rPr lang="ko-KR" altLang="en-US" dirty="0"/>
              <a:t>관련된 방법들이 있는데 우선 처음으로</a:t>
            </a:r>
          </a:p>
          <a:p>
            <a:r>
              <a:rPr lang="en-US" altLang="ko-KR" dirty="0"/>
              <a:t>Joint probability</a:t>
            </a:r>
            <a:r>
              <a:rPr lang="ko-KR" altLang="en-US" dirty="0"/>
              <a:t>를 조건부확률의 곱으로 나타내는 겁니다</a:t>
            </a:r>
          </a:p>
          <a:p>
            <a:r>
              <a:rPr lang="ko-KR" altLang="en-US" dirty="0"/>
              <a:t>원래 표현하고자 하는 식이 </a:t>
            </a:r>
            <a:r>
              <a:rPr lang="en-US" altLang="ko-KR" dirty="0"/>
              <a:t>n</a:t>
            </a:r>
            <a:r>
              <a:rPr lang="ko-KR" altLang="en-US" dirty="0"/>
              <a:t>개의 단어로 이루어진</a:t>
            </a:r>
          </a:p>
          <a:p>
            <a:r>
              <a:rPr lang="ko-KR" altLang="en-US" dirty="0"/>
              <a:t>단어 시퀀스가 나타날 확률</a:t>
            </a:r>
          </a:p>
          <a:p>
            <a:r>
              <a:rPr lang="ko-KR" altLang="en-US" dirty="0"/>
              <a:t>그러니까 </a:t>
            </a:r>
            <a:r>
              <a:rPr lang="en-US" altLang="ko-KR" dirty="0"/>
              <a:t>Z_1</a:t>
            </a:r>
            <a:r>
              <a:rPr lang="ko-KR" altLang="en-US" dirty="0"/>
              <a:t>에서 </a:t>
            </a:r>
            <a:r>
              <a:rPr lang="en-US" altLang="ko-KR" dirty="0" err="1"/>
              <a:t>Z_n</a:t>
            </a:r>
            <a:r>
              <a:rPr lang="ko-KR" altLang="en-US" dirty="0"/>
              <a:t>까지의 </a:t>
            </a:r>
            <a:r>
              <a:rPr lang="ko-KR" altLang="en-US" dirty="0" err="1"/>
              <a:t>결합확률인데</a:t>
            </a:r>
            <a:r>
              <a:rPr lang="ko-KR" altLang="en-US" dirty="0"/>
              <a:t> 이걸</a:t>
            </a:r>
          </a:p>
          <a:p>
            <a:r>
              <a:rPr lang="en-US" altLang="ko-KR" dirty="0"/>
              <a:t>2000</a:t>
            </a:r>
            <a:r>
              <a:rPr lang="ko-KR" altLang="en-US" dirty="0"/>
              <a:t>년에 발표된 논문에서는 </a:t>
            </a:r>
            <a:r>
              <a:rPr lang="en-US" altLang="ko-KR" dirty="0" err="1"/>
              <a:t>i</a:t>
            </a:r>
            <a:r>
              <a:rPr lang="ko-KR" altLang="en-US" dirty="0"/>
              <a:t>번째 단어가 등장할 확률을</a:t>
            </a:r>
          </a:p>
          <a:p>
            <a:r>
              <a:rPr lang="en-US" altLang="ko-KR" dirty="0"/>
              <a:t>joint probability</a:t>
            </a:r>
            <a:r>
              <a:rPr lang="ko-KR" altLang="en-US" dirty="0"/>
              <a:t>가 아닌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이전의 단어들이 등장할 확률을</a:t>
            </a:r>
          </a:p>
          <a:p>
            <a:r>
              <a:rPr lang="ko-KR" altLang="en-US" dirty="0"/>
              <a:t>함수 </a:t>
            </a:r>
            <a:r>
              <a:rPr lang="en-US" altLang="ko-KR" dirty="0" err="1"/>
              <a:t>g_i</a:t>
            </a:r>
            <a:r>
              <a:rPr lang="ko-KR" altLang="en-US" dirty="0"/>
              <a:t>로 표현하고 그 값 </a:t>
            </a:r>
            <a:r>
              <a:rPr lang="en-US" altLang="ko-KR" dirty="0" err="1"/>
              <a:t>g_i</a:t>
            </a:r>
            <a:r>
              <a:rPr lang="ko-KR" altLang="en-US" dirty="0"/>
              <a:t>와 </a:t>
            </a:r>
            <a:r>
              <a:rPr lang="en-US" altLang="ko-KR" dirty="0" err="1"/>
              <a:t>Z_i</a:t>
            </a:r>
            <a:r>
              <a:rPr lang="ko-KR" altLang="en-US" dirty="0"/>
              <a:t>의 조건부확률을 이용해서</a:t>
            </a:r>
          </a:p>
          <a:p>
            <a:r>
              <a:rPr lang="ko-KR" altLang="en-US" dirty="0"/>
              <a:t>구합니다</a:t>
            </a:r>
            <a:r>
              <a:rPr lang="en-US" altLang="ko-KR" dirty="0"/>
              <a:t>. </a:t>
            </a:r>
            <a:r>
              <a:rPr lang="ko-KR" altLang="en-US" dirty="0"/>
              <a:t>그리고 단어 시퀀스 내의 전체 단어들에 대해 전부 구하고</a:t>
            </a:r>
          </a:p>
          <a:p>
            <a:r>
              <a:rPr lang="ko-KR" altLang="en-US" dirty="0"/>
              <a:t>그걸 다 곱해서 원래 구하려는 </a:t>
            </a:r>
            <a:r>
              <a:rPr lang="en-US" altLang="ko-KR" dirty="0"/>
              <a:t>joint probability</a:t>
            </a:r>
            <a:r>
              <a:rPr lang="ko-KR" altLang="en-US" dirty="0"/>
              <a:t>를 표현합니다</a:t>
            </a:r>
          </a:p>
          <a:p>
            <a:r>
              <a:rPr lang="ko-KR" altLang="en-US" dirty="0"/>
              <a:t>그리고 단어간 유사도를 </a:t>
            </a:r>
            <a:r>
              <a:rPr lang="en-US" altLang="ko-KR" dirty="0"/>
              <a:t>1992</a:t>
            </a:r>
            <a:r>
              <a:rPr lang="ko-KR" altLang="en-US" dirty="0"/>
              <a:t>년 제안된 논문에서는 </a:t>
            </a:r>
            <a:r>
              <a:rPr lang="en-US" altLang="ko-KR" dirty="0"/>
              <a:t>class</a:t>
            </a:r>
            <a:r>
              <a:rPr lang="ko-KR" altLang="en-US" dirty="0"/>
              <a:t>로 구별하여</a:t>
            </a:r>
          </a:p>
          <a:p>
            <a:r>
              <a:rPr lang="ko-KR" altLang="en-US" dirty="0"/>
              <a:t>표현했는데요 단어의 </a:t>
            </a:r>
            <a:r>
              <a:rPr lang="en-US" altLang="ko-KR" dirty="0"/>
              <a:t>clustering</a:t>
            </a:r>
            <a:r>
              <a:rPr lang="ko-KR" altLang="en-US" dirty="0"/>
              <a:t>을 학습하여 각각 단어의 연관성에 따라</a:t>
            </a:r>
          </a:p>
          <a:p>
            <a:r>
              <a:rPr lang="ko-KR" altLang="en-US" dirty="0"/>
              <a:t>클래스로 구분하여 유사도를 학습합니다</a:t>
            </a:r>
          </a:p>
          <a:p>
            <a:r>
              <a:rPr lang="ko-KR" altLang="en-US" dirty="0"/>
              <a:t>그리고 이 단어의 </a:t>
            </a:r>
            <a:r>
              <a:rPr lang="ko-KR" altLang="en-US" dirty="0" err="1"/>
              <a:t>백터표현은</a:t>
            </a:r>
            <a:r>
              <a:rPr lang="ko-KR" altLang="en-US" dirty="0"/>
              <a:t> 예전에는 문서내 </a:t>
            </a:r>
            <a:r>
              <a:rPr lang="ko-KR" altLang="en-US" dirty="0" err="1"/>
              <a:t>동시등장확률</a:t>
            </a:r>
            <a:endParaRPr lang="ko-KR" altLang="en-US" dirty="0"/>
          </a:p>
          <a:p>
            <a:r>
              <a:rPr lang="ko-KR" altLang="en-US" dirty="0"/>
              <a:t>단어들의 </a:t>
            </a:r>
            <a:r>
              <a:rPr lang="en-US" altLang="ko-KR" dirty="0"/>
              <a:t>co-occurrence</a:t>
            </a:r>
            <a:r>
              <a:rPr lang="ko-KR" altLang="en-US" dirty="0"/>
              <a:t>를 이용해서 벡터로 나타냈습니다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8D5A5-51A8-4202-B8FA-0305F1B76F8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256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72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13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55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03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94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72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89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40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86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97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25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52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2981837" y="3122893"/>
            <a:ext cx="7354469" cy="108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en-US" altLang="ko-KR" sz="3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 Neural Probabilistic Language Model</a:t>
            </a: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400" kern="0" dirty="0" err="1">
                <a:solidFill>
                  <a:prstClr val="white">
                    <a:lumMod val="50000"/>
                  </a:prstClr>
                </a:solidFill>
              </a:rPr>
              <a:t>Bengio</a:t>
            </a:r>
            <a:r>
              <a:rPr lang="en-US" altLang="ko-KR" sz="1400" kern="0" dirty="0">
                <a:solidFill>
                  <a:prstClr val="white">
                    <a:lumMod val="50000"/>
                  </a:prstClr>
                </a:solidFill>
              </a:rPr>
              <a:t>, Y., Ducharme R., Vincent P. &amp; </a:t>
            </a:r>
            <a:r>
              <a:rPr lang="en-US" altLang="ko-KR" sz="1400" kern="0" dirty="0" err="1">
                <a:solidFill>
                  <a:prstClr val="white">
                    <a:lumMod val="50000"/>
                  </a:prstClr>
                </a:solidFill>
              </a:rPr>
              <a:t>Jauvin</a:t>
            </a:r>
            <a:r>
              <a:rPr lang="en-US" altLang="ko-KR" sz="1400" kern="0" dirty="0">
                <a:solidFill>
                  <a:prstClr val="white">
                    <a:lumMod val="50000"/>
                  </a:prstClr>
                </a:solidFill>
              </a:rPr>
              <a:t> C. (2003)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/>
        </p:nvCxnSpPr>
        <p:spPr>
          <a:xfrm>
            <a:off x="910165" y="3105816"/>
            <a:ext cx="94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9EEB350-E559-4FC8-8CD8-DBD248B3EEFB}"/>
              </a:ext>
            </a:extLst>
          </p:cNvPr>
          <p:cNvSpPr txBox="1"/>
          <p:nvPr/>
        </p:nvSpPr>
        <p:spPr>
          <a:xfrm>
            <a:off x="7665741" y="2660426"/>
            <a:ext cx="27752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집현전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초급반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허치영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60506FC-4532-481E-A985-CB954BC619CC}"/>
              </a:ext>
            </a:extLst>
          </p:cNvPr>
          <p:cNvGrpSpPr/>
          <p:nvPr/>
        </p:nvGrpSpPr>
        <p:grpSpPr>
          <a:xfrm>
            <a:off x="910165" y="2768465"/>
            <a:ext cx="2071673" cy="1063743"/>
            <a:chOff x="2721782" y="2819265"/>
            <a:chExt cx="2071673" cy="1063743"/>
          </a:xfrm>
        </p:grpSpPr>
        <p:sp>
          <p:nvSpPr>
            <p:cNvPr id="68" name="평행 사변형 67">
              <a:extLst>
                <a:ext uri="{FF2B5EF4-FFF2-40B4-BE49-F238E27FC236}">
                  <a16:creationId xmlns:a16="http://schemas.microsoft.com/office/drawing/2014/main" id="{E965FC9C-3EB6-4FE0-A315-368174783F82}"/>
                </a:ext>
              </a:extLst>
            </p:cNvPr>
            <p:cNvSpPr/>
            <p:nvPr/>
          </p:nvSpPr>
          <p:spPr>
            <a:xfrm rot="10800000">
              <a:off x="272178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69" name="평행 사변형 68">
              <a:extLst>
                <a:ext uri="{FF2B5EF4-FFF2-40B4-BE49-F238E27FC236}">
                  <a16:creationId xmlns:a16="http://schemas.microsoft.com/office/drawing/2014/main" id="{E356D4D6-253F-43E6-9C18-0BF53637BE8C}"/>
                </a:ext>
              </a:extLst>
            </p:cNvPr>
            <p:cNvSpPr/>
            <p:nvPr/>
          </p:nvSpPr>
          <p:spPr>
            <a:xfrm rot="10800000" flipV="1">
              <a:off x="288675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	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>
              <a:extLst>
                <a:ext uri="{FF2B5EF4-FFF2-40B4-BE49-F238E27FC236}">
                  <a16:creationId xmlns:a16="http://schemas.microsoft.com/office/drawing/2014/main" id="{4C344820-BAC2-4ABE-9CAA-079598E44F04}"/>
                </a:ext>
              </a:extLst>
            </p:cNvPr>
            <p:cNvSpPr/>
            <p:nvPr/>
          </p:nvSpPr>
          <p:spPr>
            <a:xfrm rot="10800000">
              <a:off x="309680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>
              <a:extLst>
                <a:ext uri="{FF2B5EF4-FFF2-40B4-BE49-F238E27FC236}">
                  <a16:creationId xmlns:a16="http://schemas.microsoft.com/office/drawing/2014/main" id="{F626D68B-1ADC-44CD-9B1C-C5EAC5413824}"/>
                </a:ext>
              </a:extLst>
            </p:cNvPr>
            <p:cNvSpPr/>
            <p:nvPr/>
          </p:nvSpPr>
          <p:spPr>
            <a:xfrm rot="10800000" flipV="1">
              <a:off x="326415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>
              <a:extLst>
                <a:ext uri="{FF2B5EF4-FFF2-40B4-BE49-F238E27FC236}">
                  <a16:creationId xmlns:a16="http://schemas.microsoft.com/office/drawing/2014/main" id="{F9314D9D-CADF-4E71-AB48-61DE44C15FF6}"/>
                </a:ext>
              </a:extLst>
            </p:cNvPr>
            <p:cNvSpPr/>
            <p:nvPr/>
          </p:nvSpPr>
          <p:spPr>
            <a:xfrm rot="10800000">
              <a:off x="347420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>
              <a:extLst>
                <a:ext uri="{FF2B5EF4-FFF2-40B4-BE49-F238E27FC236}">
                  <a16:creationId xmlns:a16="http://schemas.microsoft.com/office/drawing/2014/main" id="{97C8BF91-A069-4EFB-B64B-14E09AB82A33}"/>
                </a:ext>
              </a:extLst>
            </p:cNvPr>
            <p:cNvSpPr/>
            <p:nvPr/>
          </p:nvSpPr>
          <p:spPr>
            <a:xfrm rot="10800000" flipV="1">
              <a:off x="364155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9F5525FA-8BFC-47F6-8DEF-1251D272CF5D}"/>
                </a:ext>
              </a:extLst>
            </p:cNvPr>
            <p:cNvSpPr/>
            <p:nvPr/>
          </p:nvSpPr>
          <p:spPr>
            <a:xfrm rot="10800000">
              <a:off x="380652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A9691F8D-A9AC-4728-AA4D-B26D8CFDF7BC}"/>
                </a:ext>
              </a:extLst>
            </p:cNvPr>
            <p:cNvSpPr/>
            <p:nvPr/>
          </p:nvSpPr>
          <p:spPr>
            <a:xfrm rot="10800000" flipV="1">
              <a:off x="3973875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AAFABCC-68C7-4C6B-88D7-505C37EFC5ED}"/>
                </a:ext>
              </a:extLst>
            </p:cNvPr>
            <p:cNvSpPr/>
            <p:nvPr/>
          </p:nvSpPr>
          <p:spPr>
            <a:xfrm rot="10800000" flipV="1">
              <a:off x="4143432" y="3156712"/>
              <a:ext cx="650023" cy="726296"/>
            </a:xfrm>
            <a:prstGeom prst="parallelogram">
              <a:avLst>
                <a:gd name="adj" fmla="val 5725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6A16CE6-9443-4917-89C5-AFB45935FF19}"/>
              </a:ext>
            </a:extLst>
          </p:cNvPr>
          <p:cNvSpPr txBox="1"/>
          <p:nvPr/>
        </p:nvSpPr>
        <p:spPr>
          <a:xfrm>
            <a:off x="9307265" y="6470426"/>
            <a:ext cx="27752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https://github.com/jiphyeonjeon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26" name="Picture 2" descr="@jiphyeonjeon">
            <a:extLst>
              <a:ext uri="{FF2B5EF4-FFF2-40B4-BE49-F238E27FC236}">
                <a16:creationId xmlns:a16="http://schemas.microsoft.com/office/drawing/2014/main" id="{5D8392DC-CC92-4C06-8FD6-DCB00A8C0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246" y="0"/>
            <a:ext cx="824753" cy="82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284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97F2A8-688F-4C87-AF0D-E256CA2828E4}"/>
              </a:ext>
            </a:extLst>
          </p:cNvPr>
          <p:cNvGrpSpPr/>
          <p:nvPr/>
        </p:nvGrpSpPr>
        <p:grpSpPr>
          <a:xfrm>
            <a:off x="0" y="394730"/>
            <a:ext cx="337351" cy="2518925"/>
            <a:chOff x="0" y="394730"/>
            <a:chExt cx="337351" cy="2518925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A4CFA48-2F33-4CAE-9304-09CAEC505494}"/>
                </a:ext>
              </a:extLst>
            </p:cNvPr>
            <p:cNvGrpSpPr/>
            <p:nvPr/>
          </p:nvGrpSpPr>
          <p:grpSpPr>
            <a:xfrm rot="16200000" flipH="1">
              <a:off x="-515549" y="2060755"/>
              <a:ext cx="1368449" cy="337351"/>
              <a:chOff x="9832766" y="152400"/>
              <a:chExt cx="1368449" cy="337351"/>
            </a:xfrm>
          </p:grpSpPr>
          <p:sp>
            <p:nvSpPr>
              <p:cNvPr id="50" name="평행 사변형 49">
                <a:extLst>
                  <a:ext uri="{FF2B5EF4-FFF2-40B4-BE49-F238E27FC236}">
                    <a16:creationId xmlns:a16="http://schemas.microsoft.com/office/drawing/2014/main" id="{424886CD-90FC-401E-9DC3-DD19FCDEE02A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평행 사변형 50">
                <a:extLst>
                  <a:ext uri="{FF2B5EF4-FFF2-40B4-BE49-F238E27FC236}">
                    <a16:creationId xmlns:a16="http://schemas.microsoft.com/office/drawing/2014/main" id="{49C87526-5F0B-4A77-AA54-84273193A281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평행 사변형 51">
                <a:extLst>
                  <a:ext uri="{FF2B5EF4-FFF2-40B4-BE49-F238E27FC236}">
                    <a16:creationId xmlns:a16="http://schemas.microsoft.com/office/drawing/2014/main" id="{E85AE7AD-B9D9-41BD-871F-476D90248393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평행 사변형 52">
                <a:extLst>
                  <a:ext uri="{FF2B5EF4-FFF2-40B4-BE49-F238E27FC236}">
                    <a16:creationId xmlns:a16="http://schemas.microsoft.com/office/drawing/2014/main" id="{343FD13C-33A7-4172-A7AF-B6355ADF502F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평행 사변형 53">
                <a:extLst>
                  <a:ext uri="{FF2B5EF4-FFF2-40B4-BE49-F238E27FC236}">
                    <a16:creationId xmlns:a16="http://schemas.microsoft.com/office/drawing/2014/main" id="{86C43693-A94B-49CA-AB27-00FFC546BC72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평행 사변형 54">
                <a:extLst>
                  <a:ext uri="{FF2B5EF4-FFF2-40B4-BE49-F238E27FC236}">
                    <a16:creationId xmlns:a16="http://schemas.microsoft.com/office/drawing/2014/main" id="{CD57F06B-03CE-4264-BEDC-60131AA61EF2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0BD00B3-2C83-4865-B72C-76B9B2486354}"/>
                </a:ext>
              </a:extLst>
            </p:cNvPr>
            <p:cNvGrpSpPr/>
            <p:nvPr/>
          </p:nvGrpSpPr>
          <p:grpSpPr>
            <a:xfrm rot="16200000" flipH="1">
              <a:off x="-515549" y="910279"/>
              <a:ext cx="1368449" cy="337351"/>
              <a:chOff x="9832766" y="152400"/>
              <a:chExt cx="1368449" cy="337351"/>
            </a:xfrm>
          </p:grpSpPr>
          <p:sp>
            <p:nvSpPr>
              <p:cNvPr id="18" name="평행 사변형 17">
                <a:extLst>
                  <a:ext uri="{FF2B5EF4-FFF2-40B4-BE49-F238E27FC236}">
                    <a16:creationId xmlns:a16="http://schemas.microsoft.com/office/drawing/2014/main" id="{98B230F7-D89E-4532-AEEB-7393AB170261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A9D238FB-3430-4FEB-809C-6988E57FC44C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AA3717A8-FC25-4270-960E-C16E84380155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평행 사변형 23">
                <a:extLst>
                  <a:ext uri="{FF2B5EF4-FFF2-40B4-BE49-F238E27FC236}">
                    <a16:creationId xmlns:a16="http://schemas.microsoft.com/office/drawing/2014/main" id="{82FC3F5B-EDE6-4AEC-84D1-DA306618F06E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평행 사변형 25">
                <a:extLst>
                  <a:ext uri="{FF2B5EF4-FFF2-40B4-BE49-F238E27FC236}">
                    <a16:creationId xmlns:a16="http://schemas.microsoft.com/office/drawing/2014/main" id="{BB353215-4E9E-4D77-86FA-393E9D1F1947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평행 사변형 27">
                <a:extLst>
                  <a:ext uri="{FF2B5EF4-FFF2-40B4-BE49-F238E27FC236}">
                    <a16:creationId xmlns:a16="http://schemas.microsoft.com/office/drawing/2014/main" id="{7CC475A1-C13D-458F-AA6F-F72D21FBC89C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자유형 23">
              <a:extLst>
                <a:ext uri="{FF2B5EF4-FFF2-40B4-BE49-F238E27FC236}">
                  <a16:creationId xmlns:a16="http://schemas.microsoft.com/office/drawing/2014/main" id="{D3C6FCB9-4AED-43A7-AB99-A27C901F8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1" y="1479472"/>
              <a:ext cx="124636" cy="10908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9C1B0983-4A3B-42B1-B774-F2386519D5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359" y="730423"/>
              <a:ext cx="74823" cy="12584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2" name="Group 20">
              <a:extLst>
                <a:ext uri="{FF2B5EF4-FFF2-40B4-BE49-F238E27FC236}">
                  <a16:creationId xmlns:a16="http://schemas.microsoft.com/office/drawing/2014/main" id="{FAA1FE9B-AFDB-4140-9E8E-AC316801D39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9359" y="1094277"/>
              <a:ext cx="84155" cy="114792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8EE47309-1E82-4616-A8BF-900C74834A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30BAAC06-3CD9-4A2C-9F76-BBAEEC26C3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350DC09A-A8D9-4361-93A8-B15E7A5D74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741FA215-C3CE-4DFA-B0B5-A54CBF8B7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21143A26-893C-4A9A-A400-87B55D908594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91146" y="1857094"/>
              <a:ext cx="147784" cy="13102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460EBB2A-A67F-4136-B644-33FF08C3A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62" y="2264413"/>
              <a:ext cx="82381" cy="1087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자유형 58">
              <a:extLst>
                <a:ext uri="{FF2B5EF4-FFF2-40B4-BE49-F238E27FC236}">
                  <a16:creationId xmlns:a16="http://schemas.microsoft.com/office/drawing/2014/main" id="{33AC1216-85A5-4B5C-B37F-31792DE42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6" y="2616496"/>
              <a:ext cx="105617" cy="11706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582028" y="273222"/>
            <a:ext cx="471376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Introduction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/>
        </p:nvCxnSpPr>
        <p:spPr>
          <a:xfrm>
            <a:off x="4065455" y="1008377"/>
            <a:ext cx="72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9004CD8-B345-4265-B1E8-E922A191103E}"/>
              </a:ext>
            </a:extLst>
          </p:cNvPr>
          <p:cNvSpPr txBox="1"/>
          <p:nvPr/>
        </p:nvSpPr>
        <p:spPr>
          <a:xfrm>
            <a:off x="770963" y="1227076"/>
            <a:ext cx="106500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Difference from Previous Work</a:t>
            </a: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700" dirty="0">
                <a:latin typeface="+mn-ea"/>
              </a:rPr>
              <a:t> Decomposing Joint probability as product of Conditional probability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</a:rPr>
              <a:t>이전의 방법은 각 </a:t>
            </a:r>
            <a:r>
              <a:rPr lang="en-US" altLang="ko-KR" sz="1500" dirty="0">
                <a:latin typeface="+mn-ea"/>
              </a:rPr>
              <a:t>time</a:t>
            </a:r>
            <a:r>
              <a:rPr lang="ko-KR" altLang="en-US" sz="1500" dirty="0">
                <a:latin typeface="+mn-ea"/>
              </a:rPr>
              <a:t>별로 다른 </a:t>
            </a:r>
            <a:r>
              <a:rPr lang="en-US" altLang="ko-KR" sz="1500" dirty="0">
                <a:latin typeface="+mn-ea"/>
              </a:rPr>
              <a:t>g() </a:t>
            </a:r>
            <a:r>
              <a:rPr lang="ko-KR" altLang="en-US" sz="1500" dirty="0">
                <a:latin typeface="+mn-ea"/>
              </a:rPr>
              <a:t>사용함</a:t>
            </a:r>
            <a:endParaRPr lang="en-US" altLang="ko-KR" sz="15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</a:rPr>
              <a:t>논문에서 제안된 방법은 각 </a:t>
            </a:r>
            <a:r>
              <a:rPr lang="en-US" altLang="ko-KR" sz="1500" dirty="0">
                <a:latin typeface="+mn-ea"/>
              </a:rPr>
              <a:t>time</a:t>
            </a:r>
            <a:r>
              <a:rPr lang="ko-KR" altLang="en-US" sz="1500" dirty="0">
                <a:latin typeface="+mn-ea"/>
              </a:rPr>
              <a:t>별로 동일한 </a:t>
            </a:r>
            <a:r>
              <a:rPr lang="en-US" altLang="ko-KR" sz="1500" dirty="0">
                <a:latin typeface="+mn-ea"/>
              </a:rPr>
              <a:t>g() </a:t>
            </a:r>
            <a:r>
              <a:rPr lang="ko-KR" altLang="en-US" sz="1500" dirty="0">
                <a:latin typeface="+mn-ea"/>
              </a:rPr>
              <a:t>사용 </a:t>
            </a:r>
            <a:r>
              <a:rPr lang="en-US" altLang="ko-KR" sz="1500" dirty="0">
                <a:latin typeface="+mn-ea"/>
              </a:rPr>
              <a:t>(Parameter sharing)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700" dirty="0">
                <a:latin typeface="+mn-ea"/>
              </a:rPr>
              <a:t> Discovering Word Similarity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n-ea"/>
              </a:rPr>
              <a:t>Class </a:t>
            </a:r>
            <a:r>
              <a:rPr lang="ko-KR" altLang="en-US" sz="1500" dirty="0">
                <a:latin typeface="+mn-ea"/>
              </a:rPr>
              <a:t>대신 </a:t>
            </a:r>
            <a:r>
              <a:rPr lang="en-US" altLang="ko-KR" sz="1500" dirty="0">
                <a:latin typeface="+mn-ea"/>
              </a:rPr>
              <a:t>Distributed feature vector(</a:t>
            </a:r>
            <a:r>
              <a:rPr lang="ko-KR" altLang="en-US" sz="1500" dirty="0">
                <a:latin typeface="+mn-ea"/>
              </a:rPr>
              <a:t>연속 실수 벡터</a:t>
            </a:r>
            <a:r>
              <a:rPr lang="en-US" altLang="ko-KR" sz="1500" dirty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를 통해서 단어간 유사도를 표현</a:t>
            </a:r>
            <a:endParaRPr lang="en-US" altLang="ko-KR" sz="1500" dirty="0">
              <a:latin typeface="+mn-ea"/>
            </a:endParaRPr>
          </a:p>
        </p:txBody>
      </p:sp>
      <p:pic>
        <p:nvPicPr>
          <p:cNvPr id="34" name="Picture 2" descr="@jiphyeonjeon">
            <a:extLst>
              <a:ext uri="{FF2B5EF4-FFF2-40B4-BE49-F238E27FC236}">
                <a16:creationId xmlns:a16="http://schemas.microsoft.com/office/drawing/2014/main" id="{7AF81B68-76D2-4F65-8EE7-092B494DE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246" y="0"/>
            <a:ext cx="824753" cy="82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135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97F2A8-688F-4C87-AF0D-E256CA2828E4}"/>
              </a:ext>
            </a:extLst>
          </p:cNvPr>
          <p:cNvGrpSpPr/>
          <p:nvPr/>
        </p:nvGrpSpPr>
        <p:grpSpPr>
          <a:xfrm>
            <a:off x="0" y="394730"/>
            <a:ext cx="337351" cy="2518925"/>
            <a:chOff x="0" y="394730"/>
            <a:chExt cx="337351" cy="2518925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A4CFA48-2F33-4CAE-9304-09CAEC505494}"/>
                </a:ext>
              </a:extLst>
            </p:cNvPr>
            <p:cNvGrpSpPr/>
            <p:nvPr/>
          </p:nvGrpSpPr>
          <p:grpSpPr>
            <a:xfrm rot="16200000" flipH="1">
              <a:off x="-515549" y="2060755"/>
              <a:ext cx="1368449" cy="337351"/>
              <a:chOff x="9832766" y="152400"/>
              <a:chExt cx="1368449" cy="337351"/>
            </a:xfrm>
          </p:grpSpPr>
          <p:sp>
            <p:nvSpPr>
              <p:cNvPr id="50" name="평행 사변형 49">
                <a:extLst>
                  <a:ext uri="{FF2B5EF4-FFF2-40B4-BE49-F238E27FC236}">
                    <a16:creationId xmlns:a16="http://schemas.microsoft.com/office/drawing/2014/main" id="{424886CD-90FC-401E-9DC3-DD19FCDEE02A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평행 사변형 50">
                <a:extLst>
                  <a:ext uri="{FF2B5EF4-FFF2-40B4-BE49-F238E27FC236}">
                    <a16:creationId xmlns:a16="http://schemas.microsoft.com/office/drawing/2014/main" id="{49C87526-5F0B-4A77-AA54-84273193A281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평행 사변형 51">
                <a:extLst>
                  <a:ext uri="{FF2B5EF4-FFF2-40B4-BE49-F238E27FC236}">
                    <a16:creationId xmlns:a16="http://schemas.microsoft.com/office/drawing/2014/main" id="{E85AE7AD-B9D9-41BD-871F-476D90248393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평행 사변형 52">
                <a:extLst>
                  <a:ext uri="{FF2B5EF4-FFF2-40B4-BE49-F238E27FC236}">
                    <a16:creationId xmlns:a16="http://schemas.microsoft.com/office/drawing/2014/main" id="{343FD13C-33A7-4172-A7AF-B6355ADF502F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평행 사변형 53">
                <a:extLst>
                  <a:ext uri="{FF2B5EF4-FFF2-40B4-BE49-F238E27FC236}">
                    <a16:creationId xmlns:a16="http://schemas.microsoft.com/office/drawing/2014/main" id="{86C43693-A94B-49CA-AB27-00FFC546BC72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평행 사변형 54">
                <a:extLst>
                  <a:ext uri="{FF2B5EF4-FFF2-40B4-BE49-F238E27FC236}">
                    <a16:creationId xmlns:a16="http://schemas.microsoft.com/office/drawing/2014/main" id="{CD57F06B-03CE-4264-BEDC-60131AA61EF2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0BD00B3-2C83-4865-B72C-76B9B2486354}"/>
                </a:ext>
              </a:extLst>
            </p:cNvPr>
            <p:cNvGrpSpPr/>
            <p:nvPr/>
          </p:nvGrpSpPr>
          <p:grpSpPr>
            <a:xfrm rot="16200000" flipH="1">
              <a:off x="-515549" y="910279"/>
              <a:ext cx="1368449" cy="337351"/>
              <a:chOff x="9832766" y="152400"/>
              <a:chExt cx="1368449" cy="337351"/>
            </a:xfrm>
          </p:grpSpPr>
          <p:sp>
            <p:nvSpPr>
              <p:cNvPr id="18" name="평행 사변형 17">
                <a:extLst>
                  <a:ext uri="{FF2B5EF4-FFF2-40B4-BE49-F238E27FC236}">
                    <a16:creationId xmlns:a16="http://schemas.microsoft.com/office/drawing/2014/main" id="{98B230F7-D89E-4532-AEEB-7393AB170261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A9D238FB-3430-4FEB-809C-6988E57FC44C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AA3717A8-FC25-4270-960E-C16E84380155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평행 사변형 23">
                <a:extLst>
                  <a:ext uri="{FF2B5EF4-FFF2-40B4-BE49-F238E27FC236}">
                    <a16:creationId xmlns:a16="http://schemas.microsoft.com/office/drawing/2014/main" id="{82FC3F5B-EDE6-4AEC-84D1-DA306618F06E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평행 사변형 25">
                <a:extLst>
                  <a:ext uri="{FF2B5EF4-FFF2-40B4-BE49-F238E27FC236}">
                    <a16:creationId xmlns:a16="http://schemas.microsoft.com/office/drawing/2014/main" id="{BB353215-4E9E-4D77-86FA-393E9D1F1947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평행 사변형 27">
                <a:extLst>
                  <a:ext uri="{FF2B5EF4-FFF2-40B4-BE49-F238E27FC236}">
                    <a16:creationId xmlns:a16="http://schemas.microsoft.com/office/drawing/2014/main" id="{7CC475A1-C13D-458F-AA6F-F72D21FBC89C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자유형 23">
              <a:extLst>
                <a:ext uri="{FF2B5EF4-FFF2-40B4-BE49-F238E27FC236}">
                  <a16:creationId xmlns:a16="http://schemas.microsoft.com/office/drawing/2014/main" id="{D3C6FCB9-4AED-43A7-AB99-A27C901F8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1" y="1479472"/>
              <a:ext cx="124636" cy="10908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9C1B0983-4A3B-42B1-B774-F2386519D5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359" y="730423"/>
              <a:ext cx="74823" cy="12584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2" name="Group 20">
              <a:extLst>
                <a:ext uri="{FF2B5EF4-FFF2-40B4-BE49-F238E27FC236}">
                  <a16:creationId xmlns:a16="http://schemas.microsoft.com/office/drawing/2014/main" id="{FAA1FE9B-AFDB-4140-9E8E-AC316801D39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9359" y="1094277"/>
              <a:ext cx="84155" cy="114792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8EE47309-1E82-4616-A8BF-900C74834A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30BAAC06-3CD9-4A2C-9F76-BBAEEC26C3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350DC09A-A8D9-4361-93A8-B15E7A5D74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741FA215-C3CE-4DFA-B0B5-A54CBF8B7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21143A26-893C-4A9A-A400-87B55D908594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91146" y="1857094"/>
              <a:ext cx="147784" cy="13102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460EBB2A-A67F-4136-B644-33FF08C3A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62" y="2264413"/>
              <a:ext cx="82381" cy="1087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자유형 58">
              <a:extLst>
                <a:ext uri="{FF2B5EF4-FFF2-40B4-BE49-F238E27FC236}">
                  <a16:creationId xmlns:a16="http://schemas.microsoft.com/office/drawing/2014/main" id="{33AC1216-85A5-4B5C-B37F-31792DE42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6" y="2616496"/>
              <a:ext cx="105617" cy="11706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582028" y="273222"/>
            <a:ext cx="471376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Model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Architecture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/>
        </p:nvCxnSpPr>
        <p:spPr>
          <a:xfrm>
            <a:off x="4065455" y="1008377"/>
            <a:ext cx="72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004CD8-B345-4265-B1E8-E922A191103E}"/>
                  </a:ext>
                </a:extLst>
              </p:cNvPr>
              <p:cNvSpPr txBox="1"/>
              <p:nvPr/>
            </p:nvSpPr>
            <p:spPr>
              <a:xfrm>
                <a:off x="770963" y="1227076"/>
                <a:ext cx="10650071" cy="3747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latin typeface="+mn-ea"/>
                  </a:rPr>
                  <a:t>Overall structure</a:t>
                </a:r>
              </a:p>
              <a:p>
                <a:endParaRPr lang="en-US" altLang="ko-KR" dirty="0">
                  <a:latin typeface="+mn-ea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sz="1700" dirty="0">
                    <a:latin typeface="+mn-ea"/>
                  </a:rPr>
                  <a:t> Objective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/>
                  <a:t>Training set </a:t>
                </a:r>
                <a:r>
                  <a:rPr lang="ko-KR" altLang="en-US" sz="1500" dirty="0"/>
                  <a:t>외</a:t>
                </a:r>
                <a14:m>
                  <m:oMath xmlns:m="http://schemas.openxmlformats.org/officeDocument/2006/math">
                    <m:r>
                      <a:rPr lang="ko-KR" altLang="en-US" sz="1500" i="1" dirty="0" smtClean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15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500" i="1" dirty="0">
                        <a:latin typeface="Cambria Math" panose="02040503050406030204" pitchFamily="18" charset="0"/>
                      </a:rPr>
                      <m:t>경</m:t>
                    </m:r>
                    <m:r>
                      <a:rPr lang="ko-KR" altLang="en-US" sz="1500" i="1" dirty="0" smtClean="0">
                        <a:latin typeface="Cambria Math" panose="02040503050406030204" pitchFamily="18" charset="0"/>
                      </a:rPr>
                      <m:t>우</m:t>
                    </m:r>
                    <m:r>
                      <a:rPr lang="ko-KR" altLang="en-US" sz="1500" i="1" dirty="0">
                        <a:latin typeface="Cambria Math" panose="02040503050406030204" pitchFamily="18" charset="0"/>
                      </a:rPr>
                      <m:t>에</m:t>
                    </m:r>
                    <m:r>
                      <a:rPr lang="ko-KR" altLang="en-US" sz="1500" i="1" dirty="0" smtClean="0">
                        <a:latin typeface="Cambria Math" panose="02040503050406030204" pitchFamily="18" charset="0"/>
                      </a:rPr>
                      <m:t>서</m:t>
                    </m:r>
                    <m:r>
                      <a:rPr lang="en-US" altLang="ko-KR" sz="15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500" i="1" dirty="0">
                        <a:latin typeface="Cambria Math" panose="02040503050406030204" pitchFamily="18" charset="0"/>
                      </a:rPr>
                      <m:t>높</m:t>
                    </m:r>
                    <m:r>
                      <a:rPr lang="ko-KR" altLang="en-US" sz="1500" i="1" dirty="0" smtClean="0">
                        <a:latin typeface="Cambria Math" panose="02040503050406030204" pitchFamily="18" charset="0"/>
                      </a:rPr>
                      <m:t>은</m:t>
                    </m:r>
                    <m:r>
                      <m:rPr>
                        <m:nor/>
                      </m:rPr>
                      <a:rPr lang="en-US" altLang="ko-KR" sz="15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500" dirty="0">
                        <a:latin typeface="+mn-ea"/>
                      </a:rPr>
                      <m:t>likelihood</m:t>
                    </m:r>
                    <m:r>
                      <a:rPr lang="ko-KR" altLang="en-US" sz="1500" i="1" dirty="0">
                        <a:latin typeface="Cambria Math" panose="02040503050406030204" pitchFamily="18" charset="0"/>
                      </a:rPr>
                      <m:t>얻</m:t>
                    </m:r>
                    <m:r>
                      <a:rPr lang="ko-KR" altLang="en-US" sz="1500" i="1" dirty="0" smtClean="0"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sz="15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500" dirty="0">
                        <a:latin typeface="+mn-ea"/>
                      </a:rPr>
                      <m:t>model</m:t>
                    </m:r>
                    <m:r>
                      <a:rPr lang="en-US" altLang="ko-KR" sz="15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500" i="1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500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5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ko-KR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ko-KR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ko-KR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ko-KR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500" dirty="0">
                    <a:latin typeface="+mn-ea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5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500" i="1" dirty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acc>
                    <m:d>
                      <m:dPr>
                        <m:ctrlPr>
                          <a:rPr lang="en-US" altLang="ko-KR" sz="15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5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500" i="1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500" i="1" dirty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altLang="ko-KR" sz="15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ko-KR" sz="1500" i="1" dirty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ko-KR" sz="15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ko-KR" sz="1500" i="1" dirty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ko-KR" sz="15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altLang="ko-KR" sz="15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500" i="1" dirty="0">
                        <a:latin typeface="Cambria Math" panose="02040503050406030204" pitchFamily="18" charset="0"/>
                      </a:rPr>
                      <m:t>학</m:t>
                    </m:r>
                  </m:oMath>
                </a14:m>
                <a:r>
                  <a:rPr lang="ko-KR" altLang="en-US" sz="1500" dirty="0">
                    <a:latin typeface="+mn-ea"/>
                  </a:rPr>
                  <a:t>습</a:t>
                </a:r>
                <a:endParaRPr lang="en-US" altLang="ko-KR" sz="1500" dirty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>
                    <a:latin typeface="+mn-ea"/>
                  </a:rPr>
                  <a:t>Perplexity </a:t>
                </a:r>
                <a:r>
                  <a:rPr lang="ko-KR" altLang="en-US" sz="1500" dirty="0">
                    <a:latin typeface="+mn-ea"/>
                  </a:rPr>
                  <a:t>최소화</a:t>
                </a:r>
                <a:r>
                  <a:rPr lang="en-US" altLang="ko-KR" sz="1500" dirty="0">
                    <a:latin typeface="+mn-ea"/>
                  </a:rPr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5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500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5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5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15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5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altLang="ko-KR" sz="15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ko-KR" sz="15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5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5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ko-KR" sz="15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5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altLang="ko-KR" sz="1500" b="0" dirty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500" dirty="0">
                  <a:latin typeface="+mn-ea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sz="1700" dirty="0">
                    <a:latin typeface="+mn-ea"/>
                  </a:rPr>
                  <a:t> Decompose f() in two parts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ko-KR" sz="1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|V| x m </a:t>
                </a:r>
                <a:r>
                  <a:rPr lang="ko-KR" altLang="en-US" sz="1500" dirty="0">
                    <a:latin typeface="+mn-ea"/>
                  </a:rPr>
                  <a:t>크기의 행렬 </a:t>
                </a:r>
                <a:r>
                  <a:rPr lang="en-US" altLang="ko-KR" sz="1500" dirty="0">
                    <a:latin typeface="+mn-ea"/>
                  </a:rPr>
                  <a:t>C</a:t>
                </a:r>
                <a:r>
                  <a:rPr lang="ko-KR" altLang="en-US" sz="1500" dirty="0">
                    <a:latin typeface="+mn-ea"/>
                  </a:rPr>
                  <a:t>에서 </a:t>
                </a:r>
                <a:r>
                  <a:rPr lang="en-US" altLang="ko-KR" sz="1500" dirty="0">
                    <a:latin typeface="+mn-ea"/>
                  </a:rPr>
                  <a:t>feature vector </a:t>
                </a:r>
                <a:r>
                  <a:rPr lang="ko-KR" altLang="en-US" sz="1500" dirty="0">
                    <a:latin typeface="+mn-ea"/>
                  </a:rPr>
                  <a:t>참조 </a:t>
                </a:r>
                <a:r>
                  <a:rPr lang="en-US" altLang="ko-KR" sz="1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C(</a:t>
                </a:r>
                <a:r>
                  <a:rPr lang="en-US" altLang="ko-KR" sz="15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ko-KR" sz="1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sz="1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ko-KR" altLang="en-US" sz="1300" dirty="0">
                    <a:latin typeface="+mn-ea"/>
                  </a:rPr>
                  <a:t>의 각 행은 한 단어의 </a:t>
                </a:r>
                <a:r>
                  <a:rPr lang="en-US" altLang="ko-KR" sz="1300" dirty="0">
                    <a:latin typeface="+mn-ea"/>
                  </a:rPr>
                  <a:t>feature vector </a:t>
                </a:r>
                <a:r>
                  <a:rPr lang="ko-KR" altLang="en-US" sz="1300" dirty="0">
                    <a:latin typeface="+mn-ea"/>
                  </a:rPr>
                  <a:t>표현</a:t>
                </a:r>
                <a:endParaRPr lang="en-US" altLang="ko-KR" sz="1500" dirty="0">
                  <a:latin typeface="+mn-ea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ko-KR" sz="1500" dirty="0">
                    <a:latin typeface="+mn-ea"/>
                  </a:rPr>
                  <a:t>Matrix </a:t>
                </a:r>
                <a:r>
                  <a:rPr lang="en-US" altLang="ko-KR" sz="1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ko-KR" altLang="en-US" sz="1500" dirty="0">
                    <a:latin typeface="+mn-ea"/>
                  </a:rPr>
                  <a:t>로 표현되는 단어에 대한 </a:t>
                </a:r>
                <a:r>
                  <a:rPr lang="en-US" altLang="ko-KR" sz="1500" dirty="0">
                    <a:latin typeface="+mn-ea"/>
                  </a:rPr>
                  <a:t>Probability function</a:t>
                </a:r>
              </a:p>
              <a:p>
                <a:pPr marL="1200150" lvl="2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 </m:t>
                        </m:r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 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sz="1500" dirty="0">
                  <a:latin typeface="+mn-ea"/>
                </a:endParaRP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sz="1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ko-KR" altLang="en-US" sz="1500" dirty="0">
                    <a:latin typeface="+mn-ea"/>
                  </a:rPr>
                  <a:t>는 </a:t>
                </a:r>
                <a:r>
                  <a:rPr lang="en-US" altLang="ko-KR" sz="1500" dirty="0">
                    <a:latin typeface="+mn-ea"/>
                  </a:rPr>
                  <a:t>word sequence</a:t>
                </a:r>
                <a:r>
                  <a:rPr lang="ko-KR" altLang="en-US" sz="1500" dirty="0">
                    <a:latin typeface="+mn-ea"/>
                  </a:rPr>
                  <a:t>의 단어의 </a:t>
                </a:r>
                <a:r>
                  <a:rPr lang="en-US" altLang="ko-KR" sz="1500" dirty="0">
                    <a:latin typeface="+mn-ea"/>
                  </a:rPr>
                  <a:t>feature vector</a:t>
                </a:r>
                <a:r>
                  <a:rPr lang="ko-KR" altLang="en-US" sz="1500" dirty="0">
                    <a:latin typeface="+mn-ea"/>
                  </a:rPr>
                  <a:t>를 다음 단어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500" dirty="0">
                    <a:latin typeface="+mn-ea"/>
                  </a:rPr>
                  <a:t>에 대한 </a:t>
                </a:r>
                <a:r>
                  <a:rPr lang="en-US" altLang="ko-KR" sz="1500" dirty="0">
                    <a:latin typeface="+mn-ea"/>
                  </a:rPr>
                  <a:t>Conditional probability</a:t>
                </a:r>
                <a:r>
                  <a:rPr lang="ko-KR" altLang="en-US" sz="1500" dirty="0">
                    <a:latin typeface="+mn-ea"/>
                  </a:rPr>
                  <a:t>에 </a:t>
                </a:r>
                <a:r>
                  <a:rPr lang="en-US" altLang="ko-KR" sz="1500" dirty="0">
                    <a:latin typeface="+mn-ea"/>
                  </a:rPr>
                  <a:t>mapping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sz="1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ko-KR" altLang="en-US" sz="1500" dirty="0">
                    <a:latin typeface="+mn-ea"/>
                  </a:rPr>
                  <a:t>의 출력은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5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sSubSup>
                          <m:sSubSupPr>
                            <m:ctrlPr>
                              <a:rPr lang="en-US" altLang="ko-KR" sz="15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sz="1500" dirty="0">
                    <a:latin typeface="+mn-ea"/>
                  </a:rPr>
                  <a:t> (</a:t>
                </a:r>
                <a:r>
                  <a:rPr lang="en-US" altLang="ko-KR" sz="1500" dirty="0" err="1">
                    <a:latin typeface="+mn-ea"/>
                  </a:rPr>
                  <a:t>i</a:t>
                </a:r>
                <a:r>
                  <a:rPr lang="ko-KR" altLang="en-US" sz="1500" dirty="0">
                    <a:latin typeface="+mn-ea"/>
                  </a:rPr>
                  <a:t>는 행렬 </a:t>
                </a:r>
                <a:r>
                  <a:rPr lang="en-US" altLang="ko-KR" sz="1500" dirty="0">
                    <a:latin typeface="+mn-ea"/>
                  </a:rPr>
                  <a:t>C</a:t>
                </a:r>
                <a:r>
                  <a:rPr lang="ko-KR" altLang="en-US" sz="1500" dirty="0">
                    <a:latin typeface="+mn-ea"/>
                  </a:rPr>
                  <a:t>의 </a:t>
                </a:r>
                <a:r>
                  <a:rPr lang="en-US" altLang="ko-KR" sz="1500" dirty="0" err="1">
                    <a:latin typeface="+mn-ea"/>
                  </a:rPr>
                  <a:t>i</a:t>
                </a:r>
                <a:r>
                  <a:rPr lang="ko-KR" altLang="en-US" sz="1500" dirty="0">
                    <a:latin typeface="+mn-ea"/>
                  </a:rPr>
                  <a:t>번째 </a:t>
                </a:r>
                <a:r>
                  <a:rPr lang="en-US" altLang="ko-KR" sz="1500" dirty="0">
                    <a:latin typeface="+mn-ea"/>
                  </a:rPr>
                  <a:t>word feature vector)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sz="1500" dirty="0">
                    <a:latin typeface="+mn-ea"/>
                  </a:rPr>
                  <a:t>Function g</a:t>
                </a:r>
                <a:r>
                  <a:rPr lang="ko-KR" altLang="en-US" sz="1500" dirty="0">
                    <a:latin typeface="+mn-ea"/>
                  </a:rPr>
                  <a:t>는 </a:t>
                </a:r>
                <a:r>
                  <a:rPr lang="en-US" altLang="ko-KR" sz="1500" dirty="0">
                    <a:latin typeface="+mn-ea"/>
                  </a:rPr>
                  <a:t>feed-forward </a:t>
                </a:r>
                <a:r>
                  <a:rPr lang="ko-KR" altLang="en-US" sz="1500" dirty="0">
                    <a:latin typeface="+mn-ea"/>
                  </a:rPr>
                  <a:t>또는 </a:t>
                </a:r>
                <a:r>
                  <a:rPr lang="en-US" altLang="ko-KR" sz="1500" dirty="0">
                    <a:latin typeface="+mn-ea"/>
                  </a:rPr>
                  <a:t>recurrent neural network</a:t>
                </a:r>
                <a:r>
                  <a:rPr lang="ko-KR" altLang="en-US" sz="1500" dirty="0">
                    <a:latin typeface="+mn-ea"/>
                  </a:rPr>
                  <a:t>와 같은 형태로 구현됨</a:t>
                </a:r>
                <a:endParaRPr lang="en-US" altLang="ko-KR" sz="150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004CD8-B345-4265-B1E8-E922A1911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63" y="1227076"/>
                <a:ext cx="10650071" cy="3747629"/>
              </a:xfrm>
              <a:prstGeom prst="rect">
                <a:avLst/>
              </a:prstGeom>
              <a:blipFill>
                <a:blip r:embed="rId3"/>
                <a:stretch>
                  <a:fillRect l="-572" t="-813" b="-13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2" descr="@jiphyeonjeon">
            <a:extLst>
              <a:ext uri="{FF2B5EF4-FFF2-40B4-BE49-F238E27FC236}">
                <a16:creationId xmlns:a16="http://schemas.microsoft.com/office/drawing/2014/main" id="{7AF81B68-76D2-4F65-8EE7-092B494DE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246" y="0"/>
            <a:ext cx="824753" cy="82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C1457A-6289-479F-9E80-2056E7E3DC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8325" y="4981199"/>
            <a:ext cx="5127816" cy="178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56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E182E5-2BBE-4D14-8891-612BE30D7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382" y="994088"/>
            <a:ext cx="6163234" cy="5577422"/>
          </a:xfrm>
          <a:prstGeom prst="rect">
            <a:avLst/>
          </a:prstGeom>
        </p:spPr>
      </p:pic>
      <p:sp>
        <p:nvSpPr>
          <p:cNvPr id="33" name="자유형 32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97F2A8-688F-4C87-AF0D-E256CA2828E4}"/>
              </a:ext>
            </a:extLst>
          </p:cNvPr>
          <p:cNvGrpSpPr/>
          <p:nvPr/>
        </p:nvGrpSpPr>
        <p:grpSpPr>
          <a:xfrm>
            <a:off x="0" y="394730"/>
            <a:ext cx="337351" cy="2518925"/>
            <a:chOff x="0" y="394730"/>
            <a:chExt cx="337351" cy="2518925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A4CFA48-2F33-4CAE-9304-09CAEC505494}"/>
                </a:ext>
              </a:extLst>
            </p:cNvPr>
            <p:cNvGrpSpPr/>
            <p:nvPr/>
          </p:nvGrpSpPr>
          <p:grpSpPr>
            <a:xfrm rot="16200000" flipH="1">
              <a:off x="-515549" y="2060755"/>
              <a:ext cx="1368449" cy="337351"/>
              <a:chOff x="9832766" y="152400"/>
              <a:chExt cx="1368449" cy="337351"/>
            </a:xfrm>
          </p:grpSpPr>
          <p:sp>
            <p:nvSpPr>
              <p:cNvPr id="50" name="평행 사변형 49">
                <a:extLst>
                  <a:ext uri="{FF2B5EF4-FFF2-40B4-BE49-F238E27FC236}">
                    <a16:creationId xmlns:a16="http://schemas.microsoft.com/office/drawing/2014/main" id="{424886CD-90FC-401E-9DC3-DD19FCDEE02A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평행 사변형 50">
                <a:extLst>
                  <a:ext uri="{FF2B5EF4-FFF2-40B4-BE49-F238E27FC236}">
                    <a16:creationId xmlns:a16="http://schemas.microsoft.com/office/drawing/2014/main" id="{49C87526-5F0B-4A77-AA54-84273193A281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평행 사변형 51">
                <a:extLst>
                  <a:ext uri="{FF2B5EF4-FFF2-40B4-BE49-F238E27FC236}">
                    <a16:creationId xmlns:a16="http://schemas.microsoft.com/office/drawing/2014/main" id="{E85AE7AD-B9D9-41BD-871F-476D90248393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평행 사변형 52">
                <a:extLst>
                  <a:ext uri="{FF2B5EF4-FFF2-40B4-BE49-F238E27FC236}">
                    <a16:creationId xmlns:a16="http://schemas.microsoft.com/office/drawing/2014/main" id="{343FD13C-33A7-4172-A7AF-B6355ADF502F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평행 사변형 53">
                <a:extLst>
                  <a:ext uri="{FF2B5EF4-FFF2-40B4-BE49-F238E27FC236}">
                    <a16:creationId xmlns:a16="http://schemas.microsoft.com/office/drawing/2014/main" id="{86C43693-A94B-49CA-AB27-00FFC546BC72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평행 사변형 54">
                <a:extLst>
                  <a:ext uri="{FF2B5EF4-FFF2-40B4-BE49-F238E27FC236}">
                    <a16:creationId xmlns:a16="http://schemas.microsoft.com/office/drawing/2014/main" id="{CD57F06B-03CE-4264-BEDC-60131AA61EF2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0BD00B3-2C83-4865-B72C-76B9B2486354}"/>
                </a:ext>
              </a:extLst>
            </p:cNvPr>
            <p:cNvGrpSpPr/>
            <p:nvPr/>
          </p:nvGrpSpPr>
          <p:grpSpPr>
            <a:xfrm rot="16200000" flipH="1">
              <a:off x="-515549" y="910279"/>
              <a:ext cx="1368449" cy="337351"/>
              <a:chOff x="9832766" y="152400"/>
              <a:chExt cx="1368449" cy="337351"/>
            </a:xfrm>
          </p:grpSpPr>
          <p:sp>
            <p:nvSpPr>
              <p:cNvPr id="18" name="평행 사변형 17">
                <a:extLst>
                  <a:ext uri="{FF2B5EF4-FFF2-40B4-BE49-F238E27FC236}">
                    <a16:creationId xmlns:a16="http://schemas.microsoft.com/office/drawing/2014/main" id="{98B230F7-D89E-4532-AEEB-7393AB170261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A9D238FB-3430-4FEB-809C-6988E57FC44C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AA3717A8-FC25-4270-960E-C16E84380155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평행 사변형 23">
                <a:extLst>
                  <a:ext uri="{FF2B5EF4-FFF2-40B4-BE49-F238E27FC236}">
                    <a16:creationId xmlns:a16="http://schemas.microsoft.com/office/drawing/2014/main" id="{82FC3F5B-EDE6-4AEC-84D1-DA306618F06E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평행 사변형 25">
                <a:extLst>
                  <a:ext uri="{FF2B5EF4-FFF2-40B4-BE49-F238E27FC236}">
                    <a16:creationId xmlns:a16="http://schemas.microsoft.com/office/drawing/2014/main" id="{BB353215-4E9E-4D77-86FA-393E9D1F1947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평행 사변형 27">
                <a:extLst>
                  <a:ext uri="{FF2B5EF4-FFF2-40B4-BE49-F238E27FC236}">
                    <a16:creationId xmlns:a16="http://schemas.microsoft.com/office/drawing/2014/main" id="{7CC475A1-C13D-458F-AA6F-F72D21FBC89C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자유형 23">
              <a:extLst>
                <a:ext uri="{FF2B5EF4-FFF2-40B4-BE49-F238E27FC236}">
                  <a16:creationId xmlns:a16="http://schemas.microsoft.com/office/drawing/2014/main" id="{D3C6FCB9-4AED-43A7-AB99-A27C901F8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1" y="1479472"/>
              <a:ext cx="124636" cy="10908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9C1B0983-4A3B-42B1-B774-F2386519D5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359" y="730423"/>
              <a:ext cx="74823" cy="12584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2" name="Group 20">
              <a:extLst>
                <a:ext uri="{FF2B5EF4-FFF2-40B4-BE49-F238E27FC236}">
                  <a16:creationId xmlns:a16="http://schemas.microsoft.com/office/drawing/2014/main" id="{FAA1FE9B-AFDB-4140-9E8E-AC316801D39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9359" y="1094277"/>
              <a:ext cx="84155" cy="114792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8EE47309-1E82-4616-A8BF-900C74834A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30BAAC06-3CD9-4A2C-9F76-BBAEEC26C3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350DC09A-A8D9-4361-93A8-B15E7A5D74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741FA215-C3CE-4DFA-B0B5-A54CBF8B7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21143A26-893C-4A9A-A400-87B55D908594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91146" y="1857094"/>
              <a:ext cx="147784" cy="13102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460EBB2A-A67F-4136-B644-33FF08C3A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62" y="2264413"/>
              <a:ext cx="82381" cy="1087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자유형 58">
              <a:extLst>
                <a:ext uri="{FF2B5EF4-FFF2-40B4-BE49-F238E27FC236}">
                  <a16:creationId xmlns:a16="http://schemas.microsoft.com/office/drawing/2014/main" id="{33AC1216-85A5-4B5C-B37F-31792DE42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6" y="2616496"/>
              <a:ext cx="105617" cy="11706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582028" y="273222"/>
            <a:ext cx="471376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Model Architecture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/>
        </p:nvCxnSpPr>
        <p:spPr>
          <a:xfrm>
            <a:off x="4065455" y="1008377"/>
            <a:ext cx="72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@jiphyeonjeon">
            <a:extLst>
              <a:ext uri="{FF2B5EF4-FFF2-40B4-BE49-F238E27FC236}">
                <a16:creationId xmlns:a16="http://schemas.microsoft.com/office/drawing/2014/main" id="{7AF81B68-76D2-4F65-8EE7-092B494DE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246" y="0"/>
            <a:ext cx="824753" cy="82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D51B481-BA6E-46B8-94EA-DC84D2314183}"/>
              </a:ext>
            </a:extLst>
          </p:cNvPr>
          <p:cNvSpPr/>
          <p:nvPr/>
        </p:nvSpPr>
        <p:spPr>
          <a:xfrm>
            <a:off x="3630706" y="1181728"/>
            <a:ext cx="5546910" cy="293306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8D075-FD0A-4A23-92B0-70D2A49BD5D4}"/>
              </a:ext>
            </a:extLst>
          </p:cNvPr>
          <p:cNvSpPr txBox="1"/>
          <p:nvPr/>
        </p:nvSpPr>
        <p:spPr>
          <a:xfrm>
            <a:off x="9831387" y="2464978"/>
            <a:ext cx="1744937" cy="369332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function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g()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1923550-3D6C-40D6-B959-0BE9EB5323B4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flipH="1" flipV="1">
            <a:off x="9177616" y="2648258"/>
            <a:ext cx="653771" cy="13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E254D781-4377-46AA-B406-02C522B99D9B}"/>
              </a:ext>
            </a:extLst>
          </p:cNvPr>
          <p:cNvCxnSpPr>
            <a:cxnSpLocks/>
          </p:cNvCxnSpPr>
          <p:nvPr/>
        </p:nvCxnSpPr>
        <p:spPr>
          <a:xfrm rot="10800000">
            <a:off x="8130992" y="4572576"/>
            <a:ext cx="1046624" cy="86003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96ACE06-B198-47D8-94C1-1034E2DF82CF}"/>
              </a:ext>
            </a:extLst>
          </p:cNvPr>
          <p:cNvSpPr txBox="1"/>
          <p:nvPr/>
        </p:nvSpPr>
        <p:spPr>
          <a:xfrm>
            <a:off x="9174721" y="5041720"/>
            <a:ext cx="2294964" cy="784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Direct Connection from word features to output (Optional)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5097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97F2A8-688F-4C87-AF0D-E256CA2828E4}"/>
              </a:ext>
            </a:extLst>
          </p:cNvPr>
          <p:cNvGrpSpPr/>
          <p:nvPr/>
        </p:nvGrpSpPr>
        <p:grpSpPr>
          <a:xfrm>
            <a:off x="0" y="394730"/>
            <a:ext cx="337351" cy="2518925"/>
            <a:chOff x="0" y="394730"/>
            <a:chExt cx="337351" cy="2518925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A4CFA48-2F33-4CAE-9304-09CAEC505494}"/>
                </a:ext>
              </a:extLst>
            </p:cNvPr>
            <p:cNvGrpSpPr/>
            <p:nvPr/>
          </p:nvGrpSpPr>
          <p:grpSpPr>
            <a:xfrm rot="16200000" flipH="1">
              <a:off x="-515549" y="2060755"/>
              <a:ext cx="1368449" cy="337351"/>
              <a:chOff x="9832766" y="152400"/>
              <a:chExt cx="1368449" cy="337351"/>
            </a:xfrm>
          </p:grpSpPr>
          <p:sp>
            <p:nvSpPr>
              <p:cNvPr id="50" name="평행 사변형 49">
                <a:extLst>
                  <a:ext uri="{FF2B5EF4-FFF2-40B4-BE49-F238E27FC236}">
                    <a16:creationId xmlns:a16="http://schemas.microsoft.com/office/drawing/2014/main" id="{424886CD-90FC-401E-9DC3-DD19FCDEE02A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평행 사변형 50">
                <a:extLst>
                  <a:ext uri="{FF2B5EF4-FFF2-40B4-BE49-F238E27FC236}">
                    <a16:creationId xmlns:a16="http://schemas.microsoft.com/office/drawing/2014/main" id="{49C87526-5F0B-4A77-AA54-84273193A281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평행 사변형 51">
                <a:extLst>
                  <a:ext uri="{FF2B5EF4-FFF2-40B4-BE49-F238E27FC236}">
                    <a16:creationId xmlns:a16="http://schemas.microsoft.com/office/drawing/2014/main" id="{E85AE7AD-B9D9-41BD-871F-476D90248393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평행 사변형 52">
                <a:extLst>
                  <a:ext uri="{FF2B5EF4-FFF2-40B4-BE49-F238E27FC236}">
                    <a16:creationId xmlns:a16="http://schemas.microsoft.com/office/drawing/2014/main" id="{343FD13C-33A7-4172-A7AF-B6355ADF502F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평행 사변형 53">
                <a:extLst>
                  <a:ext uri="{FF2B5EF4-FFF2-40B4-BE49-F238E27FC236}">
                    <a16:creationId xmlns:a16="http://schemas.microsoft.com/office/drawing/2014/main" id="{86C43693-A94B-49CA-AB27-00FFC546BC72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평행 사변형 54">
                <a:extLst>
                  <a:ext uri="{FF2B5EF4-FFF2-40B4-BE49-F238E27FC236}">
                    <a16:creationId xmlns:a16="http://schemas.microsoft.com/office/drawing/2014/main" id="{CD57F06B-03CE-4264-BEDC-60131AA61EF2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0BD00B3-2C83-4865-B72C-76B9B2486354}"/>
                </a:ext>
              </a:extLst>
            </p:cNvPr>
            <p:cNvGrpSpPr/>
            <p:nvPr/>
          </p:nvGrpSpPr>
          <p:grpSpPr>
            <a:xfrm rot="16200000" flipH="1">
              <a:off x="-515549" y="910279"/>
              <a:ext cx="1368449" cy="337351"/>
              <a:chOff x="9832766" y="152400"/>
              <a:chExt cx="1368449" cy="337351"/>
            </a:xfrm>
          </p:grpSpPr>
          <p:sp>
            <p:nvSpPr>
              <p:cNvPr id="18" name="평행 사변형 17">
                <a:extLst>
                  <a:ext uri="{FF2B5EF4-FFF2-40B4-BE49-F238E27FC236}">
                    <a16:creationId xmlns:a16="http://schemas.microsoft.com/office/drawing/2014/main" id="{98B230F7-D89E-4532-AEEB-7393AB170261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A9D238FB-3430-4FEB-809C-6988E57FC44C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AA3717A8-FC25-4270-960E-C16E84380155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평행 사변형 23">
                <a:extLst>
                  <a:ext uri="{FF2B5EF4-FFF2-40B4-BE49-F238E27FC236}">
                    <a16:creationId xmlns:a16="http://schemas.microsoft.com/office/drawing/2014/main" id="{82FC3F5B-EDE6-4AEC-84D1-DA306618F06E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평행 사변형 25">
                <a:extLst>
                  <a:ext uri="{FF2B5EF4-FFF2-40B4-BE49-F238E27FC236}">
                    <a16:creationId xmlns:a16="http://schemas.microsoft.com/office/drawing/2014/main" id="{BB353215-4E9E-4D77-86FA-393E9D1F1947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평행 사변형 27">
                <a:extLst>
                  <a:ext uri="{FF2B5EF4-FFF2-40B4-BE49-F238E27FC236}">
                    <a16:creationId xmlns:a16="http://schemas.microsoft.com/office/drawing/2014/main" id="{7CC475A1-C13D-458F-AA6F-F72D21FBC89C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자유형 23">
              <a:extLst>
                <a:ext uri="{FF2B5EF4-FFF2-40B4-BE49-F238E27FC236}">
                  <a16:creationId xmlns:a16="http://schemas.microsoft.com/office/drawing/2014/main" id="{D3C6FCB9-4AED-43A7-AB99-A27C901F8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1" y="1479472"/>
              <a:ext cx="124636" cy="10908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9C1B0983-4A3B-42B1-B774-F2386519D5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359" y="730423"/>
              <a:ext cx="74823" cy="12584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2" name="Group 20">
              <a:extLst>
                <a:ext uri="{FF2B5EF4-FFF2-40B4-BE49-F238E27FC236}">
                  <a16:creationId xmlns:a16="http://schemas.microsoft.com/office/drawing/2014/main" id="{FAA1FE9B-AFDB-4140-9E8E-AC316801D39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9359" y="1094277"/>
              <a:ext cx="84155" cy="114792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8EE47309-1E82-4616-A8BF-900C74834A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30BAAC06-3CD9-4A2C-9F76-BBAEEC26C3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350DC09A-A8D9-4361-93A8-B15E7A5D74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741FA215-C3CE-4DFA-B0B5-A54CBF8B7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21143A26-893C-4A9A-A400-87B55D908594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91146" y="1857094"/>
              <a:ext cx="147784" cy="13102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460EBB2A-A67F-4136-B644-33FF08C3A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62" y="2264413"/>
              <a:ext cx="82381" cy="1087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자유형 58">
              <a:extLst>
                <a:ext uri="{FF2B5EF4-FFF2-40B4-BE49-F238E27FC236}">
                  <a16:creationId xmlns:a16="http://schemas.microsoft.com/office/drawing/2014/main" id="{33AC1216-85A5-4B5C-B37F-31792DE42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6" y="2616496"/>
              <a:ext cx="105617" cy="11706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582028" y="273222"/>
            <a:ext cx="471376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Model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Architecture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/>
        </p:nvCxnSpPr>
        <p:spPr>
          <a:xfrm>
            <a:off x="4065455" y="1008377"/>
            <a:ext cx="72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@jiphyeonjeon">
            <a:extLst>
              <a:ext uri="{FF2B5EF4-FFF2-40B4-BE49-F238E27FC236}">
                <a16:creationId xmlns:a16="http://schemas.microsoft.com/office/drawing/2014/main" id="{7AF81B68-76D2-4F65-8EE7-092B494DE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246" y="0"/>
            <a:ext cx="824753" cy="82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954989-5DF6-4999-8CA6-A2B7A10088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811"/>
          <a:stretch/>
        </p:blipFill>
        <p:spPr>
          <a:xfrm>
            <a:off x="1621098" y="3553386"/>
            <a:ext cx="2287513" cy="4709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004CD8-B345-4265-B1E8-E922A191103E}"/>
                  </a:ext>
                </a:extLst>
              </p:cNvPr>
              <p:cNvSpPr txBox="1"/>
              <p:nvPr/>
            </p:nvSpPr>
            <p:spPr>
              <a:xfrm>
                <a:off x="779928" y="1227076"/>
                <a:ext cx="10650071" cy="3007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latin typeface="+mn-ea"/>
                  </a:rPr>
                  <a:t>Overall structure</a:t>
                </a:r>
              </a:p>
              <a:p>
                <a:endParaRPr lang="en-US" altLang="ko-KR" dirty="0">
                  <a:latin typeface="+mn-ea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sz="1700" dirty="0">
                    <a:latin typeface="+mn-ea"/>
                  </a:rPr>
                  <a:t> Training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5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⋯, </m:t>
                                </m:r>
                                <m:sSub>
                                  <m:sSubPr>
                                    <m:ctrlP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; </m:t>
                                </m:r>
                                <m:r>
                                  <a:rPr lang="ko-KR" altLang="en-US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15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ko-KR" sz="1500" b="0" dirty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>
                    <a:latin typeface="+mn-ea"/>
                  </a:rPr>
                  <a:t>Training corpus</a:t>
                </a:r>
                <a:r>
                  <a:rPr lang="ko-KR" altLang="en-US" sz="1500" dirty="0">
                    <a:latin typeface="+mn-ea"/>
                  </a:rPr>
                  <a:t>의 </a:t>
                </a:r>
                <a:r>
                  <a:rPr lang="en-US" altLang="ko-KR" sz="1500" dirty="0">
                    <a:latin typeface="+mn-ea"/>
                  </a:rPr>
                  <a:t>log-likelihood </a:t>
                </a:r>
                <a:r>
                  <a:rPr lang="ko-KR" altLang="en-US" sz="1500" dirty="0">
                    <a:latin typeface="+mn-ea"/>
                  </a:rPr>
                  <a:t>최대화하며 학습</a:t>
                </a:r>
                <a:endParaRPr lang="en-US" altLang="ko-KR" sz="1500" dirty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500" dirty="0"/>
                  <a:t>논</a:t>
                </a:r>
                <a14:m>
                  <m:oMath xmlns:m="http://schemas.openxmlformats.org/officeDocument/2006/math">
                    <m:r>
                      <a:rPr lang="ko-KR" altLang="en-US" sz="1500" b="0" i="1" smtClean="0">
                        <a:latin typeface="Cambria Math" panose="02040503050406030204" pitchFamily="18" charset="0"/>
                      </a:rPr>
                      <m:t>문</m:t>
                    </m:r>
                    <m:r>
                      <a:rPr lang="ko-KR" altLang="en-US" sz="1500" i="1">
                        <a:latin typeface="Cambria Math" panose="02040503050406030204" pitchFamily="18" charset="0"/>
                      </a:rPr>
                      <m:t>에</m:t>
                    </m:r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서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15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500" b="0" dirty="0">
                    <a:latin typeface="+mn-ea"/>
                  </a:rPr>
                  <a:t>는 </a:t>
                </a:r>
                <a:r>
                  <a:rPr lang="en-US" altLang="ko-KR" sz="1500" b="0" dirty="0">
                    <a:latin typeface="+mn-ea"/>
                  </a:rPr>
                  <a:t>weight decay penalty, neural network</a:t>
                </a:r>
                <a:r>
                  <a:rPr lang="ko-KR" altLang="en-US" sz="1500" b="0" dirty="0">
                    <a:latin typeface="+mn-ea"/>
                  </a:rPr>
                  <a:t>의 </a:t>
                </a:r>
                <a:r>
                  <a:rPr lang="en-US" altLang="ko-KR" sz="1500" b="0" dirty="0">
                    <a:latin typeface="+mn-ea"/>
                  </a:rPr>
                  <a:t>weight parameter</a:t>
                </a:r>
                <a:r>
                  <a:rPr lang="ko-KR" altLang="en-US" sz="1500" b="0" dirty="0">
                    <a:latin typeface="+mn-ea"/>
                  </a:rPr>
                  <a:t>와 </a:t>
                </a:r>
                <a:r>
                  <a:rPr lang="en-US" altLang="ko-KR" sz="1500" b="0" dirty="0">
                    <a:latin typeface="+mn-ea"/>
                  </a:rPr>
                  <a:t>matrix C</a:t>
                </a:r>
                <a:r>
                  <a:rPr lang="ko-KR" altLang="en-US" sz="1500" b="0" dirty="0">
                    <a:latin typeface="+mn-ea"/>
                  </a:rPr>
                  <a:t>에 적용 </a:t>
                </a:r>
                <a:r>
                  <a:rPr lang="en-US" altLang="ko-KR" sz="1500" b="0" dirty="0">
                    <a:latin typeface="+mn-ea"/>
                  </a:rPr>
                  <a:t>(bias </a:t>
                </a:r>
                <a:r>
                  <a:rPr lang="ko-KR" altLang="en-US" sz="1500" b="0" dirty="0">
                    <a:latin typeface="+mn-ea"/>
                  </a:rPr>
                  <a:t>제외</a:t>
                </a:r>
                <a:r>
                  <a:rPr lang="en-US" altLang="ko-KR" sz="1500" b="0" dirty="0">
                    <a:latin typeface="+mn-ea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500" dirty="0">
                  <a:latin typeface="+mn-ea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sz="1700" dirty="0">
                    <a:latin typeface="+mn-ea"/>
                  </a:rPr>
                  <a:t> Output layer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700" dirty="0" err="1">
                    <a:latin typeface="+mn-ea"/>
                  </a:rPr>
                  <a:t>Softmax</a:t>
                </a:r>
                <a:r>
                  <a:rPr lang="en-US" altLang="ko-KR" sz="1700" dirty="0">
                    <a:latin typeface="+mn-ea"/>
                  </a:rPr>
                  <a:t> </a:t>
                </a:r>
                <a:r>
                  <a:rPr lang="ko-KR" altLang="en-US" sz="1700" dirty="0">
                    <a:latin typeface="+mn-ea"/>
                  </a:rPr>
                  <a:t>사용</a:t>
                </a:r>
                <a:endParaRPr lang="en-US" altLang="ko-KR" sz="1700" dirty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latin typeface="+mn-ea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70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004CD8-B345-4265-B1E8-E922A1911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28" y="1227076"/>
                <a:ext cx="10650071" cy="3007939"/>
              </a:xfrm>
              <a:prstGeom prst="rect">
                <a:avLst/>
              </a:prstGeom>
              <a:blipFill>
                <a:blip r:embed="rId5"/>
                <a:stretch>
                  <a:fillRect l="-630" t="-10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901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97F2A8-688F-4C87-AF0D-E256CA2828E4}"/>
              </a:ext>
            </a:extLst>
          </p:cNvPr>
          <p:cNvGrpSpPr/>
          <p:nvPr/>
        </p:nvGrpSpPr>
        <p:grpSpPr>
          <a:xfrm>
            <a:off x="0" y="394730"/>
            <a:ext cx="337351" cy="2518925"/>
            <a:chOff x="0" y="394730"/>
            <a:chExt cx="337351" cy="2518925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A4CFA48-2F33-4CAE-9304-09CAEC505494}"/>
                </a:ext>
              </a:extLst>
            </p:cNvPr>
            <p:cNvGrpSpPr/>
            <p:nvPr/>
          </p:nvGrpSpPr>
          <p:grpSpPr>
            <a:xfrm rot="16200000" flipH="1">
              <a:off x="-515549" y="2060755"/>
              <a:ext cx="1368449" cy="337351"/>
              <a:chOff x="9832766" y="152400"/>
              <a:chExt cx="1368449" cy="337351"/>
            </a:xfrm>
          </p:grpSpPr>
          <p:sp>
            <p:nvSpPr>
              <p:cNvPr id="50" name="평행 사변형 49">
                <a:extLst>
                  <a:ext uri="{FF2B5EF4-FFF2-40B4-BE49-F238E27FC236}">
                    <a16:creationId xmlns:a16="http://schemas.microsoft.com/office/drawing/2014/main" id="{424886CD-90FC-401E-9DC3-DD19FCDEE02A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평행 사변형 50">
                <a:extLst>
                  <a:ext uri="{FF2B5EF4-FFF2-40B4-BE49-F238E27FC236}">
                    <a16:creationId xmlns:a16="http://schemas.microsoft.com/office/drawing/2014/main" id="{49C87526-5F0B-4A77-AA54-84273193A281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평행 사변형 51">
                <a:extLst>
                  <a:ext uri="{FF2B5EF4-FFF2-40B4-BE49-F238E27FC236}">
                    <a16:creationId xmlns:a16="http://schemas.microsoft.com/office/drawing/2014/main" id="{E85AE7AD-B9D9-41BD-871F-476D90248393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평행 사변형 52">
                <a:extLst>
                  <a:ext uri="{FF2B5EF4-FFF2-40B4-BE49-F238E27FC236}">
                    <a16:creationId xmlns:a16="http://schemas.microsoft.com/office/drawing/2014/main" id="{343FD13C-33A7-4172-A7AF-B6355ADF502F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평행 사변형 53">
                <a:extLst>
                  <a:ext uri="{FF2B5EF4-FFF2-40B4-BE49-F238E27FC236}">
                    <a16:creationId xmlns:a16="http://schemas.microsoft.com/office/drawing/2014/main" id="{86C43693-A94B-49CA-AB27-00FFC546BC72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평행 사변형 54">
                <a:extLst>
                  <a:ext uri="{FF2B5EF4-FFF2-40B4-BE49-F238E27FC236}">
                    <a16:creationId xmlns:a16="http://schemas.microsoft.com/office/drawing/2014/main" id="{CD57F06B-03CE-4264-BEDC-60131AA61EF2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0BD00B3-2C83-4865-B72C-76B9B2486354}"/>
                </a:ext>
              </a:extLst>
            </p:cNvPr>
            <p:cNvGrpSpPr/>
            <p:nvPr/>
          </p:nvGrpSpPr>
          <p:grpSpPr>
            <a:xfrm rot="16200000" flipH="1">
              <a:off x="-515549" y="910279"/>
              <a:ext cx="1368449" cy="337351"/>
              <a:chOff x="9832766" y="152400"/>
              <a:chExt cx="1368449" cy="337351"/>
            </a:xfrm>
          </p:grpSpPr>
          <p:sp>
            <p:nvSpPr>
              <p:cNvPr id="18" name="평행 사변형 17">
                <a:extLst>
                  <a:ext uri="{FF2B5EF4-FFF2-40B4-BE49-F238E27FC236}">
                    <a16:creationId xmlns:a16="http://schemas.microsoft.com/office/drawing/2014/main" id="{98B230F7-D89E-4532-AEEB-7393AB170261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A9D238FB-3430-4FEB-809C-6988E57FC44C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AA3717A8-FC25-4270-960E-C16E84380155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평행 사변형 23">
                <a:extLst>
                  <a:ext uri="{FF2B5EF4-FFF2-40B4-BE49-F238E27FC236}">
                    <a16:creationId xmlns:a16="http://schemas.microsoft.com/office/drawing/2014/main" id="{82FC3F5B-EDE6-4AEC-84D1-DA306618F06E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평행 사변형 25">
                <a:extLst>
                  <a:ext uri="{FF2B5EF4-FFF2-40B4-BE49-F238E27FC236}">
                    <a16:creationId xmlns:a16="http://schemas.microsoft.com/office/drawing/2014/main" id="{BB353215-4E9E-4D77-86FA-393E9D1F1947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평행 사변형 27">
                <a:extLst>
                  <a:ext uri="{FF2B5EF4-FFF2-40B4-BE49-F238E27FC236}">
                    <a16:creationId xmlns:a16="http://schemas.microsoft.com/office/drawing/2014/main" id="{7CC475A1-C13D-458F-AA6F-F72D21FBC89C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자유형 23">
              <a:extLst>
                <a:ext uri="{FF2B5EF4-FFF2-40B4-BE49-F238E27FC236}">
                  <a16:creationId xmlns:a16="http://schemas.microsoft.com/office/drawing/2014/main" id="{D3C6FCB9-4AED-43A7-AB99-A27C901F8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1" y="1479472"/>
              <a:ext cx="124636" cy="10908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9C1B0983-4A3B-42B1-B774-F2386519D5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359" y="730423"/>
              <a:ext cx="74823" cy="12584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2" name="Group 20">
              <a:extLst>
                <a:ext uri="{FF2B5EF4-FFF2-40B4-BE49-F238E27FC236}">
                  <a16:creationId xmlns:a16="http://schemas.microsoft.com/office/drawing/2014/main" id="{FAA1FE9B-AFDB-4140-9E8E-AC316801D39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9359" y="1094277"/>
              <a:ext cx="84155" cy="114792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8EE47309-1E82-4616-A8BF-900C74834A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30BAAC06-3CD9-4A2C-9F76-BBAEEC26C3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350DC09A-A8D9-4361-93A8-B15E7A5D74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741FA215-C3CE-4DFA-B0B5-A54CBF8B7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21143A26-893C-4A9A-A400-87B55D908594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91146" y="1857094"/>
              <a:ext cx="147784" cy="13102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460EBB2A-A67F-4136-B644-33FF08C3A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62" y="2264413"/>
              <a:ext cx="82381" cy="1087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자유형 58">
              <a:extLst>
                <a:ext uri="{FF2B5EF4-FFF2-40B4-BE49-F238E27FC236}">
                  <a16:creationId xmlns:a16="http://schemas.microsoft.com/office/drawing/2014/main" id="{33AC1216-85A5-4B5C-B37F-31792DE42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6" y="2616496"/>
              <a:ext cx="105617" cy="11706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582028" y="273222"/>
            <a:ext cx="471376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Model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Architecture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/>
        </p:nvCxnSpPr>
        <p:spPr>
          <a:xfrm>
            <a:off x="4065455" y="1008377"/>
            <a:ext cx="72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@jiphyeonjeon">
            <a:extLst>
              <a:ext uri="{FF2B5EF4-FFF2-40B4-BE49-F238E27FC236}">
                <a16:creationId xmlns:a16="http://schemas.microsoft.com/office/drawing/2014/main" id="{7AF81B68-76D2-4F65-8EE7-092B494DE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246" y="0"/>
            <a:ext cx="824753" cy="82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004CD8-B345-4265-B1E8-E922A191103E}"/>
                  </a:ext>
                </a:extLst>
              </p:cNvPr>
              <p:cNvSpPr txBox="1"/>
              <p:nvPr/>
            </p:nvSpPr>
            <p:spPr>
              <a:xfrm>
                <a:off x="779928" y="1227076"/>
                <a:ext cx="10650071" cy="3993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latin typeface="+mn-ea"/>
                  </a:rPr>
                  <a:t>Structure detail</a:t>
                </a:r>
              </a:p>
              <a:p>
                <a:endParaRPr lang="en-US" altLang="ko-KR" dirty="0">
                  <a:latin typeface="+mn-ea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sz="17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</a:rPr>
                      <m:t>𝑃𝑎𝑟𝑎𝑚𝑒𝑡𝑒𝑟𝑠</m:t>
                    </m:r>
                  </m:oMath>
                </a14:m>
                <a:endParaRPr lang="en-US" altLang="ko-KR" sz="1700" dirty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500" dirty="0">
                    <a:latin typeface="+mn-ea"/>
                  </a:rPr>
                  <a:t>각 </a:t>
                </a:r>
                <a:r>
                  <a:rPr lang="en-US" altLang="ko-KR" sz="1500" dirty="0" err="1">
                    <a:latin typeface="+mn-ea"/>
                  </a:rPr>
                  <a:t>i</a:t>
                </a:r>
                <a:r>
                  <a:rPr lang="ko-KR" altLang="en-US" sz="1500" dirty="0">
                    <a:latin typeface="+mn-ea"/>
                  </a:rPr>
                  <a:t>번째 출력단어에 대한 </a:t>
                </a:r>
                <a:r>
                  <a:rPr lang="en-US" altLang="ko-KR" sz="1500" dirty="0">
                    <a:latin typeface="+mn-ea"/>
                  </a:rPr>
                  <a:t>unnormalized log-probability</a:t>
                </a:r>
                <a:endParaRPr lang="en-US" altLang="ko-KR" sz="1500" b="0" dirty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𝑊𝑥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𝑈</m:t>
                    </m:r>
                    <m:func>
                      <m:func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500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𝐻𝑥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sz="15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500" dirty="0"/>
                  <a:t>이 때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 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ko-KR" sz="1500" dirty="0"/>
                  <a:t>, concatenation of the input word features.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/>
                  <a:t>Parameters : b, W, U, d, H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500" b="0" dirty="0">
                    <a:latin typeface="+mn-ea"/>
                  </a:rPr>
                  <a:t>W</a:t>
                </a:r>
                <a:r>
                  <a:rPr lang="ko-KR" altLang="en-US" sz="1500" b="0" dirty="0">
                    <a:latin typeface="+mn-ea"/>
                  </a:rPr>
                  <a:t>는 </a:t>
                </a:r>
                <a:r>
                  <a:rPr lang="en-US" altLang="ko-KR" sz="1500" b="0" dirty="0">
                    <a:latin typeface="+mn-ea"/>
                  </a:rPr>
                  <a:t>direct connection </a:t>
                </a:r>
                <a:r>
                  <a:rPr lang="ko-KR" altLang="en-US" sz="1500" b="0" dirty="0">
                    <a:latin typeface="+mn-ea"/>
                  </a:rPr>
                  <a:t>없으면 </a:t>
                </a:r>
                <a:r>
                  <a:rPr lang="en-US" altLang="ko-KR" sz="1500" b="0" dirty="0">
                    <a:latin typeface="+mn-ea"/>
                  </a:rPr>
                  <a:t>0</a:t>
                </a:r>
                <a:r>
                  <a:rPr lang="ko-KR" altLang="en-US" sz="1500" b="0" dirty="0">
                    <a:latin typeface="+mn-ea"/>
                  </a:rPr>
                  <a:t>로 설정</a:t>
                </a:r>
                <a:endParaRPr lang="en-US" altLang="ko-KR" sz="1500" b="0" dirty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>
                    <a:latin typeface="+mn-ea"/>
                  </a:rPr>
                  <a:t>Number of parameters 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d>
                      <m:d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d>
                          <m:d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ko-KR" sz="1500" dirty="0">
                    <a:latin typeface="+mn-ea"/>
                  </a:rPr>
                  <a:t>, dominating factor 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d>
                      <m:d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altLang="ko-KR" sz="1500" b="0" dirty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>
                    <a:latin typeface="+mn-ea"/>
                  </a:rPr>
                  <a:t>Parameter</a:t>
                </a:r>
                <a:r>
                  <a:rPr lang="ko-KR" altLang="en-US" sz="1500" dirty="0">
                    <a:latin typeface="+mn-ea"/>
                  </a:rPr>
                  <a:t>의 수는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sz="15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sz="1500" dirty="0">
                    <a:latin typeface="+mn-ea"/>
                  </a:rPr>
                  <a:t> </a:t>
                </a:r>
                <a:r>
                  <a:rPr lang="ko-KR" altLang="en-US" sz="1500" dirty="0">
                    <a:latin typeface="+mn-ea"/>
                  </a:rPr>
                  <a:t>따라 선형적으로 증가</a:t>
                </a:r>
                <a:endParaRPr lang="en-US" altLang="ko-KR" sz="1500" dirty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500" dirty="0">
                  <a:latin typeface="+mn-ea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sz="1700" dirty="0">
                    <a:latin typeface="+mn-ea"/>
                  </a:rPr>
                  <a:t> Stochastic gradient ascent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latin typeface="+mn-ea"/>
                  </a:rPr>
                  <a:t>Training corpus</a:t>
                </a:r>
                <a:r>
                  <a:rPr lang="ko-KR" altLang="en-US" sz="1700" dirty="0">
                    <a:latin typeface="+mn-ea"/>
                  </a:rPr>
                  <a:t>의 </a:t>
                </a:r>
                <a:r>
                  <a:rPr lang="en-US" altLang="ko-KR" sz="1700" dirty="0">
                    <a:latin typeface="+mn-ea"/>
                  </a:rPr>
                  <a:t>t</a:t>
                </a:r>
                <a:r>
                  <a:rPr lang="ko-KR" altLang="en-US" sz="1700" dirty="0">
                    <a:latin typeface="+mn-ea"/>
                  </a:rPr>
                  <a:t>번째 단어로 </a:t>
                </a:r>
                <a:r>
                  <a:rPr lang="en-US" altLang="ko-KR" sz="1700" dirty="0">
                    <a:latin typeface="+mn-ea"/>
                  </a:rPr>
                  <a:t>gradient ascent </a:t>
                </a:r>
                <a:r>
                  <a:rPr lang="ko-KR" altLang="en-US" sz="1700" dirty="0">
                    <a:latin typeface="+mn-ea"/>
                  </a:rPr>
                  <a:t>반복 수행 </a:t>
                </a:r>
                <a:endParaRPr lang="en-US" altLang="ko-KR" sz="1700" dirty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7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17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ko-KR" altLang="en-US" sz="17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ko-KR" altLang="en-US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f>
                      <m:f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ko-KR" sz="17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7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7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sz="17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7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7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⋯, </m:t>
                                </m:r>
                                <m:sSub>
                                  <m:sSubPr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r>
                          <a:rPr lang="ko-KR" altLang="en-US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𝜕𝜃</m:t>
                        </m:r>
                      </m:den>
                    </m:f>
                  </m:oMath>
                </a14:m>
                <a:r>
                  <a:rPr lang="en-US" altLang="ko-KR" sz="1700" dirty="0">
                    <a:latin typeface="+mn-ea"/>
                  </a:rPr>
                  <a:t>   (</a:t>
                </a:r>
                <a14:m>
                  <m:oMath xmlns:m="http://schemas.openxmlformats.org/officeDocument/2006/math">
                    <m:r>
                      <a:rPr lang="ko-KR" alt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ko-KR" sz="17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ko-KR" altLang="en-US" sz="1700" dirty="0">
                    <a:latin typeface="+mn-ea"/>
                  </a:rPr>
                  <a:t> </a:t>
                </a:r>
                <a:r>
                  <a:rPr lang="en-US" altLang="ko-KR" sz="1700" dirty="0">
                    <a:latin typeface="+mn-ea"/>
                  </a:rPr>
                  <a:t>learning rate)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70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004CD8-B345-4265-B1E8-E922A1911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28" y="1227076"/>
                <a:ext cx="10650071" cy="3993273"/>
              </a:xfrm>
              <a:prstGeom prst="rect">
                <a:avLst/>
              </a:prstGeom>
              <a:blipFill>
                <a:blip r:embed="rId4"/>
                <a:stretch>
                  <a:fillRect l="-630" t="-7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8">
                <a:extLst>
                  <a:ext uri="{FF2B5EF4-FFF2-40B4-BE49-F238E27FC236}">
                    <a16:creationId xmlns:a16="http://schemas.microsoft.com/office/drawing/2014/main" id="{69BDB0C8-FEAB-4E25-B4B5-0A8DC65588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6540117"/>
                  </p:ext>
                </p:extLst>
              </p:nvPr>
            </p:nvGraphicFramePr>
            <p:xfrm>
              <a:off x="8196453" y="4551923"/>
              <a:ext cx="3995547" cy="2158002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979614">
                      <a:extLst>
                        <a:ext uri="{9D8B030D-6E8A-4147-A177-3AD203B41FA5}">
                          <a16:colId xmlns:a16="http://schemas.microsoft.com/office/drawing/2014/main" val="2964644408"/>
                        </a:ext>
                      </a:extLst>
                    </a:gridCol>
                    <a:gridCol w="1794383">
                      <a:extLst>
                        <a:ext uri="{9D8B030D-6E8A-4147-A177-3AD203B41FA5}">
                          <a16:colId xmlns:a16="http://schemas.microsoft.com/office/drawing/2014/main" val="1934141861"/>
                        </a:ext>
                      </a:extLst>
                    </a:gridCol>
                    <a:gridCol w="1221550">
                      <a:extLst>
                        <a:ext uri="{9D8B030D-6E8A-4147-A177-3AD203B41FA5}">
                          <a16:colId xmlns:a16="http://schemas.microsoft.com/office/drawing/2014/main" val="3996665431"/>
                        </a:ext>
                      </a:extLst>
                    </a:gridCol>
                  </a:tblGrid>
                  <a:tr h="3082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Role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Size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1252377"/>
                      </a:ext>
                    </a:extLst>
                  </a:tr>
                  <a:tr h="3082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b</a:t>
                          </a:r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Output layer bias</a:t>
                          </a:r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sz="1200" b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altLang="ko-KR" sz="1200" b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6271378"/>
                      </a:ext>
                    </a:extLst>
                  </a:tr>
                  <a:tr h="3082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d</a:t>
                          </a:r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Hidden layer bias</a:t>
                          </a:r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6497"/>
                      </a:ext>
                    </a:extLst>
                  </a:tr>
                  <a:tr h="3082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U</a:t>
                          </a:r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Hidden-output weight</a:t>
                          </a:r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sz="1200" b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altLang="ko-KR" sz="1200" b="0" smtClean="0">
                                    <a:latin typeface="Cambria Math" panose="02040503050406030204" pitchFamily="18" charset="0"/>
                                  </a:rPr>
                                  <m:t>|×</m:t>
                                </m:r>
                                <m:r>
                                  <a:rPr lang="en-US" altLang="ko-KR" sz="1200" b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66443024"/>
                      </a:ext>
                    </a:extLst>
                  </a:tr>
                  <a:tr h="3082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W</a:t>
                          </a:r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Feature-output weight</a:t>
                          </a:r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sz="1200" b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altLang="ko-KR" sz="1200" b="0" smtClean="0">
                                    <a:latin typeface="Cambria Math" panose="02040503050406030204" pitchFamily="18" charset="0"/>
                                  </a:rPr>
                                  <m:t>|×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200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ko-KR" sz="1200" b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09290"/>
                      </a:ext>
                    </a:extLst>
                  </a:tr>
                  <a:tr h="3082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H</a:t>
                          </a:r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Hidden layer weight</a:t>
                          </a:r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ko-KR" sz="1200" b="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200" b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ko-KR" sz="1200" b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9659997"/>
                      </a:ext>
                    </a:extLst>
                  </a:tr>
                  <a:tr h="3082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C</a:t>
                          </a:r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Feature vector</a:t>
                          </a:r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sz="1200" b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altLang="ko-KR" sz="1200" b="0" smtClean="0">
                                    <a:latin typeface="Cambria Math" panose="02040503050406030204" pitchFamily="18" charset="0"/>
                                  </a:rPr>
                                  <m:t>|×</m:t>
                                </m:r>
                                <m:r>
                                  <a:rPr lang="en-US" altLang="ko-KR" sz="1200" b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867848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8">
                <a:extLst>
                  <a:ext uri="{FF2B5EF4-FFF2-40B4-BE49-F238E27FC236}">
                    <a16:creationId xmlns:a16="http://schemas.microsoft.com/office/drawing/2014/main" id="{69BDB0C8-FEAB-4E25-B4B5-0A8DC65588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6540117"/>
                  </p:ext>
                </p:extLst>
              </p:nvPr>
            </p:nvGraphicFramePr>
            <p:xfrm>
              <a:off x="8196453" y="4551923"/>
              <a:ext cx="3995547" cy="2158002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979614">
                      <a:extLst>
                        <a:ext uri="{9D8B030D-6E8A-4147-A177-3AD203B41FA5}">
                          <a16:colId xmlns:a16="http://schemas.microsoft.com/office/drawing/2014/main" val="2964644408"/>
                        </a:ext>
                      </a:extLst>
                    </a:gridCol>
                    <a:gridCol w="1794383">
                      <a:extLst>
                        <a:ext uri="{9D8B030D-6E8A-4147-A177-3AD203B41FA5}">
                          <a16:colId xmlns:a16="http://schemas.microsoft.com/office/drawing/2014/main" val="1934141861"/>
                        </a:ext>
                      </a:extLst>
                    </a:gridCol>
                    <a:gridCol w="1221550">
                      <a:extLst>
                        <a:ext uri="{9D8B030D-6E8A-4147-A177-3AD203B41FA5}">
                          <a16:colId xmlns:a16="http://schemas.microsoft.com/office/drawing/2014/main" val="3996665431"/>
                        </a:ext>
                      </a:extLst>
                    </a:gridCol>
                  </a:tblGrid>
                  <a:tr h="3082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Role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Size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1252377"/>
                      </a:ext>
                    </a:extLst>
                  </a:tr>
                  <a:tr h="3082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b</a:t>
                          </a:r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Output layer bias</a:t>
                          </a:r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26866" t="-104000" r="-1493" b="-5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6271378"/>
                      </a:ext>
                    </a:extLst>
                  </a:tr>
                  <a:tr h="3082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d</a:t>
                          </a:r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Hidden layer bias</a:t>
                          </a:r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26866" t="-200000" r="-1493" b="-40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6497"/>
                      </a:ext>
                    </a:extLst>
                  </a:tr>
                  <a:tr h="3082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U</a:t>
                          </a:r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Hidden-output weight</a:t>
                          </a:r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26866" t="-300000" r="-1493" b="-30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6443024"/>
                      </a:ext>
                    </a:extLst>
                  </a:tr>
                  <a:tr h="3082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W</a:t>
                          </a:r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Feature-output weight</a:t>
                          </a:r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26866" t="-400000" r="-1493" b="-20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09290"/>
                      </a:ext>
                    </a:extLst>
                  </a:tr>
                  <a:tr h="3082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H</a:t>
                          </a:r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Hidden layer weight</a:t>
                          </a:r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26866" t="-510000" r="-1493" b="-10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659997"/>
                      </a:ext>
                    </a:extLst>
                  </a:tr>
                  <a:tr h="3082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C</a:t>
                          </a:r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Feature vector</a:t>
                          </a:r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26866" t="-598039" r="-1493" b="-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67848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9">
                <a:extLst>
                  <a:ext uri="{FF2B5EF4-FFF2-40B4-BE49-F238E27FC236}">
                    <a16:creationId xmlns:a16="http://schemas.microsoft.com/office/drawing/2014/main" id="{B7CF98C2-AA25-4167-94E8-96B6A6E5CD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4316245"/>
                  </p:ext>
                </p:extLst>
              </p:nvPr>
            </p:nvGraphicFramePr>
            <p:xfrm>
              <a:off x="4596446" y="5220349"/>
              <a:ext cx="2999105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181">
                      <a:extLst>
                        <a:ext uri="{9D8B030D-6E8A-4147-A177-3AD203B41FA5}">
                          <a16:colId xmlns:a16="http://schemas.microsoft.com/office/drawing/2014/main" val="2882617377"/>
                        </a:ext>
                      </a:extLst>
                    </a:gridCol>
                    <a:gridCol w="2566924">
                      <a:extLst>
                        <a:ext uri="{9D8B030D-6E8A-4147-A177-3AD203B41FA5}">
                          <a16:colId xmlns:a16="http://schemas.microsoft.com/office/drawing/2014/main" val="3229076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Number of words in Vocabulary</a:t>
                          </a:r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87969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Size of input sequence(x)</a:t>
                          </a:r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08501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Number of features (=dimension)</a:t>
                          </a:r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3810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Number of hidden units</a:t>
                          </a:r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868273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9">
                <a:extLst>
                  <a:ext uri="{FF2B5EF4-FFF2-40B4-BE49-F238E27FC236}">
                    <a16:creationId xmlns:a16="http://schemas.microsoft.com/office/drawing/2014/main" id="{B7CF98C2-AA25-4167-94E8-96B6A6E5CD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4316245"/>
                  </p:ext>
                </p:extLst>
              </p:nvPr>
            </p:nvGraphicFramePr>
            <p:xfrm>
              <a:off x="4596446" y="5220349"/>
              <a:ext cx="2999105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181">
                      <a:extLst>
                        <a:ext uri="{9D8B030D-6E8A-4147-A177-3AD203B41FA5}">
                          <a16:colId xmlns:a16="http://schemas.microsoft.com/office/drawing/2014/main" val="2882617377"/>
                        </a:ext>
                      </a:extLst>
                    </a:gridCol>
                    <a:gridCol w="2566924">
                      <a:extLst>
                        <a:ext uri="{9D8B030D-6E8A-4147-A177-3AD203B41FA5}">
                          <a16:colId xmlns:a16="http://schemas.microsoft.com/office/drawing/2014/main" val="3229076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17" t="-1639" r="-597183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Number of words in Vocabulary</a:t>
                          </a:r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87969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17" t="-101639" r="-597183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Size of input sequence(x)</a:t>
                          </a:r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08501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17" t="-201639" r="-59718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Number of features (=dimension)</a:t>
                          </a:r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3810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17" t="-301639" r="-59718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Number of hidden units</a:t>
                          </a:r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868273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96063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97F2A8-688F-4C87-AF0D-E256CA2828E4}"/>
              </a:ext>
            </a:extLst>
          </p:cNvPr>
          <p:cNvGrpSpPr/>
          <p:nvPr/>
        </p:nvGrpSpPr>
        <p:grpSpPr>
          <a:xfrm>
            <a:off x="0" y="394730"/>
            <a:ext cx="337351" cy="2518925"/>
            <a:chOff x="0" y="394730"/>
            <a:chExt cx="337351" cy="2518925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A4CFA48-2F33-4CAE-9304-09CAEC505494}"/>
                </a:ext>
              </a:extLst>
            </p:cNvPr>
            <p:cNvGrpSpPr/>
            <p:nvPr/>
          </p:nvGrpSpPr>
          <p:grpSpPr>
            <a:xfrm rot="16200000" flipH="1">
              <a:off x="-515549" y="2060755"/>
              <a:ext cx="1368449" cy="337351"/>
              <a:chOff x="9832766" y="152400"/>
              <a:chExt cx="1368449" cy="337351"/>
            </a:xfrm>
          </p:grpSpPr>
          <p:sp>
            <p:nvSpPr>
              <p:cNvPr id="50" name="평행 사변형 49">
                <a:extLst>
                  <a:ext uri="{FF2B5EF4-FFF2-40B4-BE49-F238E27FC236}">
                    <a16:creationId xmlns:a16="http://schemas.microsoft.com/office/drawing/2014/main" id="{424886CD-90FC-401E-9DC3-DD19FCDEE02A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평행 사변형 50">
                <a:extLst>
                  <a:ext uri="{FF2B5EF4-FFF2-40B4-BE49-F238E27FC236}">
                    <a16:creationId xmlns:a16="http://schemas.microsoft.com/office/drawing/2014/main" id="{49C87526-5F0B-4A77-AA54-84273193A281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평행 사변형 51">
                <a:extLst>
                  <a:ext uri="{FF2B5EF4-FFF2-40B4-BE49-F238E27FC236}">
                    <a16:creationId xmlns:a16="http://schemas.microsoft.com/office/drawing/2014/main" id="{E85AE7AD-B9D9-41BD-871F-476D90248393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평행 사변형 52">
                <a:extLst>
                  <a:ext uri="{FF2B5EF4-FFF2-40B4-BE49-F238E27FC236}">
                    <a16:creationId xmlns:a16="http://schemas.microsoft.com/office/drawing/2014/main" id="{343FD13C-33A7-4172-A7AF-B6355ADF502F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평행 사변형 53">
                <a:extLst>
                  <a:ext uri="{FF2B5EF4-FFF2-40B4-BE49-F238E27FC236}">
                    <a16:creationId xmlns:a16="http://schemas.microsoft.com/office/drawing/2014/main" id="{86C43693-A94B-49CA-AB27-00FFC546BC72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평행 사변형 54">
                <a:extLst>
                  <a:ext uri="{FF2B5EF4-FFF2-40B4-BE49-F238E27FC236}">
                    <a16:creationId xmlns:a16="http://schemas.microsoft.com/office/drawing/2014/main" id="{CD57F06B-03CE-4264-BEDC-60131AA61EF2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0BD00B3-2C83-4865-B72C-76B9B2486354}"/>
                </a:ext>
              </a:extLst>
            </p:cNvPr>
            <p:cNvGrpSpPr/>
            <p:nvPr/>
          </p:nvGrpSpPr>
          <p:grpSpPr>
            <a:xfrm rot="16200000" flipH="1">
              <a:off x="-515549" y="910279"/>
              <a:ext cx="1368449" cy="337351"/>
              <a:chOff x="9832766" y="152400"/>
              <a:chExt cx="1368449" cy="337351"/>
            </a:xfrm>
          </p:grpSpPr>
          <p:sp>
            <p:nvSpPr>
              <p:cNvPr id="18" name="평행 사변형 17">
                <a:extLst>
                  <a:ext uri="{FF2B5EF4-FFF2-40B4-BE49-F238E27FC236}">
                    <a16:creationId xmlns:a16="http://schemas.microsoft.com/office/drawing/2014/main" id="{98B230F7-D89E-4532-AEEB-7393AB170261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A9D238FB-3430-4FEB-809C-6988E57FC44C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AA3717A8-FC25-4270-960E-C16E84380155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평행 사변형 23">
                <a:extLst>
                  <a:ext uri="{FF2B5EF4-FFF2-40B4-BE49-F238E27FC236}">
                    <a16:creationId xmlns:a16="http://schemas.microsoft.com/office/drawing/2014/main" id="{82FC3F5B-EDE6-4AEC-84D1-DA306618F06E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평행 사변형 25">
                <a:extLst>
                  <a:ext uri="{FF2B5EF4-FFF2-40B4-BE49-F238E27FC236}">
                    <a16:creationId xmlns:a16="http://schemas.microsoft.com/office/drawing/2014/main" id="{BB353215-4E9E-4D77-86FA-393E9D1F1947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평행 사변형 27">
                <a:extLst>
                  <a:ext uri="{FF2B5EF4-FFF2-40B4-BE49-F238E27FC236}">
                    <a16:creationId xmlns:a16="http://schemas.microsoft.com/office/drawing/2014/main" id="{7CC475A1-C13D-458F-AA6F-F72D21FBC89C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자유형 23">
              <a:extLst>
                <a:ext uri="{FF2B5EF4-FFF2-40B4-BE49-F238E27FC236}">
                  <a16:creationId xmlns:a16="http://schemas.microsoft.com/office/drawing/2014/main" id="{D3C6FCB9-4AED-43A7-AB99-A27C901F8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1" y="1479472"/>
              <a:ext cx="124636" cy="10908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9C1B0983-4A3B-42B1-B774-F2386519D5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359" y="730423"/>
              <a:ext cx="74823" cy="12584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2" name="Group 20">
              <a:extLst>
                <a:ext uri="{FF2B5EF4-FFF2-40B4-BE49-F238E27FC236}">
                  <a16:creationId xmlns:a16="http://schemas.microsoft.com/office/drawing/2014/main" id="{FAA1FE9B-AFDB-4140-9E8E-AC316801D39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9359" y="1094277"/>
              <a:ext cx="84155" cy="114792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8EE47309-1E82-4616-A8BF-900C74834A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30BAAC06-3CD9-4A2C-9F76-BBAEEC26C3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350DC09A-A8D9-4361-93A8-B15E7A5D74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741FA215-C3CE-4DFA-B0B5-A54CBF8B7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21143A26-893C-4A9A-A400-87B55D908594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91146" y="1857094"/>
              <a:ext cx="147784" cy="13102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460EBB2A-A67F-4136-B644-33FF08C3A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62" y="2264413"/>
              <a:ext cx="82381" cy="1087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자유형 58">
              <a:extLst>
                <a:ext uri="{FF2B5EF4-FFF2-40B4-BE49-F238E27FC236}">
                  <a16:creationId xmlns:a16="http://schemas.microsoft.com/office/drawing/2014/main" id="{33AC1216-85A5-4B5C-B37F-31792DE42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6" y="2616496"/>
              <a:ext cx="105617" cy="11706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582028" y="273222"/>
            <a:ext cx="471376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Experiment &amp; Results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/>
        </p:nvCxnSpPr>
        <p:spPr>
          <a:xfrm>
            <a:off x="4065455" y="1008377"/>
            <a:ext cx="72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9004CD8-B345-4265-B1E8-E922A191103E}"/>
              </a:ext>
            </a:extLst>
          </p:cNvPr>
          <p:cNvSpPr txBox="1"/>
          <p:nvPr/>
        </p:nvSpPr>
        <p:spPr>
          <a:xfrm>
            <a:off x="770963" y="1227076"/>
            <a:ext cx="106500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Datasets</a:t>
            </a: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700" dirty="0">
                <a:latin typeface="+mn-ea"/>
              </a:rPr>
              <a:t> Brown corpus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Total size : 1,181,041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n-ea"/>
              </a:rPr>
              <a:t>Training set : first 800,000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n-ea"/>
              </a:rPr>
              <a:t>Validation set : 200,000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n-ea"/>
              </a:rPr>
              <a:t>Test set : 181,041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n-ea"/>
              </a:rPr>
              <a:t>Original</a:t>
            </a:r>
            <a:r>
              <a:rPr lang="ko-KR" altLang="en-US" sz="1500" dirty="0">
                <a:latin typeface="+mn-ea"/>
              </a:rPr>
              <a:t> </a:t>
            </a:r>
            <a:r>
              <a:rPr lang="en-US" altLang="ko-KR" sz="1500" dirty="0">
                <a:latin typeface="+mn-ea"/>
              </a:rPr>
              <a:t>Vocabulary size : 47,578 (</a:t>
            </a:r>
            <a:r>
              <a:rPr lang="ko-KR" altLang="en-US" sz="1500" dirty="0">
                <a:latin typeface="+mn-ea"/>
              </a:rPr>
              <a:t>문장부호 포함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대소문자 구분</a:t>
            </a:r>
            <a:r>
              <a:rPr lang="en-US" altLang="ko-KR" sz="1500" dirty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n-ea"/>
              </a:rPr>
              <a:t>Reduced Vocabulary size : 16,383 (3</a:t>
            </a:r>
            <a:r>
              <a:rPr lang="ko-KR" altLang="en-US" sz="1500" dirty="0">
                <a:latin typeface="+mn-ea"/>
              </a:rPr>
              <a:t>회 이하 등장 단어 심볼 하나로 합침</a:t>
            </a:r>
            <a:r>
              <a:rPr lang="en-US" altLang="ko-KR" sz="1500" dirty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700" dirty="0">
                <a:latin typeface="+mn-ea"/>
              </a:rPr>
              <a:t> Associated Press (AP) News (from 1995 to 1996)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n-ea"/>
              </a:rPr>
              <a:t>Training set : 14 million (13,994,528)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n-ea"/>
              </a:rPr>
              <a:t>Validation set : 1 million (963,138)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n-ea"/>
              </a:rPr>
              <a:t>Test set : 1 million (963,071)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n-ea"/>
              </a:rPr>
              <a:t>Original Vocabulary size : 148,721 (</a:t>
            </a:r>
            <a:r>
              <a:rPr lang="ko-KR" altLang="en-US" sz="1500" dirty="0">
                <a:latin typeface="+mn-ea"/>
              </a:rPr>
              <a:t>문장부호 포함</a:t>
            </a:r>
            <a:r>
              <a:rPr lang="en-US" altLang="ko-KR" sz="1500" dirty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n-ea"/>
              </a:rPr>
              <a:t>Reduced Vocabulary size : 17,964 (</a:t>
            </a:r>
            <a:r>
              <a:rPr lang="ko-KR" altLang="en-US" sz="1500" dirty="0">
                <a:latin typeface="+mn-ea"/>
              </a:rPr>
              <a:t>대문자 소문자로 변환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희귀 단어와 고유명사 각각 특정 심볼에 </a:t>
            </a:r>
            <a:r>
              <a:rPr lang="en-US" altLang="ko-KR" sz="1500" dirty="0">
                <a:latin typeface="+mn-ea"/>
              </a:rPr>
              <a:t>mapping)</a:t>
            </a:r>
          </a:p>
        </p:txBody>
      </p:sp>
      <p:pic>
        <p:nvPicPr>
          <p:cNvPr id="34" name="Picture 2" descr="@jiphyeonjeon">
            <a:extLst>
              <a:ext uri="{FF2B5EF4-FFF2-40B4-BE49-F238E27FC236}">
                <a16:creationId xmlns:a16="http://schemas.microsoft.com/office/drawing/2014/main" id="{7AF81B68-76D2-4F65-8EE7-092B494DE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246" y="0"/>
            <a:ext cx="824753" cy="82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479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97F2A8-688F-4C87-AF0D-E256CA2828E4}"/>
              </a:ext>
            </a:extLst>
          </p:cNvPr>
          <p:cNvGrpSpPr/>
          <p:nvPr/>
        </p:nvGrpSpPr>
        <p:grpSpPr>
          <a:xfrm>
            <a:off x="0" y="394730"/>
            <a:ext cx="337351" cy="2518925"/>
            <a:chOff x="0" y="394730"/>
            <a:chExt cx="337351" cy="2518925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A4CFA48-2F33-4CAE-9304-09CAEC505494}"/>
                </a:ext>
              </a:extLst>
            </p:cNvPr>
            <p:cNvGrpSpPr/>
            <p:nvPr/>
          </p:nvGrpSpPr>
          <p:grpSpPr>
            <a:xfrm rot="16200000" flipH="1">
              <a:off x="-515549" y="2060755"/>
              <a:ext cx="1368449" cy="337351"/>
              <a:chOff x="9832766" y="152400"/>
              <a:chExt cx="1368449" cy="337351"/>
            </a:xfrm>
          </p:grpSpPr>
          <p:sp>
            <p:nvSpPr>
              <p:cNvPr id="50" name="평행 사변형 49">
                <a:extLst>
                  <a:ext uri="{FF2B5EF4-FFF2-40B4-BE49-F238E27FC236}">
                    <a16:creationId xmlns:a16="http://schemas.microsoft.com/office/drawing/2014/main" id="{424886CD-90FC-401E-9DC3-DD19FCDEE02A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평행 사변형 50">
                <a:extLst>
                  <a:ext uri="{FF2B5EF4-FFF2-40B4-BE49-F238E27FC236}">
                    <a16:creationId xmlns:a16="http://schemas.microsoft.com/office/drawing/2014/main" id="{49C87526-5F0B-4A77-AA54-84273193A281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평행 사변형 51">
                <a:extLst>
                  <a:ext uri="{FF2B5EF4-FFF2-40B4-BE49-F238E27FC236}">
                    <a16:creationId xmlns:a16="http://schemas.microsoft.com/office/drawing/2014/main" id="{E85AE7AD-B9D9-41BD-871F-476D90248393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평행 사변형 52">
                <a:extLst>
                  <a:ext uri="{FF2B5EF4-FFF2-40B4-BE49-F238E27FC236}">
                    <a16:creationId xmlns:a16="http://schemas.microsoft.com/office/drawing/2014/main" id="{343FD13C-33A7-4172-A7AF-B6355ADF502F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평행 사변형 53">
                <a:extLst>
                  <a:ext uri="{FF2B5EF4-FFF2-40B4-BE49-F238E27FC236}">
                    <a16:creationId xmlns:a16="http://schemas.microsoft.com/office/drawing/2014/main" id="{86C43693-A94B-49CA-AB27-00FFC546BC72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평행 사변형 54">
                <a:extLst>
                  <a:ext uri="{FF2B5EF4-FFF2-40B4-BE49-F238E27FC236}">
                    <a16:creationId xmlns:a16="http://schemas.microsoft.com/office/drawing/2014/main" id="{CD57F06B-03CE-4264-BEDC-60131AA61EF2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0BD00B3-2C83-4865-B72C-76B9B2486354}"/>
                </a:ext>
              </a:extLst>
            </p:cNvPr>
            <p:cNvGrpSpPr/>
            <p:nvPr/>
          </p:nvGrpSpPr>
          <p:grpSpPr>
            <a:xfrm rot="16200000" flipH="1">
              <a:off x="-515549" y="910279"/>
              <a:ext cx="1368449" cy="337351"/>
              <a:chOff x="9832766" y="152400"/>
              <a:chExt cx="1368449" cy="337351"/>
            </a:xfrm>
          </p:grpSpPr>
          <p:sp>
            <p:nvSpPr>
              <p:cNvPr id="18" name="평행 사변형 17">
                <a:extLst>
                  <a:ext uri="{FF2B5EF4-FFF2-40B4-BE49-F238E27FC236}">
                    <a16:creationId xmlns:a16="http://schemas.microsoft.com/office/drawing/2014/main" id="{98B230F7-D89E-4532-AEEB-7393AB170261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A9D238FB-3430-4FEB-809C-6988E57FC44C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AA3717A8-FC25-4270-960E-C16E84380155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평행 사변형 23">
                <a:extLst>
                  <a:ext uri="{FF2B5EF4-FFF2-40B4-BE49-F238E27FC236}">
                    <a16:creationId xmlns:a16="http://schemas.microsoft.com/office/drawing/2014/main" id="{82FC3F5B-EDE6-4AEC-84D1-DA306618F06E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평행 사변형 25">
                <a:extLst>
                  <a:ext uri="{FF2B5EF4-FFF2-40B4-BE49-F238E27FC236}">
                    <a16:creationId xmlns:a16="http://schemas.microsoft.com/office/drawing/2014/main" id="{BB353215-4E9E-4D77-86FA-393E9D1F1947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평행 사변형 27">
                <a:extLst>
                  <a:ext uri="{FF2B5EF4-FFF2-40B4-BE49-F238E27FC236}">
                    <a16:creationId xmlns:a16="http://schemas.microsoft.com/office/drawing/2014/main" id="{7CC475A1-C13D-458F-AA6F-F72D21FBC89C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자유형 23">
              <a:extLst>
                <a:ext uri="{FF2B5EF4-FFF2-40B4-BE49-F238E27FC236}">
                  <a16:creationId xmlns:a16="http://schemas.microsoft.com/office/drawing/2014/main" id="{D3C6FCB9-4AED-43A7-AB99-A27C901F8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1" y="1479472"/>
              <a:ext cx="124636" cy="10908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9C1B0983-4A3B-42B1-B774-F2386519D5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359" y="730423"/>
              <a:ext cx="74823" cy="12584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2" name="Group 20">
              <a:extLst>
                <a:ext uri="{FF2B5EF4-FFF2-40B4-BE49-F238E27FC236}">
                  <a16:creationId xmlns:a16="http://schemas.microsoft.com/office/drawing/2014/main" id="{FAA1FE9B-AFDB-4140-9E8E-AC316801D39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9359" y="1094277"/>
              <a:ext cx="84155" cy="114792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8EE47309-1E82-4616-A8BF-900C74834A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30BAAC06-3CD9-4A2C-9F76-BBAEEC26C3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350DC09A-A8D9-4361-93A8-B15E7A5D74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741FA215-C3CE-4DFA-B0B5-A54CBF8B7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21143A26-893C-4A9A-A400-87B55D908594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91146" y="1857094"/>
              <a:ext cx="147784" cy="13102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460EBB2A-A67F-4136-B644-33FF08C3A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62" y="2264413"/>
              <a:ext cx="82381" cy="1087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자유형 58">
              <a:extLst>
                <a:ext uri="{FF2B5EF4-FFF2-40B4-BE49-F238E27FC236}">
                  <a16:creationId xmlns:a16="http://schemas.microsoft.com/office/drawing/2014/main" id="{33AC1216-85A5-4B5C-B37F-31792DE42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6" y="2616496"/>
              <a:ext cx="105617" cy="11706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582028" y="273222"/>
            <a:ext cx="471376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Experiment &amp; Results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/>
        </p:nvCxnSpPr>
        <p:spPr>
          <a:xfrm>
            <a:off x="4065455" y="1008377"/>
            <a:ext cx="72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004CD8-B345-4265-B1E8-E922A191103E}"/>
                  </a:ext>
                </a:extLst>
              </p:cNvPr>
              <p:cNvSpPr txBox="1"/>
              <p:nvPr/>
            </p:nvSpPr>
            <p:spPr>
              <a:xfrm>
                <a:off x="770963" y="1227076"/>
                <a:ext cx="10650071" cy="4512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latin typeface="+mn-ea"/>
                  </a:rPr>
                  <a:t>Experiment</a:t>
                </a:r>
              </a:p>
              <a:p>
                <a:endParaRPr lang="en-US" altLang="ko-KR" dirty="0">
                  <a:latin typeface="+mn-ea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sz="1700" dirty="0">
                    <a:latin typeface="+mn-ea"/>
                  </a:rPr>
                  <a:t> Compared models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/>
                  <a:t>Interpolated or smoothed trigram model</a:t>
                </a:r>
                <a:endParaRPr lang="en-US" altLang="ko-KR" sz="1500" dirty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>
                    <a:latin typeface="+mn-ea"/>
                  </a:rPr>
                  <a:t>Back-off n-gram</a:t>
                </a:r>
                <a:r>
                  <a:rPr lang="ko-KR" altLang="en-US" sz="1500" dirty="0">
                    <a:latin typeface="+mn-ea"/>
                  </a:rPr>
                  <a:t> </a:t>
                </a:r>
                <a:r>
                  <a:rPr lang="en-US" altLang="ko-KR" sz="1500" dirty="0">
                    <a:latin typeface="+mn-ea"/>
                  </a:rPr>
                  <a:t>models</a:t>
                </a:r>
                <a:r>
                  <a:rPr lang="ko-KR" altLang="en-US" sz="1500" dirty="0">
                    <a:latin typeface="+mn-ea"/>
                  </a:rPr>
                  <a:t> </a:t>
                </a:r>
                <a:r>
                  <a:rPr lang="en-US" altLang="ko-KR" sz="1500" dirty="0">
                    <a:latin typeface="+mn-ea"/>
                  </a:rPr>
                  <a:t>with</a:t>
                </a:r>
                <a:r>
                  <a:rPr lang="ko-KR" altLang="en-US" sz="1500" dirty="0">
                    <a:latin typeface="+mn-ea"/>
                  </a:rPr>
                  <a:t> </a:t>
                </a:r>
                <a:r>
                  <a:rPr lang="en-US" altLang="ko-KR" sz="1500" dirty="0">
                    <a:latin typeface="+mn-ea"/>
                  </a:rPr>
                  <a:t>the</a:t>
                </a:r>
                <a:r>
                  <a:rPr lang="ko-KR" altLang="en-US" sz="1500" dirty="0">
                    <a:latin typeface="+mn-ea"/>
                  </a:rPr>
                  <a:t> </a:t>
                </a:r>
                <a:r>
                  <a:rPr lang="en-US" altLang="ko-KR" sz="1500" dirty="0">
                    <a:latin typeface="+mn-ea"/>
                  </a:rPr>
                  <a:t>Modified</a:t>
                </a:r>
                <a:r>
                  <a:rPr lang="ko-KR" altLang="en-US" sz="1500" dirty="0">
                    <a:latin typeface="+mn-ea"/>
                  </a:rPr>
                  <a:t> </a:t>
                </a:r>
                <a:r>
                  <a:rPr lang="en-US" altLang="ko-KR" sz="1500" dirty="0" err="1">
                    <a:latin typeface="+mn-ea"/>
                  </a:rPr>
                  <a:t>Kneser</a:t>
                </a:r>
                <a:r>
                  <a:rPr lang="en-US" altLang="ko-KR" sz="1500" dirty="0">
                    <a:latin typeface="+mn-ea"/>
                  </a:rPr>
                  <a:t>-Ney</a:t>
                </a:r>
                <a:r>
                  <a:rPr lang="ko-KR" altLang="en-US" sz="1500" dirty="0">
                    <a:latin typeface="+mn-ea"/>
                  </a:rPr>
                  <a:t> </a:t>
                </a:r>
                <a:r>
                  <a:rPr lang="en-US" altLang="ko-KR" sz="1500" dirty="0">
                    <a:latin typeface="+mn-ea"/>
                  </a:rPr>
                  <a:t>algorithm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>
                    <a:latin typeface="+mn-ea"/>
                  </a:rPr>
                  <a:t>Class-based n-gram models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500" dirty="0">
                  <a:latin typeface="+mn-ea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sz="1700" dirty="0">
                    <a:latin typeface="+mn-ea"/>
                  </a:rPr>
                  <a:t>Details of experiment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>
                    <a:latin typeface="+mn-ea"/>
                  </a:rPr>
                  <a:t>Test set</a:t>
                </a:r>
                <a:r>
                  <a:rPr lang="ko-KR" altLang="en-US" sz="1500" dirty="0">
                    <a:latin typeface="+mn-ea"/>
                  </a:rPr>
                  <a:t>의 </a:t>
                </a:r>
                <a:r>
                  <a:rPr lang="en-US" altLang="ko-KR" sz="1500" dirty="0">
                    <a:latin typeface="+mn-ea"/>
                  </a:rPr>
                  <a:t>perplexity </a:t>
                </a:r>
                <a:r>
                  <a:rPr lang="ko-KR" altLang="en-US" sz="1500" dirty="0">
                    <a:latin typeface="+mn-ea"/>
                  </a:rPr>
                  <a:t>비교</a:t>
                </a:r>
                <a:endParaRPr lang="en-US" altLang="ko-KR" sz="1500" dirty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>
                    <a:latin typeface="+mn-ea"/>
                  </a:rPr>
                  <a:t>Initial learning rate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50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500" dirty="0">
                    <a:latin typeface="+mn-ea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5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1500" i="1" dirty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altLang="ko-KR" sz="1500" dirty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>
                    <a:latin typeface="+mn-ea"/>
                  </a:rPr>
                  <a:t>Learning rate decay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50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500" i="1" dirty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sz="15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5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5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500" i="1" dirty="0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ko-KR" sz="15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sz="1500" i="1" dirty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ko-KR" sz="1500" i="1" dirty="0">
                            <a:latin typeface="Cambria Math" panose="02040503050406030204" pitchFamily="18" charset="0"/>
                          </a:rPr>
                          <m:t>rt</m:t>
                        </m:r>
                      </m:den>
                    </m:f>
                    <m:r>
                      <a:rPr lang="en-US" altLang="ko-KR" sz="1500" b="0" i="0" dirty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altLang="ko-KR" sz="1500" dirty="0">
                    <a:latin typeface="+mn-ea"/>
                  </a:rPr>
                  <a:t>, (r=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altLang="ko-KR" sz="1500" dirty="0">
                    <a:latin typeface="+mn-ea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>
                    <a:latin typeface="+mn-ea"/>
                  </a:rPr>
                  <a:t>Initialized word features randomly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>
                    <a:latin typeface="+mn-ea"/>
                  </a:rPr>
                  <a:t>Brown Corpus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sz="1500" dirty="0">
                    <a:latin typeface="+mn-ea"/>
                  </a:rPr>
                  <a:t>Epochs : 10~20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sz="1500" dirty="0">
                    <a:latin typeface="+mn-ea"/>
                  </a:rPr>
                  <a:t>Weight decay penalty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altLang="ko-KR" sz="1500" dirty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>
                    <a:latin typeface="+mn-ea"/>
                  </a:rPr>
                  <a:t>AP News Corpus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sz="1500" dirty="0">
                    <a:latin typeface="+mn-ea"/>
                  </a:rPr>
                  <a:t>Epochs : 5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sz="1500" dirty="0">
                    <a:latin typeface="+mn-ea"/>
                  </a:rPr>
                  <a:t>Weight decay penalty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altLang="ko-KR" sz="150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004CD8-B345-4265-B1E8-E922A1911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63" y="1227076"/>
                <a:ext cx="10650071" cy="4512646"/>
              </a:xfrm>
              <a:prstGeom prst="rect">
                <a:avLst/>
              </a:prstGeom>
              <a:blipFill>
                <a:blip r:embed="rId3"/>
                <a:stretch>
                  <a:fillRect l="-572" t="-675" b="-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2" descr="@jiphyeonjeon">
            <a:extLst>
              <a:ext uri="{FF2B5EF4-FFF2-40B4-BE49-F238E27FC236}">
                <a16:creationId xmlns:a16="http://schemas.microsoft.com/office/drawing/2014/main" id="{7AF81B68-76D2-4F65-8EE7-092B494DE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246" y="0"/>
            <a:ext cx="824753" cy="82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17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97F2A8-688F-4C87-AF0D-E256CA2828E4}"/>
              </a:ext>
            </a:extLst>
          </p:cNvPr>
          <p:cNvGrpSpPr/>
          <p:nvPr/>
        </p:nvGrpSpPr>
        <p:grpSpPr>
          <a:xfrm>
            <a:off x="0" y="394730"/>
            <a:ext cx="337351" cy="2518925"/>
            <a:chOff x="0" y="394730"/>
            <a:chExt cx="337351" cy="2518925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A4CFA48-2F33-4CAE-9304-09CAEC505494}"/>
                </a:ext>
              </a:extLst>
            </p:cNvPr>
            <p:cNvGrpSpPr/>
            <p:nvPr/>
          </p:nvGrpSpPr>
          <p:grpSpPr>
            <a:xfrm rot="16200000" flipH="1">
              <a:off x="-515549" y="2060755"/>
              <a:ext cx="1368449" cy="337351"/>
              <a:chOff x="9832766" y="152400"/>
              <a:chExt cx="1368449" cy="337351"/>
            </a:xfrm>
          </p:grpSpPr>
          <p:sp>
            <p:nvSpPr>
              <p:cNvPr id="50" name="평행 사변형 49">
                <a:extLst>
                  <a:ext uri="{FF2B5EF4-FFF2-40B4-BE49-F238E27FC236}">
                    <a16:creationId xmlns:a16="http://schemas.microsoft.com/office/drawing/2014/main" id="{424886CD-90FC-401E-9DC3-DD19FCDEE02A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평행 사변형 50">
                <a:extLst>
                  <a:ext uri="{FF2B5EF4-FFF2-40B4-BE49-F238E27FC236}">
                    <a16:creationId xmlns:a16="http://schemas.microsoft.com/office/drawing/2014/main" id="{49C87526-5F0B-4A77-AA54-84273193A281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평행 사변형 51">
                <a:extLst>
                  <a:ext uri="{FF2B5EF4-FFF2-40B4-BE49-F238E27FC236}">
                    <a16:creationId xmlns:a16="http://schemas.microsoft.com/office/drawing/2014/main" id="{E85AE7AD-B9D9-41BD-871F-476D90248393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평행 사변형 52">
                <a:extLst>
                  <a:ext uri="{FF2B5EF4-FFF2-40B4-BE49-F238E27FC236}">
                    <a16:creationId xmlns:a16="http://schemas.microsoft.com/office/drawing/2014/main" id="{343FD13C-33A7-4172-A7AF-B6355ADF502F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평행 사변형 53">
                <a:extLst>
                  <a:ext uri="{FF2B5EF4-FFF2-40B4-BE49-F238E27FC236}">
                    <a16:creationId xmlns:a16="http://schemas.microsoft.com/office/drawing/2014/main" id="{86C43693-A94B-49CA-AB27-00FFC546BC72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평행 사변형 54">
                <a:extLst>
                  <a:ext uri="{FF2B5EF4-FFF2-40B4-BE49-F238E27FC236}">
                    <a16:creationId xmlns:a16="http://schemas.microsoft.com/office/drawing/2014/main" id="{CD57F06B-03CE-4264-BEDC-60131AA61EF2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0BD00B3-2C83-4865-B72C-76B9B2486354}"/>
                </a:ext>
              </a:extLst>
            </p:cNvPr>
            <p:cNvGrpSpPr/>
            <p:nvPr/>
          </p:nvGrpSpPr>
          <p:grpSpPr>
            <a:xfrm rot="16200000" flipH="1">
              <a:off x="-515549" y="910279"/>
              <a:ext cx="1368449" cy="337351"/>
              <a:chOff x="9832766" y="152400"/>
              <a:chExt cx="1368449" cy="337351"/>
            </a:xfrm>
          </p:grpSpPr>
          <p:sp>
            <p:nvSpPr>
              <p:cNvPr id="18" name="평행 사변형 17">
                <a:extLst>
                  <a:ext uri="{FF2B5EF4-FFF2-40B4-BE49-F238E27FC236}">
                    <a16:creationId xmlns:a16="http://schemas.microsoft.com/office/drawing/2014/main" id="{98B230F7-D89E-4532-AEEB-7393AB170261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A9D238FB-3430-4FEB-809C-6988E57FC44C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AA3717A8-FC25-4270-960E-C16E84380155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평행 사변형 23">
                <a:extLst>
                  <a:ext uri="{FF2B5EF4-FFF2-40B4-BE49-F238E27FC236}">
                    <a16:creationId xmlns:a16="http://schemas.microsoft.com/office/drawing/2014/main" id="{82FC3F5B-EDE6-4AEC-84D1-DA306618F06E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평행 사변형 25">
                <a:extLst>
                  <a:ext uri="{FF2B5EF4-FFF2-40B4-BE49-F238E27FC236}">
                    <a16:creationId xmlns:a16="http://schemas.microsoft.com/office/drawing/2014/main" id="{BB353215-4E9E-4D77-86FA-393E9D1F1947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평행 사변형 27">
                <a:extLst>
                  <a:ext uri="{FF2B5EF4-FFF2-40B4-BE49-F238E27FC236}">
                    <a16:creationId xmlns:a16="http://schemas.microsoft.com/office/drawing/2014/main" id="{7CC475A1-C13D-458F-AA6F-F72D21FBC89C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자유형 23">
              <a:extLst>
                <a:ext uri="{FF2B5EF4-FFF2-40B4-BE49-F238E27FC236}">
                  <a16:creationId xmlns:a16="http://schemas.microsoft.com/office/drawing/2014/main" id="{D3C6FCB9-4AED-43A7-AB99-A27C901F8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1" y="1479472"/>
              <a:ext cx="124636" cy="10908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9C1B0983-4A3B-42B1-B774-F2386519D5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359" y="730423"/>
              <a:ext cx="74823" cy="12584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2" name="Group 20">
              <a:extLst>
                <a:ext uri="{FF2B5EF4-FFF2-40B4-BE49-F238E27FC236}">
                  <a16:creationId xmlns:a16="http://schemas.microsoft.com/office/drawing/2014/main" id="{FAA1FE9B-AFDB-4140-9E8E-AC316801D39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9359" y="1094277"/>
              <a:ext cx="84155" cy="114792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8EE47309-1E82-4616-A8BF-900C74834A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30BAAC06-3CD9-4A2C-9F76-BBAEEC26C3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350DC09A-A8D9-4361-93A8-B15E7A5D74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741FA215-C3CE-4DFA-B0B5-A54CBF8B7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21143A26-893C-4A9A-A400-87B55D908594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91146" y="1857094"/>
              <a:ext cx="147784" cy="13102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460EBB2A-A67F-4136-B644-33FF08C3A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62" y="2264413"/>
              <a:ext cx="82381" cy="1087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자유형 58">
              <a:extLst>
                <a:ext uri="{FF2B5EF4-FFF2-40B4-BE49-F238E27FC236}">
                  <a16:creationId xmlns:a16="http://schemas.microsoft.com/office/drawing/2014/main" id="{33AC1216-85A5-4B5C-B37F-31792DE42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6" y="2616496"/>
              <a:ext cx="105617" cy="11706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582028" y="273222"/>
            <a:ext cx="471376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Experiment &amp; Results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/>
        </p:nvCxnSpPr>
        <p:spPr>
          <a:xfrm>
            <a:off x="4065455" y="1008377"/>
            <a:ext cx="72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9004CD8-B345-4265-B1E8-E922A191103E}"/>
              </a:ext>
            </a:extLst>
          </p:cNvPr>
          <p:cNvSpPr txBox="1"/>
          <p:nvPr/>
        </p:nvSpPr>
        <p:spPr>
          <a:xfrm>
            <a:off x="770963" y="1227076"/>
            <a:ext cx="10650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Results</a:t>
            </a:r>
          </a:p>
        </p:txBody>
      </p:sp>
      <p:pic>
        <p:nvPicPr>
          <p:cNvPr id="34" name="Picture 2" descr="@jiphyeonjeon">
            <a:extLst>
              <a:ext uri="{FF2B5EF4-FFF2-40B4-BE49-F238E27FC236}">
                <a16:creationId xmlns:a16="http://schemas.microsoft.com/office/drawing/2014/main" id="{7AF81B68-76D2-4F65-8EE7-092B494DE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246" y="0"/>
            <a:ext cx="824753" cy="82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D43926-B6DE-40E3-9760-6C0F3FA6CA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0" t="843" r="840" b="1154"/>
          <a:stretch/>
        </p:blipFill>
        <p:spPr>
          <a:xfrm>
            <a:off x="582028" y="1920226"/>
            <a:ext cx="5688763" cy="455912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53C3B63-9968-4622-8BD6-E2F055719024}"/>
              </a:ext>
            </a:extLst>
          </p:cNvPr>
          <p:cNvSpPr/>
          <p:nvPr/>
        </p:nvSpPr>
        <p:spPr>
          <a:xfrm>
            <a:off x="640297" y="5433790"/>
            <a:ext cx="5558119" cy="19575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0DB2184-3CAF-4323-9DF3-C8A339C7662D}"/>
              </a:ext>
            </a:extLst>
          </p:cNvPr>
          <p:cNvSpPr/>
          <p:nvPr/>
        </p:nvSpPr>
        <p:spPr>
          <a:xfrm>
            <a:off x="638384" y="3995070"/>
            <a:ext cx="5558119" cy="19575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D6C3DD-1200-41BD-A328-0D49796646E0}"/>
              </a:ext>
            </a:extLst>
          </p:cNvPr>
          <p:cNvSpPr txBox="1"/>
          <p:nvPr/>
        </p:nvSpPr>
        <p:spPr>
          <a:xfrm>
            <a:off x="6515467" y="1921460"/>
            <a:ext cx="366656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N-gram</a:t>
            </a:r>
            <a:r>
              <a:rPr lang="ko-KR" altLang="en-US" sz="1700" dirty="0"/>
              <a:t>중 가장 성능 좋은 것과 비교했을 때 성능 크게 차이 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B1AB66-0803-4431-B80C-5A23BF7D7CA2}"/>
              </a:ext>
            </a:extLst>
          </p:cNvPr>
          <p:cNvSpPr txBox="1"/>
          <p:nvPr/>
        </p:nvSpPr>
        <p:spPr>
          <a:xfrm>
            <a:off x="1401508" y="1634970"/>
            <a:ext cx="40498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Table 1 Comparative Results on the Brown Corpus</a:t>
            </a:r>
            <a:endParaRPr lang="ko-KR" altLang="en-US" sz="1300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6EE0F015-D857-4737-9879-327D6EE869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636"/>
          <a:stretch/>
        </p:blipFill>
        <p:spPr>
          <a:xfrm>
            <a:off x="6693164" y="5222013"/>
            <a:ext cx="4713573" cy="125733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63DF875-E55D-4A13-A973-3715CA40F945}"/>
              </a:ext>
            </a:extLst>
          </p:cNvPr>
          <p:cNvSpPr txBox="1"/>
          <p:nvPr/>
        </p:nvSpPr>
        <p:spPr>
          <a:xfrm>
            <a:off x="6930623" y="4937706"/>
            <a:ext cx="42386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Table 2 Comparative Results on the AP News Corpus</a:t>
            </a:r>
            <a:endParaRPr lang="ko-KR" altLang="en-US" sz="13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1EE9402-13AF-4DE4-9B09-402D22ADC7D1}"/>
              </a:ext>
            </a:extLst>
          </p:cNvPr>
          <p:cNvSpPr/>
          <p:nvPr/>
        </p:nvSpPr>
        <p:spPr>
          <a:xfrm>
            <a:off x="6707466" y="5457482"/>
            <a:ext cx="4713568" cy="19480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2EEBBD5F-0134-466F-97FA-4FC88BAB6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78026"/>
              </p:ext>
            </p:extLst>
          </p:nvPr>
        </p:nvGraphicFramePr>
        <p:xfrm>
          <a:off x="8199361" y="2716628"/>
          <a:ext cx="3221673" cy="2179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243">
                  <a:extLst>
                    <a:ext uri="{9D8B030D-6E8A-4147-A177-3AD203B41FA5}">
                      <a16:colId xmlns:a16="http://schemas.microsoft.com/office/drawing/2014/main" val="2946293362"/>
                    </a:ext>
                  </a:extLst>
                </a:gridCol>
                <a:gridCol w="1916430">
                  <a:extLst>
                    <a:ext uri="{9D8B030D-6E8A-4147-A177-3AD203B41FA5}">
                      <a16:colId xmlns:a16="http://schemas.microsoft.com/office/drawing/2014/main" val="4066036228"/>
                    </a:ext>
                  </a:extLst>
                </a:gridCol>
              </a:tblGrid>
              <a:tr h="3286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Order of the model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130105"/>
                  </a:ext>
                </a:extLst>
              </a:tr>
              <a:tr h="4322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C (for class-based </a:t>
                      </a:r>
                    </a:p>
                    <a:p>
                      <a:pPr algn="l" latinLnBrk="1"/>
                      <a:r>
                        <a:rPr lang="en-US" altLang="ko-KR" sz="1000" dirty="0"/>
                        <a:t>model)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Number of word classes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970417"/>
                  </a:ext>
                </a:extLst>
              </a:tr>
              <a:tr h="3286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H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Number of hidden units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919031"/>
                  </a:ext>
                </a:extLst>
              </a:tr>
              <a:tr h="3286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Number of word features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364958"/>
                  </a:ext>
                </a:extLst>
              </a:tr>
              <a:tr h="3286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Direct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Whether direct connection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155940"/>
                  </a:ext>
                </a:extLst>
              </a:tr>
              <a:tr h="4322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Mix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Whether output of prob </a:t>
                      </a:r>
                    </a:p>
                    <a:p>
                      <a:pPr latinLnBrk="1"/>
                      <a:r>
                        <a:rPr lang="en-US" altLang="ko-KR" sz="1000" dirty="0"/>
                        <a:t>mixed with output of trigram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720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669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97F2A8-688F-4C87-AF0D-E256CA2828E4}"/>
              </a:ext>
            </a:extLst>
          </p:cNvPr>
          <p:cNvGrpSpPr/>
          <p:nvPr/>
        </p:nvGrpSpPr>
        <p:grpSpPr>
          <a:xfrm>
            <a:off x="0" y="394730"/>
            <a:ext cx="337351" cy="2518925"/>
            <a:chOff x="0" y="394730"/>
            <a:chExt cx="337351" cy="2518925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A4CFA48-2F33-4CAE-9304-09CAEC505494}"/>
                </a:ext>
              </a:extLst>
            </p:cNvPr>
            <p:cNvGrpSpPr/>
            <p:nvPr/>
          </p:nvGrpSpPr>
          <p:grpSpPr>
            <a:xfrm rot="16200000" flipH="1">
              <a:off x="-515549" y="2060755"/>
              <a:ext cx="1368449" cy="337351"/>
              <a:chOff x="9832766" y="152400"/>
              <a:chExt cx="1368449" cy="337351"/>
            </a:xfrm>
          </p:grpSpPr>
          <p:sp>
            <p:nvSpPr>
              <p:cNvPr id="50" name="평행 사변형 49">
                <a:extLst>
                  <a:ext uri="{FF2B5EF4-FFF2-40B4-BE49-F238E27FC236}">
                    <a16:creationId xmlns:a16="http://schemas.microsoft.com/office/drawing/2014/main" id="{424886CD-90FC-401E-9DC3-DD19FCDEE02A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평행 사변형 50">
                <a:extLst>
                  <a:ext uri="{FF2B5EF4-FFF2-40B4-BE49-F238E27FC236}">
                    <a16:creationId xmlns:a16="http://schemas.microsoft.com/office/drawing/2014/main" id="{49C87526-5F0B-4A77-AA54-84273193A281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평행 사변형 51">
                <a:extLst>
                  <a:ext uri="{FF2B5EF4-FFF2-40B4-BE49-F238E27FC236}">
                    <a16:creationId xmlns:a16="http://schemas.microsoft.com/office/drawing/2014/main" id="{E85AE7AD-B9D9-41BD-871F-476D90248393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평행 사변형 52">
                <a:extLst>
                  <a:ext uri="{FF2B5EF4-FFF2-40B4-BE49-F238E27FC236}">
                    <a16:creationId xmlns:a16="http://schemas.microsoft.com/office/drawing/2014/main" id="{343FD13C-33A7-4172-A7AF-B6355ADF502F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평행 사변형 53">
                <a:extLst>
                  <a:ext uri="{FF2B5EF4-FFF2-40B4-BE49-F238E27FC236}">
                    <a16:creationId xmlns:a16="http://schemas.microsoft.com/office/drawing/2014/main" id="{86C43693-A94B-49CA-AB27-00FFC546BC72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평행 사변형 54">
                <a:extLst>
                  <a:ext uri="{FF2B5EF4-FFF2-40B4-BE49-F238E27FC236}">
                    <a16:creationId xmlns:a16="http://schemas.microsoft.com/office/drawing/2014/main" id="{CD57F06B-03CE-4264-BEDC-60131AA61EF2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0BD00B3-2C83-4865-B72C-76B9B2486354}"/>
                </a:ext>
              </a:extLst>
            </p:cNvPr>
            <p:cNvGrpSpPr/>
            <p:nvPr/>
          </p:nvGrpSpPr>
          <p:grpSpPr>
            <a:xfrm rot="16200000" flipH="1">
              <a:off x="-515549" y="910279"/>
              <a:ext cx="1368449" cy="337351"/>
              <a:chOff x="9832766" y="152400"/>
              <a:chExt cx="1368449" cy="337351"/>
            </a:xfrm>
          </p:grpSpPr>
          <p:sp>
            <p:nvSpPr>
              <p:cNvPr id="18" name="평행 사변형 17">
                <a:extLst>
                  <a:ext uri="{FF2B5EF4-FFF2-40B4-BE49-F238E27FC236}">
                    <a16:creationId xmlns:a16="http://schemas.microsoft.com/office/drawing/2014/main" id="{98B230F7-D89E-4532-AEEB-7393AB170261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A9D238FB-3430-4FEB-809C-6988E57FC44C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AA3717A8-FC25-4270-960E-C16E84380155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평행 사변형 23">
                <a:extLst>
                  <a:ext uri="{FF2B5EF4-FFF2-40B4-BE49-F238E27FC236}">
                    <a16:creationId xmlns:a16="http://schemas.microsoft.com/office/drawing/2014/main" id="{82FC3F5B-EDE6-4AEC-84D1-DA306618F06E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평행 사변형 25">
                <a:extLst>
                  <a:ext uri="{FF2B5EF4-FFF2-40B4-BE49-F238E27FC236}">
                    <a16:creationId xmlns:a16="http://schemas.microsoft.com/office/drawing/2014/main" id="{BB353215-4E9E-4D77-86FA-393E9D1F1947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평행 사변형 27">
                <a:extLst>
                  <a:ext uri="{FF2B5EF4-FFF2-40B4-BE49-F238E27FC236}">
                    <a16:creationId xmlns:a16="http://schemas.microsoft.com/office/drawing/2014/main" id="{7CC475A1-C13D-458F-AA6F-F72D21FBC89C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자유형 23">
              <a:extLst>
                <a:ext uri="{FF2B5EF4-FFF2-40B4-BE49-F238E27FC236}">
                  <a16:creationId xmlns:a16="http://schemas.microsoft.com/office/drawing/2014/main" id="{D3C6FCB9-4AED-43A7-AB99-A27C901F8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1" y="1479472"/>
              <a:ext cx="124636" cy="10908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9C1B0983-4A3B-42B1-B774-F2386519D5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359" y="730423"/>
              <a:ext cx="74823" cy="12584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2" name="Group 20">
              <a:extLst>
                <a:ext uri="{FF2B5EF4-FFF2-40B4-BE49-F238E27FC236}">
                  <a16:creationId xmlns:a16="http://schemas.microsoft.com/office/drawing/2014/main" id="{FAA1FE9B-AFDB-4140-9E8E-AC316801D39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9359" y="1094277"/>
              <a:ext cx="84155" cy="114792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8EE47309-1E82-4616-A8BF-900C74834A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30BAAC06-3CD9-4A2C-9F76-BBAEEC26C3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350DC09A-A8D9-4361-93A8-B15E7A5D74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741FA215-C3CE-4DFA-B0B5-A54CBF8B7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21143A26-893C-4A9A-A400-87B55D908594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91146" y="1857094"/>
              <a:ext cx="147784" cy="13102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460EBB2A-A67F-4136-B644-33FF08C3A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62" y="2264413"/>
              <a:ext cx="82381" cy="1087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자유형 58">
              <a:extLst>
                <a:ext uri="{FF2B5EF4-FFF2-40B4-BE49-F238E27FC236}">
                  <a16:creationId xmlns:a16="http://schemas.microsoft.com/office/drawing/2014/main" id="{33AC1216-85A5-4B5C-B37F-31792DE42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6" y="2616496"/>
              <a:ext cx="105617" cy="11706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582028" y="273222"/>
            <a:ext cx="471376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References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/>
        </p:nvCxnSpPr>
        <p:spPr>
          <a:xfrm>
            <a:off x="4065455" y="1008377"/>
            <a:ext cx="72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CC56E3F-BBEA-4AE4-AFE7-E0BF04ABF05A}"/>
              </a:ext>
            </a:extLst>
          </p:cNvPr>
          <p:cNvSpPr txBox="1"/>
          <p:nvPr/>
        </p:nvSpPr>
        <p:spPr>
          <a:xfrm>
            <a:off x="923365" y="1802748"/>
            <a:ext cx="10094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[1]  </a:t>
            </a:r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</a:rPr>
              <a:t>A Neural Probabilistic Language Model, </a:t>
            </a:r>
            <a:r>
              <a:rPr lang="en-US" altLang="ko-KR" i="1" dirty="0" err="1">
                <a:solidFill>
                  <a:schemeClr val="bg1">
                    <a:lumMod val="50000"/>
                  </a:schemeClr>
                </a:solidFill>
              </a:rPr>
              <a:t>Bengio</a:t>
            </a:r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</a:rPr>
              <a:t> et al.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[2]</a:t>
            </a:r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</a:rPr>
              <a:t>  https://wikidocs.net/45609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[2]  </a:t>
            </a:r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</a:rPr>
              <a:t>https://ratsgo.github.io/from%20frequency%20to%20semantics/2017/03/29/NNLM/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[3]  </a:t>
            </a:r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</a:rPr>
              <a:t>Efficient Estimation of Word Representations in Vector Space, </a:t>
            </a:r>
            <a:r>
              <a:rPr lang="en-US" altLang="ko-KR" i="1" dirty="0" err="1">
                <a:solidFill>
                  <a:schemeClr val="bg1">
                    <a:lumMod val="50000"/>
                  </a:schemeClr>
                </a:solidFill>
              </a:rPr>
              <a:t>Mikolov</a:t>
            </a:r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</a:rPr>
              <a:t> et al.</a:t>
            </a:r>
            <a:endParaRPr lang="ko-KR" alt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08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97F2A8-688F-4C87-AF0D-E256CA2828E4}"/>
              </a:ext>
            </a:extLst>
          </p:cNvPr>
          <p:cNvGrpSpPr/>
          <p:nvPr/>
        </p:nvGrpSpPr>
        <p:grpSpPr>
          <a:xfrm>
            <a:off x="0" y="394730"/>
            <a:ext cx="337351" cy="2518925"/>
            <a:chOff x="0" y="394730"/>
            <a:chExt cx="337351" cy="2518925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A4CFA48-2F33-4CAE-9304-09CAEC505494}"/>
                </a:ext>
              </a:extLst>
            </p:cNvPr>
            <p:cNvGrpSpPr/>
            <p:nvPr/>
          </p:nvGrpSpPr>
          <p:grpSpPr>
            <a:xfrm rot="16200000" flipH="1">
              <a:off x="-515549" y="2060755"/>
              <a:ext cx="1368449" cy="337351"/>
              <a:chOff x="9832766" y="152400"/>
              <a:chExt cx="1368449" cy="337351"/>
            </a:xfrm>
          </p:grpSpPr>
          <p:sp>
            <p:nvSpPr>
              <p:cNvPr id="50" name="평행 사변형 49">
                <a:extLst>
                  <a:ext uri="{FF2B5EF4-FFF2-40B4-BE49-F238E27FC236}">
                    <a16:creationId xmlns:a16="http://schemas.microsoft.com/office/drawing/2014/main" id="{424886CD-90FC-401E-9DC3-DD19FCDEE02A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평행 사변형 50">
                <a:extLst>
                  <a:ext uri="{FF2B5EF4-FFF2-40B4-BE49-F238E27FC236}">
                    <a16:creationId xmlns:a16="http://schemas.microsoft.com/office/drawing/2014/main" id="{49C87526-5F0B-4A77-AA54-84273193A281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평행 사변형 51">
                <a:extLst>
                  <a:ext uri="{FF2B5EF4-FFF2-40B4-BE49-F238E27FC236}">
                    <a16:creationId xmlns:a16="http://schemas.microsoft.com/office/drawing/2014/main" id="{E85AE7AD-B9D9-41BD-871F-476D90248393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평행 사변형 52">
                <a:extLst>
                  <a:ext uri="{FF2B5EF4-FFF2-40B4-BE49-F238E27FC236}">
                    <a16:creationId xmlns:a16="http://schemas.microsoft.com/office/drawing/2014/main" id="{343FD13C-33A7-4172-A7AF-B6355ADF502F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평행 사변형 53">
                <a:extLst>
                  <a:ext uri="{FF2B5EF4-FFF2-40B4-BE49-F238E27FC236}">
                    <a16:creationId xmlns:a16="http://schemas.microsoft.com/office/drawing/2014/main" id="{86C43693-A94B-49CA-AB27-00FFC546BC72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평행 사변형 54">
                <a:extLst>
                  <a:ext uri="{FF2B5EF4-FFF2-40B4-BE49-F238E27FC236}">
                    <a16:creationId xmlns:a16="http://schemas.microsoft.com/office/drawing/2014/main" id="{CD57F06B-03CE-4264-BEDC-60131AA61EF2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0BD00B3-2C83-4865-B72C-76B9B2486354}"/>
                </a:ext>
              </a:extLst>
            </p:cNvPr>
            <p:cNvGrpSpPr/>
            <p:nvPr/>
          </p:nvGrpSpPr>
          <p:grpSpPr>
            <a:xfrm rot="16200000" flipH="1">
              <a:off x="-515549" y="910279"/>
              <a:ext cx="1368449" cy="337351"/>
              <a:chOff x="9832766" y="152400"/>
              <a:chExt cx="1368449" cy="337351"/>
            </a:xfrm>
          </p:grpSpPr>
          <p:sp>
            <p:nvSpPr>
              <p:cNvPr id="18" name="평행 사변형 17">
                <a:extLst>
                  <a:ext uri="{FF2B5EF4-FFF2-40B4-BE49-F238E27FC236}">
                    <a16:creationId xmlns:a16="http://schemas.microsoft.com/office/drawing/2014/main" id="{98B230F7-D89E-4532-AEEB-7393AB170261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A9D238FB-3430-4FEB-809C-6988E57FC44C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AA3717A8-FC25-4270-960E-C16E84380155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평행 사변형 23">
                <a:extLst>
                  <a:ext uri="{FF2B5EF4-FFF2-40B4-BE49-F238E27FC236}">
                    <a16:creationId xmlns:a16="http://schemas.microsoft.com/office/drawing/2014/main" id="{82FC3F5B-EDE6-4AEC-84D1-DA306618F06E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평행 사변형 25">
                <a:extLst>
                  <a:ext uri="{FF2B5EF4-FFF2-40B4-BE49-F238E27FC236}">
                    <a16:creationId xmlns:a16="http://schemas.microsoft.com/office/drawing/2014/main" id="{BB353215-4E9E-4D77-86FA-393E9D1F1947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평행 사변형 27">
                <a:extLst>
                  <a:ext uri="{FF2B5EF4-FFF2-40B4-BE49-F238E27FC236}">
                    <a16:creationId xmlns:a16="http://schemas.microsoft.com/office/drawing/2014/main" id="{7CC475A1-C13D-458F-AA6F-F72D21FBC89C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자유형 23">
              <a:extLst>
                <a:ext uri="{FF2B5EF4-FFF2-40B4-BE49-F238E27FC236}">
                  <a16:creationId xmlns:a16="http://schemas.microsoft.com/office/drawing/2014/main" id="{D3C6FCB9-4AED-43A7-AB99-A27C901F8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1" y="1479472"/>
              <a:ext cx="124636" cy="10908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9C1B0983-4A3B-42B1-B774-F2386519D5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359" y="730423"/>
              <a:ext cx="74823" cy="12584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2" name="Group 20">
              <a:extLst>
                <a:ext uri="{FF2B5EF4-FFF2-40B4-BE49-F238E27FC236}">
                  <a16:creationId xmlns:a16="http://schemas.microsoft.com/office/drawing/2014/main" id="{FAA1FE9B-AFDB-4140-9E8E-AC316801D39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9359" y="1094277"/>
              <a:ext cx="84155" cy="114792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8EE47309-1E82-4616-A8BF-900C74834A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30BAAC06-3CD9-4A2C-9F76-BBAEEC26C3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350DC09A-A8D9-4361-93A8-B15E7A5D74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741FA215-C3CE-4DFA-B0B5-A54CBF8B7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21143A26-893C-4A9A-A400-87B55D908594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91146" y="1857094"/>
              <a:ext cx="147784" cy="13102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460EBB2A-A67F-4136-B644-33FF08C3A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62" y="2264413"/>
              <a:ext cx="82381" cy="1087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자유형 58">
              <a:extLst>
                <a:ext uri="{FF2B5EF4-FFF2-40B4-BE49-F238E27FC236}">
                  <a16:creationId xmlns:a16="http://schemas.microsoft.com/office/drawing/2014/main" id="{33AC1216-85A5-4B5C-B37F-31792DE42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6" y="2616496"/>
              <a:ext cx="105617" cy="11706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582028" y="273222"/>
            <a:ext cx="471376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/>
        </p:nvCxnSpPr>
        <p:spPr>
          <a:xfrm>
            <a:off x="4065455" y="1008377"/>
            <a:ext cx="72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9004CD8-B345-4265-B1E8-E922A191103E}"/>
              </a:ext>
            </a:extLst>
          </p:cNvPr>
          <p:cNvSpPr txBox="1"/>
          <p:nvPr/>
        </p:nvSpPr>
        <p:spPr>
          <a:xfrm>
            <a:off x="690282" y="1314502"/>
            <a:ext cx="10650071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/>
              <a:t>Abstract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/>
              <a:t>Introduction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/>
              <a:t>Model Architecture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/>
              <a:t>Experiment &amp; Results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/>
              <a:t>Reference</a:t>
            </a:r>
            <a:endParaRPr lang="ko-KR" altLang="en-US" b="1" dirty="0"/>
          </a:p>
        </p:txBody>
      </p:sp>
      <p:pic>
        <p:nvPicPr>
          <p:cNvPr id="31" name="Picture 2" descr="@jiphyeonjeon">
            <a:extLst>
              <a:ext uri="{FF2B5EF4-FFF2-40B4-BE49-F238E27FC236}">
                <a16:creationId xmlns:a16="http://schemas.microsoft.com/office/drawing/2014/main" id="{D9A3CE03-3CF0-4CCF-8E34-EE8DC3B73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246" y="0"/>
            <a:ext cx="824753" cy="82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635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97F2A8-688F-4C87-AF0D-E256CA2828E4}"/>
              </a:ext>
            </a:extLst>
          </p:cNvPr>
          <p:cNvGrpSpPr/>
          <p:nvPr/>
        </p:nvGrpSpPr>
        <p:grpSpPr>
          <a:xfrm>
            <a:off x="0" y="394730"/>
            <a:ext cx="337351" cy="2518925"/>
            <a:chOff x="0" y="394730"/>
            <a:chExt cx="337351" cy="2518925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A4CFA48-2F33-4CAE-9304-09CAEC505494}"/>
                </a:ext>
              </a:extLst>
            </p:cNvPr>
            <p:cNvGrpSpPr/>
            <p:nvPr/>
          </p:nvGrpSpPr>
          <p:grpSpPr>
            <a:xfrm rot="16200000" flipH="1">
              <a:off x="-515549" y="2060755"/>
              <a:ext cx="1368449" cy="337351"/>
              <a:chOff x="9832766" y="152400"/>
              <a:chExt cx="1368449" cy="337351"/>
            </a:xfrm>
          </p:grpSpPr>
          <p:sp>
            <p:nvSpPr>
              <p:cNvPr id="50" name="평행 사변형 49">
                <a:extLst>
                  <a:ext uri="{FF2B5EF4-FFF2-40B4-BE49-F238E27FC236}">
                    <a16:creationId xmlns:a16="http://schemas.microsoft.com/office/drawing/2014/main" id="{424886CD-90FC-401E-9DC3-DD19FCDEE02A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평행 사변형 50">
                <a:extLst>
                  <a:ext uri="{FF2B5EF4-FFF2-40B4-BE49-F238E27FC236}">
                    <a16:creationId xmlns:a16="http://schemas.microsoft.com/office/drawing/2014/main" id="{49C87526-5F0B-4A77-AA54-84273193A281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평행 사변형 51">
                <a:extLst>
                  <a:ext uri="{FF2B5EF4-FFF2-40B4-BE49-F238E27FC236}">
                    <a16:creationId xmlns:a16="http://schemas.microsoft.com/office/drawing/2014/main" id="{E85AE7AD-B9D9-41BD-871F-476D90248393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평행 사변형 52">
                <a:extLst>
                  <a:ext uri="{FF2B5EF4-FFF2-40B4-BE49-F238E27FC236}">
                    <a16:creationId xmlns:a16="http://schemas.microsoft.com/office/drawing/2014/main" id="{343FD13C-33A7-4172-A7AF-B6355ADF502F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평행 사변형 53">
                <a:extLst>
                  <a:ext uri="{FF2B5EF4-FFF2-40B4-BE49-F238E27FC236}">
                    <a16:creationId xmlns:a16="http://schemas.microsoft.com/office/drawing/2014/main" id="{86C43693-A94B-49CA-AB27-00FFC546BC72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평행 사변형 54">
                <a:extLst>
                  <a:ext uri="{FF2B5EF4-FFF2-40B4-BE49-F238E27FC236}">
                    <a16:creationId xmlns:a16="http://schemas.microsoft.com/office/drawing/2014/main" id="{CD57F06B-03CE-4264-BEDC-60131AA61EF2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0BD00B3-2C83-4865-B72C-76B9B2486354}"/>
                </a:ext>
              </a:extLst>
            </p:cNvPr>
            <p:cNvGrpSpPr/>
            <p:nvPr/>
          </p:nvGrpSpPr>
          <p:grpSpPr>
            <a:xfrm rot="16200000" flipH="1">
              <a:off x="-515549" y="910279"/>
              <a:ext cx="1368449" cy="337351"/>
              <a:chOff x="9832766" y="152400"/>
              <a:chExt cx="1368449" cy="337351"/>
            </a:xfrm>
          </p:grpSpPr>
          <p:sp>
            <p:nvSpPr>
              <p:cNvPr id="18" name="평행 사변형 17">
                <a:extLst>
                  <a:ext uri="{FF2B5EF4-FFF2-40B4-BE49-F238E27FC236}">
                    <a16:creationId xmlns:a16="http://schemas.microsoft.com/office/drawing/2014/main" id="{98B230F7-D89E-4532-AEEB-7393AB170261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A9D238FB-3430-4FEB-809C-6988E57FC44C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AA3717A8-FC25-4270-960E-C16E84380155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평행 사변형 23">
                <a:extLst>
                  <a:ext uri="{FF2B5EF4-FFF2-40B4-BE49-F238E27FC236}">
                    <a16:creationId xmlns:a16="http://schemas.microsoft.com/office/drawing/2014/main" id="{82FC3F5B-EDE6-4AEC-84D1-DA306618F06E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평행 사변형 25">
                <a:extLst>
                  <a:ext uri="{FF2B5EF4-FFF2-40B4-BE49-F238E27FC236}">
                    <a16:creationId xmlns:a16="http://schemas.microsoft.com/office/drawing/2014/main" id="{BB353215-4E9E-4D77-86FA-393E9D1F1947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평행 사변형 27">
                <a:extLst>
                  <a:ext uri="{FF2B5EF4-FFF2-40B4-BE49-F238E27FC236}">
                    <a16:creationId xmlns:a16="http://schemas.microsoft.com/office/drawing/2014/main" id="{7CC475A1-C13D-458F-AA6F-F72D21FBC89C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자유형 23">
              <a:extLst>
                <a:ext uri="{FF2B5EF4-FFF2-40B4-BE49-F238E27FC236}">
                  <a16:creationId xmlns:a16="http://schemas.microsoft.com/office/drawing/2014/main" id="{D3C6FCB9-4AED-43A7-AB99-A27C901F8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1" y="1479472"/>
              <a:ext cx="124636" cy="10908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9C1B0983-4A3B-42B1-B774-F2386519D5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359" y="730423"/>
              <a:ext cx="74823" cy="12584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2" name="Group 20">
              <a:extLst>
                <a:ext uri="{FF2B5EF4-FFF2-40B4-BE49-F238E27FC236}">
                  <a16:creationId xmlns:a16="http://schemas.microsoft.com/office/drawing/2014/main" id="{FAA1FE9B-AFDB-4140-9E8E-AC316801D39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9359" y="1094277"/>
              <a:ext cx="84155" cy="114792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8EE47309-1E82-4616-A8BF-900C74834A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30BAAC06-3CD9-4A2C-9F76-BBAEEC26C3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350DC09A-A8D9-4361-93A8-B15E7A5D74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741FA215-C3CE-4DFA-B0B5-A54CBF8B7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21143A26-893C-4A9A-A400-87B55D908594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91146" y="1857094"/>
              <a:ext cx="147784" cy="13102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460EBB2A-A67F-4136-B644-33FF08C3A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62" y="2264413"/>
              <a:ext cx="82381" cy="1087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자유형 58">
              <a:extLst>
                <a:ext uri="{FF2B5EF4-FFF2-40B4-BE49-F238E27FC236}">
                  <a16:creationId xmlns:a16="http://schemas.microsoft.com/office/drawing/2014/main" id="{33AC1216-85A5-4B5C-B37F-31792DE42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6" y="2616496"/>
              <a:ext cx="105617" cy="11706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582028" y="273222"/>
            <a:ext cx="471376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Abstract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/>
        </p:nvCxnSpPr>
        <p:spPr>
          <a:xfrm>
            <a:off x="4065455" y="1008377"/>
            <a:ext cx="72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9004CD8-B345-4265-B1E8-E922A191103E}"/>
              </a:ext>
            </a:extLst>
          </p:cNvPr>
          <p:cNvSpPr txBox="1"/>
          <p:nvPr/>
        </p:nvSpPr>
        <p:spPr>
          <a:xfrm>
            <a:off x="770963" y="1227076"/>
            <a:ext cx="106500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기존 </a:t>
            </a:r>
            <a:r>
              <a:rPr lang="en-US" altLang="ko-KR" sz="2000" b="1" dirty="0">
                <a:latin typeface="+mn-ea"/>
              </a:rPr>
              <a:t>Statistical Language Model</a:t>
            </a:r>
            <a:r>
              <a:rPr lang="ko-KR" altLang="en-US" sz="2000" b="1" dirty="0">
                <a:latin typeface="+mn-ea"/>
              </a:rPr>
              <a:t>의 문제점</a:t>
            </a:r>
            <a:endParaRPr lang="en-US" altLang="ko-KR" sz="2000" b="1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700" dirty="0">
                <a:latin typeface="+mn-ea"/>
              </a:rPr>
              <a:t> Curse of dimensionality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n-ea"/>
              </a:rPr>
              <a:t>Training dataset</a:t>
            </a:r>
            <a:r>
              <a:rPr lang="ko-KR" altLang="en-US" sz="1500" dirty="0">
                <a:latin typeface="+mn-ea"/>
              </a:rPr>
              <a:t>에서 등장하지않은 </a:t>
            </a:r>
            <a:r>
              <a:rPr lang="en-US" altLang="ko-KR" sz="1500" dirty="0">
                <a:latin typeface="+mn-ea"/>
              </a:rPr>
              <a:t>word sequence</a:t>
            </a:r>
            <a:r>
              <a:rPr lang="ko-KR" altLang="en-US" sz="1500" dirty="0">
                <a:latin typeface="+mn-ea"/>
              </a:rPr>
              <a:t>가 </a:t>
            </a:r>
            <a:r>
              <a:rPr lang="en-US" altLang="ko-KR" sz="1500" dirty="0">
                <a:latin typeface="+mn-ea"/>
              </a:rPr>
              <a:t>test </a:t>
            </a:r>
            <a:r>
              <a:rPr lang="ko-KR" altLang="en-US" sz="1500" dirty="0">
                <a:latin typeface="+mn-ea"/>
              </a:rPr>
              <a:t>과정에서 등장할 경우가 많기 때문</a:t>
            </a:r>
            <a:endParaRPr lang="en-US" altLang="ko-KR" sz="1500" dirty="0">
              <a:latin typeface="+mn-ea"/>
            </a:endParaRPr>
          </a:p>
        </p:txBody>
      </p:sp>
      <p:pic>
        <p:nvPicPr>
          <p:cNvPr id="34" name="Picture 2" descr="@jiphyeonjeon">
            <a:extLst>
              <a:ext uri="{FF2B5EF4-FFF2-40B4-BE49-F238E27FC236}">
                <a16:creationId xmlns:a16="http://schemas.microsoft.com/office/drawing/2014/main" id="{9462E431-E567-4806-AC2E-8FE61F58F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246" y="0"/>
            <a:ext cx="824753" cy="82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C505CA-B942-4316-AC6F-2E3DD03F0B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58" r="4534"/>
          <a:stretch/>
        </p:blipFill>
        <p:spPr>
          <a:xfrm>
            <a:off x="1147480" y="3509650"/>
            <a:ext cx="989703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13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97F2A8-688F-4C87-AF0D-E256CA2828E4}"/>
              </a:ext>
            </a:extLst>
          </p:cNvPr>
          <p:cNvGrpSpPr/>
          <p:nvPr/>
        </p:nvGrpSpPr>
        <p:grpSpPr>
          <a:xfrm>
            <a:off x="0" y="394730"/>
            <a:ext cx="337351" cy="2518925"/>
            <a:chOff x="0" y="394730"/>
            <a:chExt cx="337351" cy="2518925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A4CFA48-2F33-4CAE-9304-09CAEC505494}"/>
                </a:ext>
              </a:extLst>
            </p:cNvPr>
            <p:cNvGrpSpPr/>
            <p:nvPr/>
          </p:nvGrpSpPr>
          <p:grpSpPr>
            <a:xfrm rot="16200000" flipH="1">
              <a:off x="-515549" y="2060755"/>
              <a:ext cx="1368449" cy="337351"/>
              <a:chOff x="9832766" y="152400"/>
              <a:chExt cx="1368449" cy="337351"/>
            </a:xfrm>
          </p:grpSpPr>
          <p:sp>
            <p:nvSpPr>
              <p:cNvPr id="50" name="평행 사변형 49">
                <a:extLst>
                  <a:ext uri="{FF2B5EF4-FFF2-40B4-BE49-F238E27FC236}">
                    <a16:creationId xmlns:a16="http://schemas.microsoft.com/office/drawing/2014/main" id="{424886CD-90FC-401E-9DC3-DD19FCDEE02A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평행 사변형 50">
                <a:extLst>
                  <a:ext uri="{FF2B5EF4-FFF2-40B4-BE49-F238E27FC236}">
                    <a16:creationId xmlns:a16="http://schemas.microsoft.com/office/drawing/2014/main" id="{49C87526-5F0B-4A77-AA54-84273193A281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평행 사변형 51">
                <a:extLst>
                  <a:ext uri="{FF2B5EF4-FFF2-40B4-BE49-F238E27FC236}">
                    <a16:creationId xmlns:a16="http://schemas.microsoft.com/office/drawing/2014/main" id="{E85AE7AD-B9D9-41BD-871F-476D90248393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평행 사변형 52">
                <a:extLst>
                  <a:ext uri="{FF2B5EF4-FFF2-40B4-BE49-F238E27FC236}">
                    <a16:creationId xmlns:a16="http://schemas.microsoft.com/office/drawing/2014/main" id="{343FD13C-33A7-4172-A7AF-B6355ADF502F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평행 사변형 53">
                <a:extLst>
                  <a:ext uri="{FF2B5EF4-FFF2-40B4-BE49-F238E27FC236}">
                    <a16:creationId xmlns:a16="http://schemas.microsoft.com/office/drawing/2014/main" id="{86C43693-A94B-49CA-AB27-00FFC546BC72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평행 사변형 54">
                <a:extLst>
                  <a:ext uri="{FF2B5EF4-FFF2-40B4-BE49-F238E27FC236}">
                    <a16:creationId xmlns:a16="http://schemas.microsoft.com/office/drawing/2014/main" id="{CD57F06B-03CE-4264-BEDC-60131AA61EF2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0BD00B3-2C83-4865-B72C-76B9B2486354}"/>
                </a:ext>
              </a:extLst>
            </p:cNvPr>
            <p:cNvGrpSpPr/>
            <p:nvPr/>
          </p:nvGrpSpPr>
          <p:grpSpPr>
            <a:xfrm rot="16200000" flipH="1">
              <a:off x="-515549" y="910279"/>
              <a:ext cx="1368449" cy="337351"/>
              <a:chOff x="9832766" y="152400"/>
              <a:chExt cx="1368449" cy="337351"/>
            </a:xfrm>
          </p:grpSpPr>
          <p:sp>
            <p:nvSpPr>
              <p:cNvPr id="18" name="평행 사변형 17">
                <a:extLst>
                  <a:ext uri="{FF2B5EF4-FFF2-40B4-BE49-F238E27FC236}">
                    <a16:creationId xmlns:a16="http://schemas.microsoft.com/office/drawing/2014/main" id="{98B230F7-D89E-4532-AEEB-7393AB170261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A9D238FB-3430-4FEB-809C-6988E57FC44C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AA3717A8-FC25-4270-960E-C16E84380155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평행 사변형 23">
                <a:extLst>
                  <a:ext uri="{FF2B5EF4-FFF2-40B4-BE49-F238E27FC236}">
                    <a16:creationId xmlns:a16="http://schemas.microsoft.com/office/drawing/2014/main" id="{82FC3F5B-EDE6-4AEC-84D1-DA306618F06E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평행 사변형 25">
                <a:extLst>
                  <a:ext uri="{FF2B5EF4-FFF2-40B4-BE49-F238E27FC236}">
                    <a16:creationId xmlns:a16="http://schemas.microsoft.com/office/drawing/2014/main" id="{BB353215-4E9E-4D77-86FA-393E9D1F1947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평행 사변형 27">
                <a:extLst>
                  <a:ext uri="{FF2B5EF4-FFF2-40B4-BE49-F238E27FC236}">
                    <a16:creationId xmlns:a16="http://schemas.microsoft.com/office/drawing/2014/main" id="{7CC475A1-C13D-458F-AA6F-F72D21FBC89C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자유형 23">
              <a:extLst>
                <a:ext uri="{FF2B5EF4-FFF2-40B4-BE49-F238E27FC236}">
                  <a16:creationId xmlns:a16="http://schemas.microsoft.com/office/drawing/2014/main" id="{D3C6FCB9-4AED-43A7-AB99-A27C901F8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1" y="1479472"/>
              <a:ext cx="124636" cy="10908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9C1B0983-4A3B-42B1-B774-F2386519D5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359" y="730423"/>
              <a:ext cx="74823" cy="12584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2" name="Group 20">
              <a:extLst>
                <a:ext uri="{FF2B5EF4-FFF2-40B4-BE49-F238E27FC236}">
                  <a16:creationId xmlns:a16="http://schemas.microsoft.com/office/drawing/2014/main" id="{FAA1FE9B-AFDB-4140-9E8E-AC316801D39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9359" y="1094277"/>
              <a:ext cx="84155" cy="114792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8EE47309-1E82-4616-A8BF-900C74834A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30BAAC06-3CD9-4A2C-9F76-BBAEEC26C3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350DC09A-A8D9-4361-93A8-B15E7A5D74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741FA215-C3CE-4DFA-B0B5-A54CBF8B7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21143A26-893C-4A9A-A400-87B55D908594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91146" y="1857094"/>
              <a:ext cx="147784" cy="13102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460EBB2A-A67F-4136-B644-33FF08C3A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62" y="2264413"/>
              <a:ext cx="82381" cy="1087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자유형 58">
              <a:extLst>
                <a:ext uri="{FF2B5EF4-FFF2-40B4-BE49-F238E27FC236}">
                  <a16:creationId xmlns:a16="http://schemas.microsoft.com/office/drawing/2014/main" id="{33AC1216-85A5-4B5C-B37F-31792DE42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6" y="2616496"/>
              <a:ext cx="105617" cy="11706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582028" y="273222"/>
            <a:ext cx="471376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Introduction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/>
        </p:nvCxnSpPr>
        <p:spPr>
          <a:xfrm>
            <a:off x="4065455" y="1008377"/>
            <a:ext cx="72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004CD8-B345-4265-B1E8-E922A191103E}"/>
                  </a:ext>
                </a:extLst>
              </p:cNvPr>
              <p:cNvSpPr txBox="1"/>
              <p:nvPr/>
            </p:nvSpPr>
            <p:spPr>
              <a:xfrm>
                <a:off x="770963" y="1227076"/>
                <a:ext cx="10650071" cy="1404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latin typeface="+mn-ea"/>
                  </a:rPr>
                  <a:t>Curse of Dimensionality</a:t>
                </a:r>
              </a:p>
              <a:p>
                <a:endParaRPr lang="en-US" altLang="ko-KR" dirty="0">
                  <a:latin typeface="+mn-ea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sz="1700" dirty="0">
                    <a:latin typeface="+mn-ea"/>
                  </a:rPr>
                  <a:t> Discrete random variables(word sequence)</a:t>
                </a:r>
                <a:r>
                  <a:rPr lang="ko-KR" altLang="en-US" sz="1700" dirty="0">
                    <a:latin typeface="+mn-ea"/>
                  </a:rPr>
                  <a:t>간의 </a:t>
                </a:r>
                <a:r>
                  <a:rPr lang="en-US" altLang="ko-KR" sz="1700" dirty="0">
                    <a:latin typeface="+mn-ea"/>
                  </a:rPr>
                  <a:t>joint distribution </a:t>
                </a:r>
                <a:r>
                  <a:rPr lang="ko-KR" altLang="en-US" sz="1700" dirty="0">
                    <a:latin typeface="+mn-ea"/>
                  </a:rPr>
                  <a:t>계산할 때 흔히 발생</a:t>
                </a:r>
                <a:endParaRPr lang="en-US" altLang="ko-KR" sz="1700" dirty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>
                    <a:latin typeface="+mn-ea"/>
                  </a:rPr>
                  <a:t>ex) Vocab size=100,000</a:t>
                </a:r>
                <a:r>
                  <a:rPr lang="ko-KR" altLang="en-US" sz="1500" dirty="0">
                    <a:latin typeface="+mn-ea"/>
                  </a:rPr>
                  <a:t>인 단어 중 </a:t>
                </a:r>
                <a:r>
                  <a:rPr lang="en-US" altLang="ko-KR" sz="1500" dirty="0">
                    <a:latin typeface="+mn-ea"/>
                  </a:rPr>
                  <a:t>10</a:t>
                </a:r>
                <a:r>
                  <a:rPr lang="ko-KR" altLang="en-US" sz="1500" dirty="0">
                    <a:latin typeface="+mn-ea"/>
                  </a:rPr>
                  <a:t>개의 연속된 단어의 결합 분포는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100,000</m:t>
                        </m:r>
                      </m:e>
                      <m:sup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−1=</m:t>
                    </m:r>
                    <m:sSup>
                      <m:sSup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sup>
                    </m:sSup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ko-KR" altLang="en-US" sz="1500" i="1">
                        <a:latin typeface="Cambria Math" panose="02040503050406030204" pitchFamily="18" charset="0"/>
                      </a:rPr>
                      <m:t>개</m:t>
                    </m:r>
                  </m:oMath>
                </a14:m>
                <a:r>
                  <a:rPr lang="ko-KR" altLang="en-US" sz="1500" dirty="0">
                    <a:latin typeface="+mn-ea"/>
                  </a:rPr>
                  <a:t>의 </a:t>
                </a:r>
                <a:r>
                  <a:rPr lang="en-US" altLang="ko-KR" sz="1500" dirty="0">
                    <a:latin typeface="+mn-ea"/>
                  </a:rPr>
                  <a:t>parameter  </a:t>
                </a:r>
                <a:r>
                  <a:rPr lang="ko-KR" altLang="en-US" sz="1500" dirty="0">
                    <a:latin typeface="+mn-ea"/>
                  </a:rPr>
                  <a:t>필요하게 됨</a:t>
                </a:r>
                <a:endParaRPr lang="en-US" altLang="ko-KR" sz="150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004CD8-B345-4265-B1E8-E922A1911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63" y="1227076"/>
                <a:ext cx="10650071" cy="1404744"/>
              </a:xfrm>
              <a:prstGeom prst="rect">
                <a:avLst/>
              </a:prstGeom>
              <a:blipFill>
                <a:blip r:embed="rId3"/>
                <a:stretch>
                  <a:fillRect l="-572" t="-2165" b="-3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2" descr="@jiphyeonjeon">
            <a:extLst>
              <a:ext uri="{FF2B5EF4-FFF2-40B4-BE49-F238E27FC236}">
                <a16:creationId xmlns:a16="http://schemas.microsoft.com/office/drawing/2014/main" id="{7AF81B68-76D2-4F65-8EE7-092B494DE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246" y="0"/>
            <a:ext cx="824753" cy="82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18F85C-2C49-41BD-B922-0E32D697EF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0091" y="2881217"/>
            <a:ext cx="7731818" cy="27694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CB35DA-1836-413F-9EF3-F012984471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7071" y="5645391"/>
            <a:ext cx="7648978" cy="45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0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97F2A8-688F-4C87-AF0D-E256CA2828E4}"/>
              </a:ext>
            </a:extLst>
          </p:cNvPr>
          <p:cNvGrpSpPr/>
          <p:nvPr/>
        </p:nvGrpSpPr>
        <p:grpSpPr>
          <a:xfrm>
            <a:off x="0" y="394730"/>
            <a:ext cx="337351" cy="2518925"/>
            <a:chOff x="0" y="394730"/>
            <a:chExt cx="337351" cy="2518925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A4CFA48-2F33-4CAE-9304-09CAEC505494}"/>
                </a:ext>
              </a:extLst>
            </p:cNvPr>
            <p:cNvGrpSpPr/>
            <p:nvPr/>
          </p:nvGrpSpPr>
          <p:grpSpPr>
            <a:xfrm rot="16200000" flipH="1">
              <a:off x="-515549" y="2060755"/>
              <a:ext cx="1368449" cy="337351"/>
              <a:chOff x="9832766" y="152400"/>
              <a:chExt cx="1368449" cy="337351"/>
            </a:xfrm>
          </p:grpSpPr>
          <p:sp>
            <p:nvSpPr>
              <p:cNvPr id="50" name="평행 사변형 49">
                <a:extLst>
                  <a:ext uri="{FF2B5EF4-FFF2-40B4-BE49-F238E27FC236}">
                    <a16:creationId xmlns:a16="http://schemas.microsoft.com/office/drawing/2014/main" id="{424886CD-90FC-401E-9DC3-DD19FCDEE02A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평행 사변형 50">
                <a:extLst>
                  <a:ext uri="{FF2B5EF4-FFF2-40B4-BE49-F238E27FC236}">
                    <a16:creationId xmlns:a16="http://schemas.microsoft.com/office/drawing/2014/main" id="{49C87526-5F0B-4A77-AA54-84273193A281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평행 사변형 51">
                <a:extLst>
                  <a:ext uri="{FF2B5EF4-FFF2-40B4-BE49-F238E27FC236}">
                    <a16:creationId xmlns:a16="http://schemas.microsoft.com/office/drawing/2014/main" id="{E85AE7AD-B9D9-41BD-871F-476D90248393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평행 사변형 52">
                <a:extLst>
                  <a:ext uri="{FF2B5EF4-FFF2-40B4-BE49-F238E27FC236}">
                    <a16:creationId xmlns:a16="http://schemas.microsoft.com/office/drawing/2014/main" id="{343FD13C-33A7-4172-A7AF-B6355ADF502F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평행 사변형 53">
                <a:extLst>
                  <a:ext uri="{FF2B5EF4-FFF2-40B4-BE49-F238E27FC236}">
                    <a16:creationId xmlns:a16="http://schemas.microsoft.com/office/drawing/2014/main" id="{86C43693-A94B-49CA-AB27-00FFC546BC72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평행 사변형 54">
                <a:extLst>
                  <a:ext uri="{FF2B5EF4-FFF2-40B4-BE49-F238E27FC236}">
                    <a16:creationId xmlns:a16="http://schemas.microsoft.com/office/drawing/2014/main" id="{CD57F06B-03CE-4264-BEDC-60131AA61EF2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0BD00B3-2C83-4865-B72C-76B9B2486354}"/>
                </a:ext>
              </a:extLst>
            </p:cNvPr>
            <p:cNvGrpSpPr/>
            <p:nvPr/>
          </p:nvGrpSpPr>
          <p:grpSpPr>
            <a:xfrm rot="16200000" flipH="1">
              <a:off x="-515549" y="910279"/>
              <a:ext cx="1368449" cy="337351"/>
              <a:chOff x="9832766" y="152400"/>
              <a:chExt cx="1368449" cy="337351"/>
            </a:xfrm>
          </p:grpSpPr>
          <p:sp>
            <p:nvSpPr>
              <p:cNvPr id="18" name="평행 사변형 17">
                <a:extLst>
                  <a:ext uri="{FF2B5EF4-FFF2-40B4-BE49-F238E27FC236}">
                    <a16:creationId xmlns:a16="http://schemas.microsoft.com/office/drawing/2014/main" id="{98B230F7-D89E-4532-AEEB-7393AB170261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A9D238FB-3430-4FEB-809C-6988E57FC44C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AA3717A8-FC25-4270-960E-C16E84380155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평행 사변형 23">
                <a:extLst>
                  <a:ext uri="{FF2B5EF4-FFF2-40B4-BE49-F238E27FC236}">
                    <a16:creationId xmlns:a16="http://schemas.microsoft.com/office/drawing/2014/main" id="{82FC3F5B-EDE6-4AEC-84D1-DA306618F06E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평행 사변형 25">
                <a:extLst>
                  <a:ext uri="{FF2B5EF4-FFF2-40B4-BE49-F238E27FC236}">
                    <a16:creationId xmlns:a16="http://schemas.microsoft.com/office/drawing/2014/main" id="{BB353215-4E9E-4D77-86FA-393E9D1F1947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평행 사변형 27">
                <a:extLst>
                  <a:ext uri="{FF2B5EF4-FFF2-40B4-BE49-F238E27FC236}">
                    <a16:creationId xmlns:a16="http://schemas.microsoft.com/office/drawing/2014/main" id="{7CC475A1-C13D-458F-AA6F-F72D21FBC89C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자유형 23">
              <a:extLst>
                <a:ext uri="{FF2B5EF4-FFF2-40B4-BE49-F238E27FC236}">
                  <a16:creationId xmlns:a16="http://schemas.microsoft.com/office/drawing/2014/main" id="{D3C6FCB9-4AED-43A7-AB99-A27C901F8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1" y="1479472"/>
              <a:ext cx="124636" cy="10908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9C1B0983-4A3B-42B1-B774-F2386519D5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359" y="730423"/>
              <a:ext cx="74823" cy="12584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2" name="Group 20">
              <a:extLst>
                <a:ext uri="{FF2B5EF4-FFF2-40B4-BE49-F238E27FC236}">
                  <a16:creationId xmlns:a16="http://schemas.microsoft.com/office/drawing/2014/main" id="{FAA1FE9B-AFDB-4140-9E8E-AC316801D39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9359" y="1094277"/>
              <a:ext cx="84155" cy="114792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8EE47309-1E82-4616-A8BF-900C74834A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30BAAC06-3CD9-4A2C-9F76-BBAEEC26C3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350DC09A-A8D9-4361-93A8-B15E7A5D74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741FA215-C3CE-4DFA-B0B5-A54CBF8B7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21143A26-893C-4A9A-A400-87B55D908594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91146" y="1857094"/>
              <a:ext cx="147784" cy="13102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460EBB2A-A67F-4136-B644-33FF08C3A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62" y="2264413"/>
              <a:ext cx="82381" cy="1087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자유형 58">
              <a:extLst>
                <a:ext uri="{FF2B5EF4-FFF2-40B4-BE49-F238E27FC236}">
                  <a16:creationId xmlns:a16="http://schemas.microsoft.com/office/drawing/2014/main" id="{33AC1216-85A5-4B5C-B37F-31792DE42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6" y="2616496"/>
              <a:ext cx="105617" cy="11706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582028" y="273222"/>
            <a:ext cx="471376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Introduction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/>
        </p:nvCxnSpPr>
        <p:spPr>
          <a:xfrm>
            <a:off x="4065455" y="1008377"/>
            <a:ext cx="72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004CD8-B345-4265-B1E8-E922A191103E}"/>
                  </a:ext>
                </a:extLst>
              </p:cNvPr>
              <p:cNvSpPr txBox="1"/>
              <p:nvPr/>
            </p:nvSpPr>
            <p:spPr>
              <a:xfrm>
                <a:off x="770963" y="1227076"/>
                <a:ext cx="10650071" cy="3785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latin typeface="+mn-ea"/>
                  </a:rPr>
                  <a:t>Long-term Dependency</a:t>
                </a:r>
              </a:p>
              <a:p>
                <a:endParaRPr lang="en-US" altLang="ko-KR" dirty="0">
                  <a:latin typeface="+mn-ea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sz="1700" dirty="0">
                    <a:latin typeface="+mn-ea"/>
                  </a:rPr>
                  <a:t> </a:t>
                </a:r>
                <a:r>
                  <a:rPr lang="ko-KR" altLang="en-US" sz="1700" dirty="0">
                    <a:latin typeface="+mn-ea"/>
                  </a:rPr>
                  <a:t>기존의 </a:t>
                </a:r>
                <a:r>
                  <a:rPr lang="en-US" altLang="ko-KR" sz="1700" dirty="0">
                    <a:latin typeface="+mn-ea"/>
                  </a:rPr>
                  <a:t>Statistical model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>
                    <a:latin typeface="+mn-ea"/>
                  </a:rPr>
                  <a:t>Conditional Probability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1500" dirty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500" dirty="0">
                    <a:latin typeface="+mn-ea"/>
                  </a:rPr>
                  <a:t>이전에 등장한 모든 단어들의 조건부 확률의 곱으로 표현함</a:t>
                </a:r>
                <a:endParaRPr lang="en-US" altLang="ko-KR" sz="1500" dirty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500" dirty="0">
                  <a:latin typeface="+mn-ea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sz="1700" dirty="0">
                    <a:latin typeface="+mn-ea"/>
                  </a:rPr>
                  <a:t> N-gram model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>
                    <a:latin typeface="+mn-ea"/>
                  </a:rPr>
                  <a:t>Conditional Probability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500" dirty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500" dirty="0">
                    <a:latin typeface="+mn-ea"/>
                  </a:rPr>
                  <a:t>앞선 </a:t>
                </a:r>
                <a:r>
                  <a:rPr lang="en-US" altLang="ko-KR" sz="1500" dirty="0">
                    <a:latin typeface="+mn-ea"/>
                  </a:rPr>
                  <a:t>n-1</a:t>
                </a:r>
                <a:r>
                  <a:rPr lang="ko-KR" altLang="en-US" sz="1500" dirty="0">
                    <a:latin typeface="+mn-ea"/>
                  </a:rPr>
                  <a:t>개의 단어만으로 </a:t>
                </a:r>
                <a:r>
                  <a:rPr lang="en-US" altLang="ko-KR" sz="1500" dirty="0">
                    <a:latin typeface="+mn-ea"/>
                  </a:rPr>
                  <a:t>Statistical model</a:t>
                </a:r>
                <a:r>
                  <a:rPr lang="ko-KR" altLang="en-US" sz="1500" dirty="0">
                    <a:latin typeface="+mn-ea"/>
                  </a:rPr>
                  <a:t>의 조건부확률 근사</a:t>
                </a:r>
                <a:endParaRPr lang="en-US" altLang="ko-KR" sz="1500" dirty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>
                    <a:latin typeface="+mn-ea"/>
                  </a:rPr>
                  <a:t>Sequence</a:t>
                </a:r>
                <a:r>
                  <a:rPr lang="ko-KR" altLang="en-US" sz="1500" dirty="0">
                    <a:latin typeface="+mn-ea"/>
                  </a:rPr>
                  <a:t>내 더 가까운 단어일수록 통계적으로 더 의존적이기 때문</a:t>
                </a:r>
                <a:endParaRPr lang="en-US" altLang="ko-KR" sz="1500" dirty="0">
                  <a:latin typeface="+mn-ea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sz="1700" dirty="0">
                  <a:latin typeface="+mn-ea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sz="1700" dirty="0">
                    <a:latin typeface="+mn-ea"/>
                  </a:rPr>
                  <a:t> </a:t>
                </a:r>
                <a:r>
                  <a:rPr lang="en-US" altLang="ko-KR" sz="1700" dirty="0">
                    <a:solidFill>
                      <a:srgbClr val="FF0000"/>
                    </a:solidFill>
                    <a:latin typeface="+mn-ea"/>
                  </a:rPr>
                  <a:t>Problems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>
                    <a:latin typeface="+mn-ea"/>
                  </a:rPr>
                  <a:t>N-gram sequence</a:t>
                </a:r>
                <a:r>
                  <a:rPr lang="ko-KR" altLang="en-US" sz="1500" dirty="0">
                    <a:latin typeface="+mn-ea"/>
                  </a:rPr>
                  <a:t>가 </a:t>
                </a:r>
                <a:r>
                  <a:rPr lang="en-US" altLang="ko-KR" sz="1500" dirty="0">
                    <a:latin typeface="+mn-ea"/>
                  </a:rPr>
                  <a:t>training dataset</a:t>
                </a:r>
                <a:r>
                  <a:rPr lang="ko-KR" altLang="en-US" sz="1500" dirty="0">
                    <a:latin typeface="+mn-ea"/>
                  </a:rPr>
                  <a:t>에 등장하지 않을 경우 </a:t>
                </a:r>
                <a:r>
                  <a:rPr lang="en-US" altLang="ko-KR" sz="1500" dirty="0">
                    <a:latin typeface="+mn-ea"/>
                  </a:rPr>
                  <a:t>zero probability </a:t>
                </a:r>
                <a:r>
                  <a:rPr lang="ko-KR" altLang="en-US" sz="1500" dirty="0">
                    <a:latin typeface="+mn-ea"/>
                  </a:rPr>
                  <a:t>부여하게 됨</a:t>
                </a:r>
                <a:endParaRPr lang="en-US" altLang="ko-KR" sz="1500" dirty="0">
                  <a:latin typeface="+mn-ea"/>
                </a:endParaRP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sz="1300" dirty="0">
                    <a:latin typeface="+mn-ea"/>
                  </a:rPr>
                  <a:t>Simple answer : Smaller context (</a:t>
                </a:r>
                <a:r>
                  <a:rPr lang="ko-KR" altLang="en-US" sz="1300" dirty="0">
                    <a:latin typeface="+mn-ea"/>
                  </a:rPr>
                  <a:t>작은 </a:t>
                </a:r>
                <a:r>
                  <a:rPr lang="en-US" altLang="ko-KR" sz="1300" dirty="0">
                    <a:latin typeface="+mn-ea"/>
                  </a:rPr>
                  <a:t>n-gram) </a:t>
                </a:r>
                <a:r>
                  <a:rPr lang="ko-KR" altLang="en-US" sz="1300" dirty="0">
                    <a:latin typeface="+mn-ea"/>
                  </a:rPr>
                  <a:t>사용 </a:t>
                </a:r>
                <a:r>
                  <a:rPr lang="en-US" altLang="ko-KR" sz="1300" dirty="0">
                    <a:latin typeface="+mn-ea"/>
                  </a:rPr>
                  <a:t>(ex: back-off/smoothed trigram)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500" dirty="0">
                    <a:latin typeface="+mn-ea"/>
                  </a:rPr>
                  <a:t>장기의존성 포착 불가</a:t>
                </a:r>
                <a:endParaRPr lang="en-US" altLang="ko-KR" sz="150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004CD8-B345-4265-B1E8-E922A1911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63" y="1227076"/>
                <a:ext cx="10650071" cy="3785460"/>
              </a:xfrm>
              <a:prstGeom prst="rect">
                <a:avLst/>
              </a:prstGeom>
              <a:blipFill>
                <a:blip r:embed="rId3"/>
                <a:stretch>
                  <a:fillRect l="-572" t="-805" b="-8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2" descr="@jiphyeonjeon">
            <a:extLst>
              <a:ext uri="{FF2B5EF4-FFF2-40B4-BE49-F238E27FC236}">
                <a16:creationId xmlns:a16="http://schemas.microsoft.com/office/drawing/2014/main" id="{7AF81B68-76D2-4F65-8EE7-092B494DE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246" y="0"/>
            <a:ext cx="824753" cy="82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52564C-C15C-4285-8D17-8E8E765B89B9}"/>
              </a:ext>
            </a:extLst>
          </p:cNvPr>
          <p:cNvSpPr txBox="1"/>
          <p:nvPr/>
        </p:nvSpPr>
        <p:spPr>
          <a:xfrm>
            <a:off x="770963" y="5353925"/>
            <a:ext cx="8892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&gt; Long-term dependency </a:t>
            </a:r>
            <a:r>
              <a:rPr lang="ko-KR" altLang="en-US" b="1" dirty="0"/>
              <a:t>예시</a:t>
            </a:r>
            <a:endParaRPr lang="en-US" altLang="ko-KR" b="1" dirty="0"/>
          </a:p>
          <a:p>
            <a:r>
              <a:rPr lang="ko-KR" altLang="en-US" sz="1500" dirty="0">
                <a:solidFill>
                  <a:srgbClr val="FF0000"/>
                </a:solidFill>
              </a:rPr>
              <a:t>한국</a:t>
            </a:r>
            <a:r>
              <a:rPr lang="ko-KR" altLang="en-US" sz="1500" dirty="0"/>
              <a:t>에 한평생동안 살아온 그는 단 한번도 해외여행을 다녀오거나 다른 언어를 배울 기회가 없어 오직 </a:t>
            </a:r>
            <a:r>
              <a:rPr lang="en-US" altLang="ko-KR" sz="1500" dirty="0"/>
              <a:t>_____</a:t>
            </a:r>
            <a:r>
              <a:rPr lang="ko-KR" altLang="en-US" sz="1500" dirty="0"/>
              <a:t>밖에 구사할 줄 모른다</a:t>
            </a:r>
            <a:r>
              <a:rPr lang="en-US" altLang="ko-KR" sz="1500" dirty="0"/>
              <a:t>. 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19112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97F2A8-688F-4C87-AF0D-E256CA2828E4}"/>
              </a:ext>
            </a:extLst>
          </p:cNvPr>
          <p:cNvGrpSpPr/>
          <p:nvPr/>
        </p:nvGrpSpPr>
        <p:grpSpPr>
          <a:xfrm>
            <a:off x="0" y="394730"/>
            <a:ext cx="337351" cy="2518925"/>
            <a:chOff x="0" y="394730"/>
            <a:chExt cx="337351" cy="2518925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A4CFA48-2F33-4CAE-9304-09CAEC505494}"/>
                </a:ext>
              </a:extLst>
            </p:cNvPr>
            <p:cNvGrpSpPr/>
            <p:nvPr/>
          </p:nvGrpSpPr>
          <p:grpSpPr>
            <a:xfrm rot="16200000" flipH="1">
              <a:off x="-515549" y="2060755"/>
              <a:ext cx="1368449" cy="337351"/>
              <a:chOff x="9832766" y="152400"/>
              <a:chExt cx="1368449" cy="337351"/>
            </a:xfrm>
          </p:grpSpPr>
          <p:sp>
            <p:nvSpPr>
              <p:cNvPr id="50" name="평행 사변형 49">
                <a:extLst>
                  <a:ext uri="{FF2B5EF4-FFF2-40B4-BE49-F238E27FC236}">
                    <a16:creationId xmlns:a16="http://schemas.microsoft.com/office/drawing/2014/main" id="{424886CD-90FC-401E-9DC3-DD19FCDEE02A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평행 사변형 50">
                <a:extLst>
                  <a:ext uri="{FF2B5EF4-FFF2-40B4-BE49-F238E27FC236}">
                    <a16:creationId xmlns:a16="http://schemas.microsoft.com/office/drawing/2014/main" id="{49C87526-5F0B-4A77-AA54-84273193A281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평행 사변형 51">
                <a:extLst>
                  <a:ext uri="{FF2B5EF4-FFF2-40B4-BE49-F238E27FC236}">
                    <a16:creationId xmlns:a16="http://schemas.microsoft.com/office/drawing/2014/main" id="{E85AE7AD-B9D9-41BD-871F-476D90248393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평행 사변형 52">
                <a:extLst>
                  <a:ext uri="{FF2B5EF4-FFF2-40B4-BE49-F238E27FC236}">
                    <a16:creationId xmlns:a16="http://schemas.microsoft.com/office/drawing/2014/main" id="{343FD13C-33A7-4172-A7AF-B6355ADF502F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평행 사변형 53">
                <a:extLst>
                  <a:ext uri="{FF2B5EF4-FFF2-40B4-BE49-F238E27FC236}">
                    <a16:creationId xmlns:a16="http://schemas.microsoft.com/office/drawing/2014/main" id="{86C43693-A94B-49CA-AB27-00FFC546BC72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평행 사변형 54">
                <a:extLst>
                  <a:ext uri="{FF2B5EF4-FFF2-40B4-BE49-F238E27FC236}">
                    <a16:creationId xmlns:a16="http://schemas.microsoft.com/office/drawing/2014/main" id="{CD57F06B-03CE-4264-BEDC-60131AA61EF2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0BD00B3-2C83-4865-B72C-76B9B2486354}"/>
                </a:ext>
              </a:extLst>
            </p:cNvPr>
            <p:cNvGrpSpPr/>
            <p:nvPr/>
          </p:nvGrpSpPr>
          <p:grpSpPr>
            <a:xfrm rot="16200000" flipH="1">
              <a:off x="-515549" y="910279"/>
              <a:ext cx="1368449" cy="337351"/>
              <a:chOff x="9832766" y="152400"/>
              <a:chExt cx="1368449" cy="337351"/>
            </a:xfrm>
          </p:grpSpPr>
          <p:sp>
            <p:nvSpPr>
              <p:cNvPr id="18" name="평행 사변형 17">
                <a:extLst>
                  <a:ext uri="{FF2B5EF4-FFF2-40B4-BE49-F238E27FC236}">
                    <a16:creationId xmlns:a16="http://schemas.microsoft.com/office/drawing/2014/main" id="{98B230F7-D89E-4532-AEEB-7393AB170261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A9D238FB-3430-4FEB-809C-6988E57FC44C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AA3717A8-FC25-4270-960E-C16E84380155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평행 사변형 23">
                <a:extLst>
                  <a:ext uri="{FF2B5EF4-FFF2-40B4-BE49-F238E27FC236}">
                    <a16:creationId xmlns:a16="http://schemas.microsoft.com/office/drawing/2014/main" id="{82FC3F5B-EDE6-4AEC-84D1-DA306618F06E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평행 사변형 25">
                <a:extLst>
                  <a:ext uri="{FF2B5EF4-FFF2-40B4-BE49-F238E27FC236}">
                    <a16:creationId xmlns:a16="http://schemas.microsoft.com/office/drawing/2014/main" id="{BB353215-4E9E-4D77-86FA-393E9D1F1947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평행 사변형 27">
                <a:extLst>
                  <a:ext uri="{FF2B5EF4-FFF2-40B4-BE49-F238E27FC236}">
                    <a16:creationId xmlns:a16="http://schemas.microsoft.com/office/drawing/2014/main" id="{7CC475A1-C13D-458F-AA6F-F72D21FBC89C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자유형 23">
              <a:extLst>
                <a:ext uri="{FF2B5EF4-FFF2-40B4-BE49-F238E27FC236}">
                  <a16:creationId xmlns:a16="http://schemas.microsoft.com/office/drawing/2014/main" id="{D3C6FCB9-4AED-43A7-AB99-A27C901F8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1" y="1479472"/>
              <a:ext cx="124636" cy="10908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9C1B0983-4A3B-42B1-B774-F2386519D5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359" y="730423"/>
              <a:ext cx="74823" cy="12584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2" name="Group 20">
              <a:extLst>
                <a:ext uri="{FF2B5EF4-FFF2-40B4-BE49-F238E27FC236}">
                  <a16:creationId xmlns:a16="http://schemas.microsoft.com/office/drawing/2014/main" id="{FAA1FE9B-AFDB-4140-9E8E-AC316801D39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9359" y="1094277"/>
              <a:ext cx="84155" cy="114792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8EE47309-1E82-4616-A8BF-900C74834A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30BAAC06-3CD9-4A2C-9F76-BBAEEC26C3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350DC09A-A8D9-4361-93A8-B15E7A5D74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741FA215-C3CE-4DFA-B0B5-A54CBF8B7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21143A26-893C-4A9A-A400-87B55D908594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91146" y="1857094"/>
              <a:ext cx="147784" cy="13102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460EBB2A-A67F-4136-B644-33FF08C3A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62" y="2264413"/>
              <a:ext cx="82381" cy="1087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자유형 58">
              <a:extLst>
                <a:ext uri="{FF2B5EF4-FFF2-40B4-BE49-F238E27FC236}">
                  <a16:creationId xmlns:a16="http://schemas.microsoft.com/office/drawing/2014/main" id="{33AC1216-85A5-4B5C-B37F-31792DE42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6" y="2616496"/>
              <a:ext cx="105617" cy="11706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582028" y="273222"/>
            <a:ext cx="471376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Abstract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/>
        </p:nvCxnSpPr>
        <p:spPr>
          <a:xfrm>
            <a:off x="4065455" y="1008377"/>
            <a:ext cx="72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9004CD8-B345-4265-B1E8-E922A191103E}"/>
              </a:ext>
            </a:extLst>
          </p:cNvPr>
          <p:cNvSpPr txBox="1"/>
          <p:nvPr/>
        </p:nvSpPr>
        <p:spPr>
          <a:xfrm>
            <a:off x="770963" y="1227076"/>
            <a:ext cx="10650071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기존 </a:t>
            </a:r>
            <a:r>
              <a:rPr lang="en-US" altLang="ko-KR" sz="2000" b="1" dirty="0">
                <a:latin typeface="+mn-ea"/>
              </a:rPr>
              <a:t>Statistical Language Model</a:t>
            </a:r>
            <a:r>
              <a:rPr lang="ko-KR" altLang="en-US" sz="2000" b="1" dirty="0">
                <a:latin typeface="+mn-ea"/>
              </a:rPr>
              <a:t> 문제 해결시도</a:t>
            </a:r>
            <a:endParaRPr lang="en-US" altLang="ko-KR" sz="2000" b="1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700" dirty="0">
                <a:latin typeface="+mn-ea"/>
              </a:rPr>
              <a:t> </a:t>
            </a:r>
            <a:r>
              <a:rPr lang="en-US" altLang="ko-KR" sz="1700" u="sng" dirty="0">
                <a:solidFill>
                  <a:srgbClr val="FF0000"/>
                </a:solidFill>
                <a:latin typeface="+mn-ea"/>
              </a:rPr>
              <a:t>Distributed representation</a:t>
            </a:r>
            <a:r>
              <a:rPr lang="ko-KR" altLang="en-US" sz="1700" dirty="0">
                <a:latin typeface="+mn-ea"/>
              </a:rPr>
              <a:t>을 이용하자</a:t>
            </a:r>
            <a:endParaRPr lang="en-US" altLang="ko-KR" sz="17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</a:rPr>
              <a:t>처음 등장하는 </a:t>
            </a:r>
            <a:r>
              <a:rPr lang="en-US" altLang="ko-KR" sz="1500" dirty="0">
                <a:latin typeface="+mn-ea"/>
              </a:rPr>
              <a:t>Word sequence</a:t>
            </a:r>
            <a:r>
              <a:rPr lang="ko-KR" altLang="en-US" sz="1500" dirty="0">
                <a:latin typeface="+mn-ea"/>
              </a:rPr>
              <a:t>라도 이미 문장에 등장했던 </a:t>
            </a:r>
            <a:r>
              <a:rPr lang="en-US" altLang="ko-KR" sz="1500" dirty="0">
                <a:latin typeface="+mn-ea"/>
              </a:rPr>
              <a:t>sequence</a:t>
            </a:r>
            <a:r>
              <a:rPr lang="ko-KR" altLang="en-US" sz="1500" dirty="0">
                <a:latin typeface="+mn-ea"/>
              </a:rPr>
              <a:t>내의 단어와 비슷하면 높은 확률을 부여하여 </a:t>
            </a:r>
            <a:r>
              <a:rPr lang="en-US" altLang="ko-KR" sz="1500" dirty="0">
                <a:latin typeface="+mn-ea"/>
              </a:rPr>
              <a:t>Generalization</a:t>
            </a:r>
            <a:r>
              <a:rPr lang="ko-KR" altLang="en-US" sz="1500" dirty="0">
                <a:latin typeface="+mn-ea"/>
              </a:rPr>
              <a:t> 획득</a:t>
            </a:r>
            <a:endParaRPr lang="en-US" altLang="ko-KR" sz="1500" dirty="0">
              <a:latin typeface="+mn-ea"/>
            </a:endParaRPr>
          </a:p>
        </p:txBody>
      </p:sp>
      <p:pic>
        <p:nvPicPr>
          <p:cNvPr id="34" name="Picture 2" descr="@jiphyeonjeon">
            <a:extLst>
              <a:ext uri="{FF2B5EF4-FFF2-40B4-BE49-F238E27FC236}">
                <a16:creationId xmlns:a16="http://schemas.microsoft.com/office/drawing/2014/main" id="{9462E431-E567-4806-AC2E-8FE61F58F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246" y="0"/>
            <a:ext cx="824753" cy="82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1D5745F-F088-4C63-83B0-0C01ECD05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410" y="3006486"/>
            <a:ext cx="6818212" cy="35782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7DE97D-3C85-437F-B0A1-5F442778BD84}"/>
              </a:ext>
            </a:extLst>
          </p:cNvPr>
          <p:cNvSpPr txBox="1"/>
          <p:nvPr/>
        </p:nvSpPr>
        <p:spPr>
          <a:xfrm>
            <a:off x="770963" y="3425637"/>
            <a:ext cx="3577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</a:t>
            </a:r>
          </a:p>
          <a:p>
            <a:r>
              <a:rPr lang="en-US" altLang="ko-KR" sz="1700" dirty="0"/>
              <a:t>The cat is walking in the bedroom</a:t>
            </a:r>
          </a:p>
          <a:p>
            <a:r>
              <a:rPr lang="en-US" altLang="ko-KR" sz="1700" dirty="0"/>
              <a:t>A dog is running in a room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09380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97F2A8-688F-4C87-AF0D-E256CA2828E4}"/>
              </a:ext>
            </a:extLst>
          </p:cNvPr>
          <p:cNvGrpSpPr/>
          <p:nvPr/>
        </p:nvGrpSpPr>
        <p:grpSpPr>
          <a:xfrm>
            <a:off x="0" y="394730"/>
            <a:ext cx="337351" cy="2518925"/>
            <a:chOff x="0" y="394730"/>
            <a:chExt cx="337351" cy="2518925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A4CFA48-2F33-4CAE-9304-09CAEC505494}"/>
                </a:ext>
              </a:extLst>
            </p:cNvPr>
            <p:cNvGrpSpPr/>
            <p:nvPr/>
          </p:nvGrpSpPr>
          <p:grpSpPr>
            <a:xfrm rot="16200000" flipH="1">
              <a:off x="-515549" y="2060755"/>
              <a:ext cx="1368449" cy="337351"/>
              <a:chOff x="9832766" y="152400"/>
              <a:chExt cx="1368449" cy="337351"/>
            </a:xfrm>
          </p:grpSpPr>
          <p:sp>
            <p:nvSpPr>
              <p:cNvPr id="50" name="평행 사변형 49">
                <a:extLst>
                  <a:ext uri="{FF2B5EF4-FFF2-40B4-BE49-F238E27FC236}">
                    <a16:creationId xmlns:a16="http://schemas.microsoft.com/office/drawing/2014/main" id="{424886CD-90FC-401E-9DC3-DD19FCDEE02A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평행 사변형 50">
                <a:extLst>
                  <a:ext uri="{FF2B5EF4-FFF2-40B4-BE49-F238E27FC236}">
                    <a16:creationId xmlns:a16="http://schemas.microsoft.com/office/drawing/2014/main" id="{49C87526-5F0B-4A77-AA54-84273193A281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평행 사변형 51">
                <a:extLst>
                  <a:ext uri="{FF2B5EF4-FFF2-40B4-BE49-F238E27FC236}">
                    <a16:creationId xmlns:a16="http://schemas.microsoft.com/office/drawing/2014/main" id="{E85AE7AD-B9D9-41BD-871F-476D90248393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평행 사변형 52">
                <a:extLst>
                  <a:ext uri="{FF2B5EF4-FFF2-40B4-BE49-F238E27FC236}">
                    <a16:creationId xmlns:a16="http://schemas.microsoft.com/office/drawing/2014/main" id="{343FD13C-33A7-4172-A7AF-B6355ADF502F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평행 사변형 53">
                <a:extLst>
                  <a:ext uri="{FF2B5EF4-FFF2-40B4-BE49-F238E27FC236}">
                    <a16:creationId xmlns:a16="http://schemas.microsoft.com/office/drawing/2014/main" id="{86C43693-A94B-49CA-AB27-00FFC546BC72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평행 사변형 54">
                <a:extLst>
                  <a:ext uri="{FF2B5EF4-FFF2-40B4-BE49-F238E27FC236}">
                    <a16:creationId xmlns:a16="http://schemas.microsoft.com/office/drawing/2014/main" id="{CD57F06B-03CE-4264-BEDC-60131AA61EF2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0BD00B3-2C83-4865-B72C-76B9B2486354}"/>
                </a:ext>
              </a:extLst>
            </p:cNvPr>
            <p:cNvGrpSpPr/>
            <p:nvPr/>
          </p:nvGrpSpPr>
          <p:grpSpPr>
            <a:xfrm rot="16200000" flipH="1">
              <a:off x="-515549" y="910279"/>
              <a:ext cx="1368449" cy="337351"/>
              <a:chOff x="9832766" y="152400"/>
              <a:chExt cx="1368449" cy="337351"/>
            </a:xfrm>
          </p:grpSpPr>
          <p:sp>
            <p:nvSpPr>
              <p:cNvPr id="18" name="평행 사변형 17">
                <a:extLst>
                  <a:ext uri="{FF2B5EF4-FFF2-40B4-BE49-F238E27FC236}">
                    <a16:creationId xmlns:a16="http://schemas.microsoft.com/office/drawing/2014/main" id="{98B230F7-D89E-4532-AEEB-7393AB170261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A9D238FB-3430-4FEB-809C-6988E57FC44C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AA3717A8-FC25-4270-960E-C16E84380155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평행 사변형 23">
                <a:extLst>
                  <a:ext uri="{FF2B5EF4-FFF2-40B4-BE49-F238E27FC236}">
                    <a16:creationId xmlns:a16="http://schemas.microsoft.com/office/drawing/2014/main" id="{82FC3F5B-EDE6-4AEC-84D1-DA306618F06E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평행 사변형 25">
                <a:extLst>
                  <a:ext uri="{FF2B5EF4-FFF2-40B4-BE49-F238E27FC236}">
                    <a16:creationId xmlns:a16="http://schemas.microsoft.com/office/drawing/2014/main" id="{BB353215-4E9E-4D77-86FA-393E9D1F1947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평행 사변형 27">
                <a:extLst>
                  <a:ext uri="{FF2B5EF4-FFF2-40B4-BE49-F238E27FC236}">
                    <a16:creationId xmlns:a16="http://schemas.microsoft.com/office/drawing/2014/main" id="{7CC475A1-C13D-458F-AA6F-F72D21FBC89C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자유형 23">
              <a:extLst>
                <a:ext uri="{FF2B5EF4-FFF2-40B4-BE49-F238E27FC236}">
                  <a16:creationId xmlns:a16="http://schemas.microsoft.com/office/drawing/2014/main" id="{D3C6FCB9-4AED-43A7-AB99-A27C901F8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1" y="1479472"/>
              <a:ext cx="124636" cy="10908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9C1B0983-4A3B-42B1-B774-F2386519D5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359" y="730423"/>
              <a:ext cx="74823" cy="12584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2" name="Group 20">
              <a:extLst>
                <a:ext uri="{FF2B5EF4-FFF2-40B4-BE49-F238E27FC236}">
                  <a16:creationId xmlns:a16="http://schemas.microsoft.com/office/drawing/2014/main" id="{FAA1FE9B-AFDB-4140-9E8E-AC316801D39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9359" y="1094277"/>
              <a:ext cx="84155" cy="114792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8EE47309-1E82-4616-A8BF-900C74834A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30BAAC06-3CD9-4A2C-9F76-BBAEEC26C3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350DC09A-A8D9-4361-93A8-B15E7A5D74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741FA215-C3CE-4DFA-B0B5-A54CBF8B7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21143A26-893C-4A9A-A400-87B55D908594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91146" y="1857094"/>
              <a:ext cx="147784" cy="13102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460EBB2A-A67F-4136-B644-33FF08C3A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62" y="2264413"/>
              <a:ext cx="82381" cy="1087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자유형 58">
              <a:extLst>
                <a:ext uri="{FF2B5EF4-FFF2-40B4-BE49-F238E27FC236}">
                  <a16:creationId xmlns:a16="http://schemas.microsoft.com/office/drawing/2014/main" id="{33AC1216-85A5-4B5C-B37F-31792DE42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6" y="2616496"/>
              <a:ext cx="105617" cy="11706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582028" y="273222"/>
            <a:ext cx="471376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Introduction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/>
        </p:nvCxnSpPr>
        <p:spPr>
          <a:xfrm>
            <a:off x="4065455" y="1008377"/>
            <a:ext cx="72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9004CD8-B345-4265-B1E8-E922A191103E}"/>
              </a:ext>
            </a:extLst>
          </p:cNvPr>
          <p:cNvSpPr txBox="1"/>
          <p:nvPr/>
        </p:nvSpPr>
        <p:spPr>
          <a:xfrm>
            <a:off x="770963" y="1227076"/>
            <a:ext cx="10650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Focus of this paper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700" dirty="0">
                <a:latin typeface="+mn-ea"/>
              </a:rPr>
              <a:t> </a:t>
            </a:r>
            <a:r>
              <a:rPr lang="ko-KR" altLang="en-US" sz="1700" dirty="0">
                <a:latin typeface="+mn-ea"/>
              </a:rPr>
              <a:t>바로 앞의 </a:t>
            </a:r>
            <a:r>
              <a:rPr lang="en-US" altLang="ko-KR" sz="1700" dirty="0">
                <a:latin typeface="+mn-ea"/>
              </a:rPr>
              <a:t>1~2 </a:t>
            </a:r>
            <a:r>
              <a:rPr lang="ko-KR" altLang="en-US" sz="1700" dirty="0">
                <a:latin typeface="+mn-ea"/>
              </a:rPr>
              <a:t>단어보다 더 멀리 있는 </a:t>
            </a:r>
            <a:r>
              <a:rPr lang="en-US" altLang="ko-KR" sz="1700" dirty="0">
                <a:latin typeface="+mn-ea"/>
              </a:rPr>
              <a:t>information </a:t>
            </a:r>
            <a:r>
              <a:rPr lang="ko-KR" altLang="en-US" sz="1700" dirty="0">
                <a:latin typeface="+mn-ea"/>
              </a:rPr>
              <a:t>포착하기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700" dirty="0">
                <a:latin typeface="+mn-ea"/>
              </a:rPr>
              <a:t>단어간 유사성 찾기</a:t>
            </a:r>
            <a:endParaRPr lang="en-US" altLang="ko-KR" sz="1500" dirty="0">
              <a:latin typeface="+mn-ea"/>
            </a:endParaRPr>
          </a:p>
        </p:txBody>
      </p:sp>
      <p:pic>
        <p:nvPicPr>
          <p:cNvPr id="34" name="Picture 2" descr="@jiphyeonjeon">
            <a:extLst>
              <a:ext uri="{FF2B5EF4-FFF2-40B4-BE49-F238E27FC236}">
                <a16:creationId xmlns:a16="http://schemas.microsoft.com/office/drawing/2014/main" id="{9462E431-E567-4806-AC2E-8FE61F58F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246" y="0"/>
            <a:ext cx="824753" cy="82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189D35-6E27-40DD-A526-3C0F82E83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859" y="3510193"/>
            <a:ext cx="8334375" cy="228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03501E-5411-4EC2-A145-BE0C93060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7860" y="3710789"/>
            <a:ext cx="82962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23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97F2A8-688F-4C87-AF0D-E256CA2828E4}"/>
              </a:ext>
            </a:extLst>
          </p:cNvPr>
          <p:cNvGrpSpPr/>
          <p:nvPr/>
        </p:nvGrpSpPr>
        <p:grpSpPr>
          <a:xfrm>
            <a:off x="0" y="394730"/>
            <a:ext cx="337351" cy="2518925"/>
            <a:chOff x="0" y="394730"/>
            <a:chExt cx="337351" cy="2518925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A4CFA48-2F33-4CAE-9304-09CAEC505494}"/>
                </a:ext>
              </a:extLst>
            </p:cNvPr>
            <p:cNvGrpSpPr/>
            <p:nvPr/>
          </p:nvGrpSpPr>
          <p:grpSpPr>
            <a:xfrm rot="16200000" flipH="1">
              <a:off x="-515549" y="2060755"/>
              <a:ext cx="1368449" cy="337351"/>
              <a:chOff x="9832766" y="152400"/>
              <a:chExt cx="1368449" cy="337351"/>
            </a:xfrm>
          </p:grpSpPr>
          <p:sp>
            <p:nvSpPr>
              <p:cNvPr id="50" name="평행 사변형 49">
                <a:extLst>
                  <a:ext uri="{FF2B5EF4-FFF2-40B4-BE49-F238E27FC236}">
                    <a16:creationId xmlns:a16="http://schemas.microsoft.com/office/drawing/2014/main" id="{424886CD-90FC-401E-9DC3-DD19FCDEE02A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평행 사변형 50">
                <a:extLst>
                  <a:ext uri="{FF2B5EF4-FFF2-40B4-BE49-F238E27FC236}">
                    <a16:creationId xmlns:a16="http://schemas.microsoft.com/office/drawing/2014/main" id="{49C87526-5F0B-4A77-AA54-84273193A281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평행 사변형 51">
                <a:extLst>
                  <a:ext uri="{FF2B5EF4-FFF2-40B4-BE49-F238E27FC236}">
                    <a16:creationId xmlns:a16="http://schemas.microsoft.com/office/drawing/2014/main" id="{E85AE7AD-B9D9-41BD-871F-476D90248393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평행 사변형 52">
                <a:extLst>
                  <a:ext uri="{FF2B5EF4-FFF2-40B4-BE49-F238E27FC236}">
                    <a16:creationId xmlns:a16="http://schemas.microsoft.com/office/drawing/2014/main" id="{343FD13C-33A7-4172-A7AF-B6355ADF502F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평행 사변형 53">
                <a:extLst>
                  <a:ext uri="{FF2B5EF4-FFF2-40B4-BE49-F238E27FC236}">
                    <a16:creationId xmlns:a16="http://schemas.microsoft.com/office/drawing/2014/main" id="{86C43693-A94B-49CA-AB27-00FFC546BC72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평행 사변형 54">
                <a:extLst>
                  <a:ext uri="{FF2B5EF4-FFF2-40B4-BE49-F238E27FC236}">
                    <a16:creationId xmlns:a16="http://schemas.microsoft.com/office/drawing/2014/main" id="{CD57F06B-03CE-4264-BEDC-60131AA61EF2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0BD00B3-2C83-4865-B72C-76B9B2486354}"/>
                </a:ext>
              </a:extLst>
            </p:cNvPr>
            <p:cNvGrpSpPr/>
            <p:nvPr/>
          </p:nvGrpSpPr>
          <p:grpSpPr>
            <a:xfrm rot="16200000" flipH="1">
              <a:off x="-515549" y="910279"/>
              <a:ext cx="1368449" cy="337351"/>
              <a:chOff x="9832766" y="152400"/>
              <a:chExt cx="1368449" cy="337351"/>
            </a:xfrm>
          </p:grpSpPr>
          <p:sp>
            <p:nvSpPr>
              <p:cNvPr id="18" name="평행 사변형 17">
                <a:extLst>
                  <a:ext uri="{FF2B5EF4-FFF2-40B4-BE49-F238E27FC236}">
                    <a16:creationId xmlns:a16="http://schemas.microsoft.com/office/drawing/2014/main" id="{98B230F7-D89E-4532-AEEB-7393AB170261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A9D238FB-3430-4FEB-809C-6988E57FC44C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AA3717A8-FC25-4270-960E-C16E84380155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평행 사변형 23">
                <a:extLst>
                  <a:ext uri="{FF2B5EF4-FFF2-40B4-BE49-F238E27FC236}">
                    <a16:creationId xmlns:a16="http://schemas.microsoft.com/office/drawing/2014/main" id="{82FC3F5B-EDE6-4AEC-84D1-DA306618F06E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평행 사변형 25">
                <a:extLst>
                  <a:ext uri="{FF2B5EF4-FFF2-40B4-BE49-F238E27FC236}">
                    <a16:creationId xmlns:a16="http://schemas.microsoft.com/office/drawing/2014/main" id="{BB353215-4E9E-4D77-86FA-393E9D1F1947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평행 사변형 27">
                <a:extLst>
                  <a:ext uri="{FF2B5EF4-FFF2-40B4-BE49-F238E27FC236}">
                    <a16:creationId xmlns:a16="http://schemas.microsoft.com/office/drawing/2014/main" id="{7CC475A1-C13D-458F-AA6F-F72D21FBC89C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자유형 23">
              <a:extLst>
                <a:ext uri="{FF2B5EF4-FFF2-40B4-BE49-F238E27FC236}">
                  <a16:creationId xmlns:a16="http://schemas.microsoft.com/office/drawing/2014/main" id="{D3C6FCB9-4AED-43A7-AB99-A27C901F8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1" y="1479472"/>
              <a:ext cx="124636" cy="10908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9C1B0983-4A3B-42B1-B774-F2386519D5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359" y="730423"/>
              <a:ext cx="74823" cy="12584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2" name="Group 20">
              <a:extLst>
                <a:ext uri="{FF2B5EF4-FFF2-40B4-BE49-F238E27FC236}">
                  <a16:creationId xmlns:a16="http://schemas.microsoft.com/office/drawing/2014/main" id="{FAA1FE9B-AFDB-4140-9E8E-AC316801D39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9359" y="1094277"/>
              <a:ext cx="84155" cy="114792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8EE47309-1E82-4616-A8BF-900C74834A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30BAAC06-3CD9-4A2C-9F76-BBAEEC26C3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350DC09A-A8D9-4361-93A8-B15E7A5D74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741FA215-C3CE-4DFA-B0B5-A54CBF8B7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21143A26-893C-4A9A-A400-87B55D908594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91146" y="1857094"/>
              <a:ext cx="147784" cy="13102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460EBB2A-A67F-4136-B644-33FF08C3A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62" y="2264413"/>
              <a:ext cx="82381" cy="1087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자유형 58">
              <a:extLst>
                <a:ext uri="{FF2B5EF4-FFF2-40B4-BE49-F238E27FC236}">
                  <a16:creationId xmlns:a16="http://schemas.microsoft.com/office/drawing/2014/main" id="{33AC1216-85A5-4B5C-B37F-31792DE42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6" y="2616496"/>
              <a:ext cx="105617" cy="11706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582028" y="273222"/>
            <a:ext cx="471376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Introduction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/>
        </p:nvCxnSpPr>
        <p:spPr>
          <a:xfrm>
            <a:off x="4065455" y="1008377"/>
            <a:ext cx="72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9004CD8-B345-4265-B1E8-E922A191103E}"/>
              </a:ext>
            </a:extLst>
          </p:cNvPr>
          <p:cNvSpPr txBox="1"/>
          <p:nvPr/>
        </p:nvSpPr>
        <p:spPr>
          <a:xfrm>
            <a:off x="770963" y="1227076"/>
            <a:ext cx="106500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Proposed Approach</a:t>
            </a: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700" dirty="0">
                <a:latin typeface="+mn-ea"/>
              </a:rPr>
              <a:t> Vocabulary</a:t>
            </a:r>
            <a:r>
              <a:rPr lang="ko-KR" altLang="en-US" sz="1700" dirty="0">
                <a:latin typeface="+mn-ea"/>
              </a:rPr>
              <a:t>의 각 단어를 실수 공간에서 </a:t>
            </a:r>
            <a:r>
              <a:rPr lang="en-US" altLang="ko-KR" sz="1700" dirty="0">
                <a:latin typeface="+mn-ea"/>
              </a:rPr>
              <a:t>distributed word feature vector</a:t>
            </a:r>
            <a:r>
              <a:rPr lang="ko-KR" altLang="en-US" sz="1700" dirty="0">
                <a:latin typeface="+mn-ea"/>
              </a:rPr>
              <a:t>로 표현</a:t>
            </a:r>
            <a:endParaRPr lang="en-US" altLang="ko-KR" sz="17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</a:rPr>
              <a:t>각 </a:t>
            </a:r>
            <a:r>
              <a:rPr lang="en-US" altLang="ko-KR" sz="1500" dirty="0">
                <a:latin typeface="+mn-ea"/>
              </a:rPr>
              <a:t>feature vector</a:t>
            </a:r>
            <a:r>
              <a:rPr lang="ko-KR" altLang="en-US" sz="1500" dirty="0">
                <a:latin typeface="+mn-ea"/>
              </a:rPr>
              <a:t>는 적은 수의 특징으로 벡터 공간의 한 점에 </a:t>
            </a:r>
            <a:r>
              <a:rPr lang="en-US" altLang="ko-KR" sz="1500" dirty="0">
                <a:latin typeface="+mn-ea"/>
              </a:rPr>
              <a:t>mapping</a:t>
            </a:r>
            <a:r>
              <a:rPr lang="ko-KR" altLang="en-US" sz="1500" dirty="0">
                <a:latin typeface="+mn-ea"/>
              </a:rPr>
              <a:t>됨</a:t>
            </a:r>
            <a:endParaRPr lang="en-US" altLang="ko-KR" sz="15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n-ea"/>
              </a:rPr>
              <a:t>Feature vector</a:t>
            </a:r>
            <a:r>
              <a:rPr lang="ko-KR" altLang="en-US" sz="1500" dirty="0">
                <a:latin typeface="+mn-ea"/>
              </a:rPr>
              <a:t>는 이전의 의미적 지식을 활용해 초기화 가능</a:t>
            </a:r>
            <a:endParaRPr lang="en-US" altLang="ko-KR" sz="15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700" dirty="0">
                <a:latin typeface="+mn-ea"/>
              </a:rPr>
              <a:t> Word sequence</a:t>
            </a:r>
            <a:r>
              <a:rPr lang="ko-KR" altLang="en-US" sz="1700" dirty="0">
                <a:latin typeface="+mn-ea"/>
              </a:rPr>
              <a:t>의 </a:t>
            </a:r>
            <a:r>
              <a:rPr lang="en-US" altLang="ko-KR" sz="1700" dirty="0">
                <a:latin typeface="+mn-ea"/>
              </a:rPr>
              <a:t>joint probability function</a:t>
            </a:r>
            <a:r>
              <a:rPr lang="ko-KR" altLang="en-US" sz="1700" dirty="0">
                <a:latin typeface="+mn-ea"/>
              </a:rPr>
              <a:t>을 해당 </a:t>
            </a:r>
            <a:r>
              <a:rPr lang="en-US" altLang="ko-KR" sz="1700" dirty="0">
                <a:latin typeface="+mn-ea"/>
              </a:rPr>
              <a:t>sequence</a:t>
            </a:r>
            <a:r>
              <a:rPr lang="ko-KR" altLang="en-US" sz="1700" dirty="0">
                <a:latin typeface="+mn-ea"/>
              </a:rPr>
              <a:t>내 단어들의 </a:t>
            </a:r>
            <a:r>
              <a:rPr lang="en-US" altLang="ko-KR" sz="1700" dirty="0">
                <a:latin typeface="+mn-ea"/>
              </a:rPr>
              <a:t>feature vector</a:t>
            </a:r>
            <a:r>
              <a:rPr lang="ko-KR" altLang="en-US" sz="1700" dirty="0">
                <a:latin typeface="+mn-ea"/>
              </a:rPr>
              <a:t>로 표현</a:t>
            </a:r>
            <a:endParaRPr lang="en-US" altLang="ko-KR" sz="17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n-ea"/>
              </a:rPr>
              <a:t>Probability function</a:t>
            </a:r>
            <a:r>
              <a:rPr lang="ko-KR" altLang="en-US" sz="1500" dirty="0">
                <a:latin typeface="+mn-ea"/>
              </a:rPr>
              <a:t>은 주어진 이전단어의 다음 단어의 </a:t>
            </a:r>
            <a:r>
              <a:rPr lang="en-US" altLang="ko-KR" sz="1500" dirty="0">
                <a:latin typeface="+mn-ea"/>
              </a:rPr>
              <a:t>conditional probability</a:t>
            </a:r>
            <a:r>
              <a:rPr lang="ko-KR" altLang="en-US" sz="1500" dirty="0">
                <a:latin typeface="+mn-ea"/>
              </a:rPr>
              <a:t>의 곱으로 나타냄</a:t>
            </a:r>
            <a:endParaRPr lang="en-US" altLang="ko-KR" sz="15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n-ea"/>
              </a:rPr>
              <a:t>Function</a:t>
            </a:r>
            <a:r>
              <a:rPr lang="ko-KR" altLang="en-US" sz="1500" dirty="0">
                <a:latin typeface="+mn-ea"/>
              </a:rPr>
              <a:t>의 </a:t>
            </a:r>
            <a:r>
              <a:rPr lang="en-US" altLang="ko-KR" sz="1500" dirty="0">
                <a:latin typeface="+mn-ea"/>
              </a:rPr>
              <a:t>parameter</a:t>
            </a:r>
            <a:r>
              <a:rPr lang="ko-KR" altLang="en-US" sz="1500" dirty="0">
                <a:latin typeface="+mn-ea"/>
              </a:rPr>
              <a:t>는 </a:t>
            </a:r>
            <a:r>
              <a:rPr lang="en-US" altLang="ko-KR" sz="1500" dirty="0">
                <a:latin typeface="+mn-ea"/>
              </a:rPr>
              <a:t>training data</a:t>
            </a:r>
            <a:r>
              <a:rPr lang="ko-KR" altLang="en-US" sz="1500" dirty="0">
                <a:latin typeface="+mn-ea"/>
              </a:rPr>
              <a:t>의 </a:t>
            </a:r>
            <a:r>
              <a:rPr lang="en-US" altLang="ko-KR" sz="1500" dirty="0">
                <a:latin typeface="+mn-ea"/>
              </a:rPr>
              <a:t>log-likelihood</a:t>
            </a:r>
            <a:r>
              <a:rPr lang="ko-KR" altLang="en-US" sz="1500" dirty="0">
                <a:latin typeface="+mn-ea"/>
              </a:rPr>
              <a:t>를 최대화하며 반복해서 조정</a:t>
            </a:r>
            <a:endParaRPr lang="en-US" altLang="ko-KR" sz="15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700" dirty="0">
                <a:latin typeface="+mn-ea"/>
              </a:rPr>
              <a:t> Word feature vector</a:t>
            </a:r>
            <a:r>
              <a:rPr lang="ko-KR" altLang="en-US" sz="1700" dirty="0">
                <a:latin typeface="+mn-ea"/>
              </a:rPr>
              <a:t>와 </a:t>
            </a:r>
            <a:r>
              <a:rPr lang="en-US" altLang="ko-KR" sz="1700" dirty="0">
                <a:latin typeface="+mn-ea"/>
              </a:rPr>
              <a:t>probability function</a:t>
            </a:r>
            <a:r>
              <a:rPr lang="ko-KR" altLang="en-US" sz="1700" dirty="0">
                <a:latin typeface="+mn-ea"/>
              </a:rPr>
              <a:t>의 </a:t>
            </a:r>
            <a:r>
              <a:rPr lang="en-US" altLang="ko-KR" sz="1700" dirty="0">
                <a:latin typeface="+mn-ea"/>
              </a:rPr>
              <a:t>parameter </a:t>
            </a:r>
            <a:r>
              <a:rPr lang="ko-KR" altLang="en-US" sz="1700" dirty="0">
                <a:latin typeface="+mn-ea"/>
              </a:rPr>
              <a:t>동시에 학습</a:t>
            </a:r>
            <a:endParaRPr lang="en-US" altLang="ko-KR" sz="1700" dirty="0">
              <a:solidFill>
                <a:srgbClr val="FF0000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300" dirty="0">
              <a:latin typeface="+mn-ea"/>
            </a:endParaRPr>
          </a:p>
        </p:txBody>
      </p:sp>
      <p:pic>
        <p:nvPicPr>
          <p:cNvPr id="34" name="Picture 2" descr="@jiphyeonjeon">
            <a:extLst>
              <a:ext uri="{FF2B5EF4-FFF2-40B4-BE49-F238E27FC236}">
                <a16:creationId xmlns:a16="http://schemas.microsoft.com/office/drawing/2014/main" id="{7AF81B68-76D2-4F65-8EE7-092B494DE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246" y="0"/>
            <a:ext cx="824753" cy="82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761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 32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/>
        </p:nvSpPr>
        <p:spPr>
          <a:xfrm>
            <a:off x="-2" y="-6725"/>
            <a:ext cx="12192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97F2A8-688F-4C87-AF0D-E256CA2828E4}"/>
              </a:ext>
            </a:extLst>
          </p:cNvPr>
          <p:cNvGrpSpPr/>
          <p:nvPr/>
        </p:nvGrpSpPr>
        <p:grpSpPr>
          <a:xfrm>
            <a:off x="0" y="394730"/>
            <a:ext cx="337351" cy="2518925"/>
            <a:chOff x="0" y="394730"/>
            <a:chExt cx="337351" cy="2518925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A4CFA48-2F33-4CAE-9304-09CAEC505494}"/>
                </a:ext>
              </a:extLst>
            </p:cNvPr>
            <p:cNvGrpSpPr/>
            <p:nvPr/>
          </p:nvGrpSpPr>
          <p:grpSpPr>
            <a:xfrm rot="16200000" flipH="1">
              <a:off x="-515549" y="2060755"/>
              <a:ext cx="1368449" cy="337351"/>
              <a:chOff x="9832766" y="152400"/>
              <a:chExt cx="1368449" cy="337351"/>
            </a:xfrm>
          </p:grpSpPr>
          <p:sp>
            <p:nvSpPr>
              <p:cNvPr id="50" name="평행 사변형 49">
                <a:extLst>
                  <a:ext uri="{FF2B5EF4-FFF2-40B4-BE49-F238E27FC236}">
                    <a16:creationId xmlns:a16="http://schemas.microsoft.com/office/drawing/2014/main" id="{424886CD-90FC-401E-9DC3-DD19FCDEE02A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평행 사변형 50">
                <a:extLst>
                  <a:ext uri="{FF2B5EF4-FFF2-40B4-BE49-F238E27FC236}">
                    <a16:creationId xmlns:a16="http://schemas.microsoft.com/office/drawing/2014/main" id="{49C87526-5F0B-4A77-AA54-84273193A281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평행 사변형 51">
                <a:extLst>
                  <a:ext uri="{FF2B5EF4-FFF2-40B4-BE49-F238E27FC236}">
                    <a16:creationId xmlns:a16="http://schemas.microsoft.com/office/drawing/2014/main" id="{E85AE7AD-B9D9-41BD-871F-476D90248393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평행 사변형 52">
                <a:extLst>
                  <a:ext uri="{FF2B5EF4-FFF2-40B4-BE49-F238E27FC236}">
                    <a16:creationId xmlns:a16="http://schemas.microsoft.com/office/drawing/2014/main" id="{343FD13C-33A7-4172-A7AF-B6355ADF502F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평행 사변형 53">
                <a:extLst>
                  <a:ext uri="{FF2B5EF4-FFF2-40B4-BE49-F238E27FC236}">
                    <a16:creationId xmlns:a16="http://schemas.microsoft.com/office/drawing/2014/main" id="{86C43693-A94B-49CA-AB27-00FFC546BC72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평행 사변형 54">
                <a:extLst>
                  <a:ext uri="{FF2B5EF4-FFF2-40B4-BE49-F238E27FC236}">
                    <a16:creationId xmlns:a16="http://schemas.microsoft.com/office/drawing/2014/main" id="{CD57F06B-03CE-4264-BEDC-60131AA61EF2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0BD00B3-2C83-4865-B72C-76B9B2486354}"/>
                </a:ext>
              </a:extLst>
            </p:cNvPr>
            <p:cNvGrpSpPr/>
            <p:nvPr/>
          </p:nvGrpSpPr>
          <p:grpSpPr>
            <a:xfrm rot="16200000" flipH="1">
              <a:off x="-515549" y="910279"/>
              <a:ext cx="1368449" cy="337351"/>
              <a:chOff x="9832766" y="152400"/>
              <a:chExt cx="1368449" cy="337351"/>
            </a:xfrm>
          </p:grpSpPr>
          <p:sp>
            <p:nvSpPr>
              <p:cNvPr id="18" name="평행 사변형 17">
                <a:extLst>
                  <a:ext uri="{FF2B5EF4-FFF2-40B4-BE49-F238E27FC236}">
                    <a16:creationId xmlns:a16="http://schemas.microsoft.com/office/drawing/2014/main" id="{98B230F7-D89E-4532-AEEB-7393AB170261}"/>
                  </a:ext>
                </a:extLst>
              </p:cNvPr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A9D238FB-3430-4FEB-809C-6988E57FC44C}"/>
                  </a:ext>
                </a:extLst>
              </p:cNvPr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AA3717A8-FC25-4270-960E-C16E84380155}"/>
                  </a:ext>
                </a:extLst>
              </p:cNvPr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평행 사변형 23">
                <a:extLst>
                  <a:ext uri="{FF2B5EF4-FFF2-40B4-BE49-F238E27FC236}">
                    <a16:creationId xmlns:a16="http://schemas.microsoft.com/office/drawing/2014/main" id="{82FC3F5B-EDE6-4AEC-84D1-DA306618F06E}"/>
                  </a:ext>
                </a:extLst>
              </p:cNvPr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평행 사변형 25">
                <a:extLst>
                  <a:ext uri="{FF2B5EF4-FFF2-40B4-BE49-F238E27FC236}">
                    <a16:creationId xmlns:a16="http://schemas.microsoft.com/office/drawing/2014/main" id="{BB353215-4E9E-4D77-86FA-393E9D1F1947}"/>
                  </a:ext>
                </a:extLst>
              </p:cNvPr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평행 사변형 27">
                <a:extLst>
                  <a:ext uri="{FF2B5EF4-FFF2-40B4-BE49-F238E27FC236}">
                    <a16:creationId xmlns:a16="http://schemas.microsoft.com/office/drawing/2014/main" id="{7CC475A1-C13D-458F-AA6F-F72D21FBC89C}"/>
                  </a:ext>
                </a:extLst>
              </p:cNvPr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자유형 23">
              <a:extLst>
                <a:ext uri="{FF2B5EF4-FFF2-40B4-BE49-F238E27FC236}">
                  <a16:creationId xmlns:a16="http://schemas.microsoft.com/office/drawing/2014/main" id="{D3C6FCB9-4AED-43A7-AB99-A27C901F8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1" y="1479472"/>
              <a:ext cx="124636" cy="10908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9C1B0983-4A3B-42B1-B774-F2386519D5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359" y="730423"/>
              <a:ext cx="74823" cy="12584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2" name="Group 20">
              <a:extLst>
                <a:ext uri="{FF2B5EF4-FFF2-40B4-BE49-F238E27FC236}">
                  <a16:creationId xmlns:a16="http://schemas.microsoft.com/office/drawing/2014/main" id="{FAA1FE9B-AFDB-4140-9E8E-AC316801D39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9359" y="1094277"/>
              <a:ext cx="84155" cy="114792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8EE47309-1E82-4616-A8BF-900C74834A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30BAAC06-3CD9-4A2C-9F76-BBAEEC26C3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350DC09A-A8D9-4361-93A8-B15E7A5D74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741FA215-C3CE-4DFA-B0B5-A54CBF8B7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21143A26-893C-4A9A-A400-87B55D908594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91146" y="1857094"/>
              <a:ext cx="147784" cy="13102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460EBB2A-A67F-4136-B644-33FF08C3A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62" y="2264413"/>
              <a:ext cx="82381" cy="1087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자유형 58">
              <a:extLst>
                <a:ext uri="{FF2B5EF4-FFF2-40B4-BE49-F238E27FC236}">
                  <a16:creationId xmlns:a16="http://schemas.microsoft.com/office/drawing/2014/main" id="{33AC1216-85A5-4B5C-B37F-31792DE42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6" y="2616496"/>
              <a:ext cx="105617" cy="11706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840E513-760B-43AB-B251-CE022E720072}"/>
              </a:ext>
            </a:extLst>
          </p:cNvPr>
          <p:cNvSpPr/>
          <p:nvPr/>
        </p:nvSpPr>
        <p:spPr>
          <a:xfrm>
            <a:off x="582028" y="273222"/>
            <a:ext cx="471376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Introduction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/>
        </p:nvCxnSpPr>
        <p:spPr>
          <a:xfrm>
            <a:off x="4065455" y="1008377"/>
            <a:ext cx="72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004CD8-B345-4265-B1E8-E922A191103E}"/>
                  </a:ext>
                </a:extLst>
              </p:cNvPr>
              <p:cNvSpPr txBox="1"/>
              <p:nvPr/>
            </p:nvSpPr>
            <p:spPr>
              <a:xfrm>
                <a:off x="770963" y="1227076"/>
                <a:ext cx="10650071" cy="3257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latin typeface="+mn-ea"/>
                  </a:rPr>
                  <a:t>Previous Work</a:t>
                </a:r>
              </a:p>
              <a:p>
                <a:endParaRPr lang="en-US" altLang="ko-KR" dirty="0">
                  <a:latin typeface="+mn-ea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sz="1700" dirty="0">
                    <a:latin typeface="+mn-ea"/>
                  </a:rPr>
                  <a:t> Decomposing Joint probability as product of Conditional probability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>
                    <a:latin typeface="+mn-ea"/>
                  </a:rPr>
                  <a:t>2000</a:t>
                </a:r>
                <a:r>
                  <a:rPr lang="ko-KR" altLang="en-US" sz="1500" dirty="0">
                    <a:latin typeface="+mn-ea"/>
                  </a:rPr>
                  <a:t>년에 제안된 방법</a:t>
                </a:r>
                <a:endParaRPr lang="en-US" altLang="ko-KR" sz="1500" dirty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500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acc>
                  </m:oMath>
                </a14:m>
                <a:r>
                  <a:rPr lang="en-US" altLang="ko-KR" sz="1500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500" i="1" dirty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ko-KR" sz="15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500" dirty="0">
                    <a:latin typeface="+mn-ea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500" i="1" dirty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ko-KR" sz="15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5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5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ko-KR" sz="15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  <m:sSub>
                      <m:sSubPr>
                        <m:ctrlPr>
                          <a:rPr lang="en-US" altLang="ko-KR" sz="15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sz="1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ko-KR" sz="1500" dirty="0">
                    <a:latin typeface="+mn-ea"/>
                  </a:rPr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altLang="ko-KR" sz="15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altLang="ko-KR" sz="1500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altLang="ko-KR" sz="15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1500" i="1" dirty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</m:acc>
                        <m:r>
                          <m:rPr>
                            <m:brk m:alnAt="7"/>
                          </m:rPr>
                          <a:rPr lang="en-US" altLang="ko-KR" sz="1500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5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500" i="1" dirty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500" i="1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ko-KR" sz="1500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5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500" i="1" dirty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500" i="1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ko-KR" sz="1500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15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500" i="1" dirty="0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500" i="1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ko-KR" sz="1500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5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500" i="1" dirty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500" i="1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ko-KR" sz="15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ko-KR" sz="1500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5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500" i="1" dirty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500" i="1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ko-KR" sz="15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ko-KR" sz="15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5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500" i="1" dirty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500" i="1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ko-KR" sz="1500" i="1" dirty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ko-KR" sz="1500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5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500" i="1" dirty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500" i="1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ko-KR" sz="1500" i="1" dirty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ko-KR" sz="15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5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ko-KR" sz="1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5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5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lang="en-US" altLang="ko-KR" sz="15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ko-KR" sz="1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5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5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lang="en-US" altLang="ko-KR" sz="15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ko-KR" sz="1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1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1500" dirty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5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5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ko-KR" sz="1500" dirty="0">
                    <a:latin typeface="+mn-ea"/>
                  </a:rPr>
                  <a:t>()</a:t>
                </a:r>
                <a:r>
                  <a:rPr lang="ko-KR" altLang="en-US" sz="1500" dirty="0">
                    <a:latin typeface="+mn-ea"/>
                  </a:rPr>
                  <a:t>는 주어진 이전의 </a:t>
                </a:r>
                <a:r>
                  <a:rPr lang="en-US" altLang="ko-KR" sz="1500" dirty="0">
                    <a:latin typeface="+mn-ea"/>
                  </a:rPr>
                  <a:t>Z</a:t>
                </a:r>
                <a:r>
                  <a:rPr lang="ko-KR" altLang="en-US" sz="1500" dirty="0">
                    <a:latin typeface="+mn-ea"/>
                  </a:rPr>
                  <a:t>를 이용해서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500" i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500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ko-KR" altLang="en-US" sz="1500" dirty="0">
                    <a:latin typeface="+mn-ea"/>
                  </a:rPr>
                  <a:t>의 조건부 분포를 표현하는 </a:t>
                </a:r>
                <a:r>
                  <a:rPr lang="en-US" altLang="ko-KR" sz="1500" dirty="0">
                    <a:latin typeface="+mn-ea"/>
                  </a:rPr>
                  <a:t>parameter</a:t>
                </a:r>
                <a:r>
                  <a:rPr lang="ko-KR" altLang="en-US" sz="1500" dirty="0">
                    <a:latin typeface="+mn-ea"/>
                  </a:rPr>
                  <a:t>를 계산함</a:t>
                </a:r>
                <a:endParaRPr lang="en-US" altLang="ko-KR" sz="1500" dirty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500" dirty="0">
                  <a:latin typeface="+mn-ea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sz="1700" dirty="0">
                    <a:latin typeface="+mn-ea"/>
                  </a:rPr>
                  <a:t> Discovering Word Similarity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500" dirty="0">
                    <a:latin typeface="+mn-ea"/>
                  </a:rPr>
                  <a:t>1992</a:t>
                </a:r>
                <a:r>
                  <a:rPr lang="ko-KR" altLang="en-US" sz="1500" dirty="0">
                    <a:latin typeface="+mn-ea"/>
                  </a:rPr>
                  <a:t>년에 제안된 방법</a:t>
                </a:r>
                <a:endParaRPr lang="en-US" altLang="ko-KR" sz="1500" dirty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500" dirty="0">
                    <a:latin typeface="+mn-ea"/>
                  </a:rPr>
                  <a:t>단어의 </a:t>
                </a:r>
                <a:r>
                  <a:rPr lang="en-US" altLang="ko-KR" sz="1500" dirty="0">
                    <a:latin typeface="+mn-ea"/>
                  </a:rPr>
                  <a:t>clustering</a:t>
                </a:r>
                <a:r>
                  <a:rPr lang="ko-KR" altLang="en-US" sz="1500" dirty="0">
                    <a:latin typeface="+mn-ea"/>
                  </a:rPr>
                  <a:t>을 학습하여 단어들을 특정 연관성에 따라 </a:t>
                </a:r>
                <a:r>
                  <a:rPr lang="en-US" altLang="ko-KR" sz="1500" dirty="0">
                    <a:latin typeface="+mn-ea"/>
                  </a:rPr>
                  <a:t>class</a:t>
                </a:r>
                <a:r>
                  <a:rPr lang="ko-KR" altLang="en-US" sz="1500" dirty="0">
                    <a:latin typeface="+mn-ea"/>
                  </a:rPr>
                  <a:t>로 </a:t>
                </a:r>
                <a:r>
                  <a:rPr lang="en-US" altLang="ko-KR" sz="1500" dirty="0">
                    <a:latin typeface="+mn-ea"/>
                  </a:rPr>
                  <a:t>similarity </a:t>
                </a:r>
                <a:r>
                  <a:rPr lang="ko-KR" altLang="en-US" sz="1500" dirty="0">
                    <a:latin typeface="+mn-ea"/>
                  </a:rPr>
                  <a:t>학습</a:t>
                </a:r>
                <a:endParaRPr lang="en-US" altLang="ko-KR" sz="1500" dirty="0">
                  <a:latin typeface="+mn-ea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sz="1700" dirty="0">
                    <a:latin typeface="+mn-ea"/>
                  </a:rPr>
                  <a:t> Vector space Representation</a:t>
                </a:r>
                <a:endParaRPr lang="en-US" altLang="ko-KR" sz="1700" dirty="0">
                  <a:solidFill>
                    <a:srgbClr val="FF0000"/>
                  </a:solidFill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300" dirty="0">
                    <a:latin typeface="+mn-ea"/>
                  </a:rPr>
                  <a:t>LSI (Latent Semantic Indexing)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1300" dirty="0">
                    <a:latin typeface="+mn-ea"/>
                  </a:rPr>
                  <a:t>같은 문서 내 동시 등장 확률을 이용하여 표현함</a:t>
                </a:r>
                <a:endParaRPr lang="en-US" altLang="ko-KR" sz="130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004CD8-B345-4265-B1E8-E922A1911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63" y="1227076"/>
                <a:ext cx="10650071" cy="3257495"/>
              </a:xfrm>
              <a:prstGeom prst="rect">
                <a:avLst/>
              </a:prstGeom>
              <a:blipFill>
                <a:blip r:embed="rId3"/>
                <a:stretch>
                  <a:fillRect l="-572" t="-935" b="-5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2" descr="@jiphyeonjeon">
            <a:extLst>
              <a:ext uri="{FF2B5EF4-FFF2-40B4-BE49-F238E27FC236}">
                <a16:creationId xmlns:a16="http://schemas.microsoft.com/office/drawing/2014/main" id="{7AF81B68-76D2-4F65-8EE7-092B494DE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246" y="0"/>
            <a:ext cx="824753" cy="82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761144"/>
      </p:ext>
    </p:extLst>
  </p:cSld>
  <p:clrMapOvr>
    <a:masterClrMapping/>
  </p:clrMapOvr>
</p:sld>
</file>

<file path=ppt/theme/theme1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2429</Words>
  <Application>Microsoft Office PowerPoint</Application>
  <PresentationFormat>와이드스크린</PresentationFormat>
  <Paragraphs>398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Cambria Math</vt:lpstr>
      <vt:lpstr>Wingdings</vt:lpstr>
      <vt:lpstr>11_Office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치영</cp:lastModifiedBy>
  <cp:revision>92</cp:revision>
  <dcterms:created xsi:type="dcterms:W3CDTF">2020-08-24T02:34:25Z</dcterms:created>
  <dcterms:modified xsi:type="dcterms:W3CDTF">2020-12-27T08:03:38Z</dcterms:modified>
</cp:coreProperties>
</file>