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9"/>
  </p:notesMasterIdLst>
  <p:sldIdLst>
    <p:sldId id="286" r:id="rId2"/>
    <p:sldId id="332" r:id="rId3"/>
    <p:sldId id="334" r:id="rId4"/>
    <p:sldId id="335" r:id="rId5"/>
    <p:sldId id="336" r:id="rId6"/>
    <p:sldId id="337" r:id="rId7"/>
    <p:sldId id="338" r:id="rId8"/>
    <p:sldId id="339" r:id="rId9"/>
    <p:sldId id="287" r:id="rId10"/>
    <p:sldId id="340" r:id="rId11"/>
    <p:sldId id="341" r:id="rId12"/>
    <p:sldId id="322" r:id="rId13"/>
    <p:sldId id="324" r:id="rId14"/>
    <p:sldId id="325" r:id="rId15"/>
    <p:sldId id="326" r:id="rId16"/>
    <p:sldId id="327" r:id="rId17"/>
    <p:sldId id="328" r:id="rId18"/>
    <p:sldId id="329" r:id="rId19"/>
    <p:sldId id="342" r:id="rId20"/>
    <p:sldId id="343" r:id="rId21"/>
    <p:sldId id="344" r:id="rId22"/>
    <p:sldId id="345" r:id="rId23"/>
    <p:sldId id="346" r:id="rId24"/>
    <p:sldId id="330" r:id="rId25"/>
    <p:sldId id="288" r:id="rId26"/>
    <p:sldId id="333" r:id="rId27"/>
    <p:sldId id="331" r:id="rId28"/>
  </p:sldIdLst>
  <p:sldSz cx="12192000" cy="6858000"/>
  <p:notesSz cx="6858000" cy="9144000"/>
  <p:embeddedFontLst>
    <p:embeddedFont>
      <p:font typeface="Cambria Math" panose="02040503050406030204" pitchFamily="18" charset="0"/>
      <p:regular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89798" autoAdjust="0"/>
  </p:normalViewPr>
  <p:slideViewPr>
    <p:cSldViewPr snapToGrid="0">
      <p:cViewPr>
        <p:scale>
          <a:sx n="75" d="100"/>
          <a:sy n="75" d="100"/>
        </p:scale>
        <p:origin x="133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94F82D-6E19-46AB-A585-8119B77A91CE}" type="doc">
      <dgm:prSet loTypeId="urn:microsoft.com/office/officeart/2005/8/layout/hierarchy2" loCatId="hierarchy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pPr latinLnBrk="1"/>
          <a:endParaRPr lang="ko-KR" altLang="en-US"/>
        </a:p>
      </dgm:t>
    </dgm:pt>
    <dgm:pt modelId="{0E36E330-1FC6-47C4-B3CF-C5FD2D8361EB}">
      <dgm:prSet phldrT="[텍스트]" custT="1"/>
      <dgm:spPr/>
      <dgm:t>
        <a:bodyPr/>
        <a:lstStyle/>
        <a:p>
          <a:pPr latinLnBrk="1"/>
          <a:r>
            <a:rPr lang="ko-KR" altLang="en-US" sz="2400" dirty="0"/>
            <a:t>피처</a:t>
          </a:r>
          <a:endParaRPr lang="en-US" altLang="ko-KR" sz="2400" dirty="0"/>
        </a:p>
        <a:p>
          <a:pPr latinLnBrk="1"/>
          <a:r>
            <a:rPr lang="en-US" altLang="ko-KR" sz="1800" dirty="0"/>
            <a:t>Features</a:t>
          </a:r>
          <a:endParaRPr lang="ko-KR" altLang="en-US" sz="1800" dirty="0"/>
        </a:p>
      </dgm:t>
    </dgm:pt>
    <dgm:pt modelId="{CAD370BD-850B-40CE-A538-657703065517}" type="parTrans" cxnId="{EB463407-BA7B-4399-8119-09CE4E1775E2}">
      <dgm:prSet/>
      <dgm:spPr/>
      <dgm:t>
        <a:bodyPr/>
        <a:lstStyle/>
        <a:p>
          <a:pPr latinLnBrk="1"/>
          <a:endParaRPr lang="ko-KR" altLang="en-US"/>
        </a:p>
      </dgm:t>
    </dgm:pt>
    <dgm:pt modelId="{58343285-BF70-44E3-AB56-4B11320770F8}" type="sibTrans" cxnId="{EB463407-BA7B-4399-8119-09CE4E1775E2}">
      <dgm:prSet/>
      <dgm:spPr/>
      <dgm:t>
        <a:bodyPr/>
        <a:lstStyle/>
        <a:p>
          <a:pPr latinLnBrk="1"/>
          <a:endParaRPr lang="ko-KR" altLang="en-US"/>
        </a:p>
      </dgm:t>
    </dgm:pt>
    <dgm:pt modelId="{98533A08-A5A2-4F72-AC90-D31D76B77070}">
      <dgm:prSet phldrT="[텍스트]"/>
      <dgm:spPr/>
      <dgm:t>
        <a:bodyPr/>
        <a:lstStyle/>
        <a:p>
          <a:pPr latinLnBrk="1"/>
          <a:r>
            <a:rPr lang="ko-KR" altLang="en-US" dirty="0"/>
            <a:t>숫자형 피처</a:t>
          </a:r>
          <a:endParaRPr lang="en-US" altLang="ko-KR" dirty="0"/>
        </a:p>
        <a:p>
          <a:pPr latinLnBrk="1"/>
          <a:r>
            <a:rPr lang="en-US" altLang="ko-KR" dirty="0"/>
            <a:t>Numeric features</a:t>
          </a:r>
          <a:endParaRPr lang="ko-KR" altLang="en-US" dirty="0"/>
        </a:p>
      </dgm:t>
    </dgm:pt>
    <dgm:pt modelId="{B265014D-9194-4FA2-A60A-68F2BBA69D7B}" type="parTrans" cxnId="{5B8437CD-AF4B-4DAF-93DD-DF4159084D8A}">
      <dgm:prSet/>
      <dgm:spPr/>
      <dgm:t>
        <a:bodyPr/>
        <a:lstStyle/>
        <a:p>
          <a:pPr latinLnBrk="1"/>
          <a:endParaRPr lang="ko-KR" altLang="en-US"/>
        </a:p>
      </dgm:t>
    </dgm:pt>
    <dgm:pt modelId="{2E7E3FD1-D8C9-47E3-B235-29D18D04B6D7}" type="sibTrans" cxnId="{5B8437CD-AF4B-4DAF-93DD-DF4159084D8A}">
      <dgm:prSet/>
      <dgm:spPr/>
      <dgm:t>
        <a:bodyPr/>
        <a:lstStyle/>
        <a:p>
          <a:pPr latinLnBrk="1"/>
          <a:endParaRPr lang="ko-KR" altLang="en-US"/>
        </a:p>
      </dgm:t>
    </dgm:pt>
    <dgm:pt modelId="{61C196A2-581C-40E9-A848-A8360C7D8A1B}">
      <dgm:prSet phldrT="[텍스트]"/>
      <dgm:spPr/>
      <dgm:t>
        <a:bodyPr/>
        <a:lstStyle/>
        <a:p>
          <a:pPr latinLnBrk="1"/>
          <a:r>
            <a:rPr lang="ko-KR" altLang="en-US" dirty="0"/>
            <a:t>범주형 피처</a:t>
          </a:r>
          <a:endParaRPr lang="en-US" altLang="ko-KR" dirty="0"/>
        </a:p>
        <a:p>
          <a:pPr latinLnBrk="1"/>
          <a:r>
            <a:rPr lang="en-US" altLang="ko-KR" dirty="0"/>
            <a:t>Categorical features</a:t>
          </a:r>
          <a:endParaRPr lang="ko-KR" altLang="en-US" dirty="0"/>
        </a:p>
      </dgm:t>
    </dgm:pt>
    <dgm:pt modelId="{DC625729-D869-4CFA-A525-C62631DAE0E9}" type="parTrans" cxnId="{E22BB896-45A0-4EA7-914A-C0A1EBBFB2E3}">
      <dgm:prSet/>
      <dgm:spPr/>
      <dgm:t>
        <a:bodyPr/>
        <a:lstStyle/>
        <a:p>
          <a:pPr latinLnBrk="1"/>
          <a:endParaRPr lang="ko-KR" altLang="en-US"/>
        </a:p>
      </dgm:t>
    </dgm:pt>
    <dgm:pt modelId="{123EE43D-CA69-4511-882F-D486C4AF4968}" type="sibTrans" cxnId="{E22BB896-45A0-4EA7-914A-C0A1EBBFB2E3}">
      <dgm:prSet/>
      <dgm:spPr/>
      <dgm:t>
        <a:bodyPr/>
        <a:lstStyle/>
        <a:p>
          <a:pPr latinLnBrk="1"/>
          <a:endParaRPr lang="ko-KR" altLang="en-US"/>
        </a:p>
      </dgm:t>
    </dgm:pt>
    <dgm:pt modelId="{A00A1667-7EFC-4D2C-9194-60B5742F766B}">
      <dgm:prSet phldrT="[텍스트]"/>
      <dgm:spPr>
        <a:ln>
          <a:solidFill>
            <a:srgbClr val="FF0000"/>
          </a:solidFill>
        </a:ln>
      </dgm:spPr>
      <dgm:t>
        <a:bodyPr/>
        <a:lstStyle/>
        <a:p>
          <a:pPr latinLnBrk="1"/>
          <a:r>
            <a:rPr lang="ko-KR" altLang="en-US" dirty="0"/>
            <a:t>연속형 피처</a:t>
          </a:r>
          <a:endParaRPr lang="en-US" altLang="ko-KR" dirty="0"/>
        </a:p>
        <a:p>
          <a:pPr latinLnBrk="1"/>
          <a:r>
            <a:rPr lang="en-US" altLang="ko-KR" dirty="0"/>
            <a:t>Continuous features</a:t>
          </a:r>
          <a:endParaRPr lang="ko-KR" altLang="en-US" dirty="0"/>
        </a:p>
      </dgm:t>
    </dgm:pt>
    <dgm:pt modelId="{583D430D-BDB1-45B3-8828-22201B6E9129}" type="parTrans" cxnId="{7FC0F5E7-3EFE-47BE-AA42-AA29F461C396}">
      <dgm:prSet/>
      <dgm:spPr/>
      <dgm:t>
        <a:bodyPr/>
        <a:lstStyle/>
        <a:p>
          <a:pPr latinLnBrk="1"/>
          <a:endParaRPr lang="ko-KR" altLang="en-US"/>
        </a:p>
      </dgm:t>
    </dgm:pt>
    <dgm:pt modelId="{438EE07D-8D1F-49E2-9993-E3ABB7721F4E}" type="sibTrans" cxnId="{7FC0F5E7-3EFE-47BE-AA42-AA29F461C396}">
      <dgm:prSet/>
      <dgm:spPr/>
      <dgm:t>
        <a:bodyPr/>
        <a:lstStyle/>
        <a:p>
          <a:pPr latinLnBrk="1"/>
          <a:endParaRPr lang="ko-KR" altLang="en-US"/>
        </a:p>
      </dgm:t>
    </dgm:pt>
    <dgm:pt modelId="{E3ED64C4-DA10-4325-9858-85931183870F}">
      <dgm:prSet phldrT="[텍스트]"/>
      <dgm:spPr/>
      <dgm:t>
        <a:bodyPr/>
        <a:lstStyle/>
        <a:p>
          <a:pPr latinLnBrk="1"/>
          <a:r>
            <a:rPr lang="ko-KR" altLang="en-US" dirty="0"/>
            <a:t>문자형 피처</a:t>
          </a:r>
          <a:endParaRPr lang="en-US" altLang="ko-KR" dirty="0"/>
        </a:p>
        <a:p>
          <a:pPr latinLnBrk="1"/>
          <a:r>
            <a:rPr lang="en-US" altLang="ko-KR" dirty="0"/>
            <a:t>Text features</a:t>
          </a:r>
          <a:endParaRPr lang="ko-KR" altLang="en-US" dirty="0"/>
        </a:p>
      </dgm:t>
    </dgm:pt>
    <dgm:pt modelId="{0F1EC558-0202-4256-8C2A-5B284BA8D2F3}" type="parTrans" cxnId="{C8FFA584-B4A1-41CC-8699-751E20717CEB}">
      <dgm:prSet/>
      <dgm:spPr/>
      <dgm:t>
        <a:bodyPr/>
        <a:lstStyle/>
        <a:p>
          <a:pPr latinLnBrk="1"/>
          <a:endParaRPr lang="ko-KR" altLang="en-US"/>
        </a:p>
      </dgm:t>
    </dgm:pt>
    <dgm:pt modelId="{B48D091D-ED8B-4E7E-8C42-E84A118F8879}" type="sibTrans" cxnId="{C8FFA584-B4A1-41CC-8699-751E20717CEB}">
      <dgm:prSet/>
      <dgm:spPr/>
      <dgm:t>
        <a:bodyPr/>
        <a:lstStyle/>
        <a:p>
          <a:pPr latinLnBrk="1"/>
          <a:endParaRPr lang="ko-KR" altLang="en-US"/>
        </a:p>
      </dgm:t>
    </dgm:pt>
    <dgm:pt modelId="{56027EDF-CEC0-45F4-898C-FC53867F0E5F}" type="pres">
      <dgm:prSet presAssocID="{1894F82D-6E19-46AB-A585-8119B77A91C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0DCE717-03AB-4318-ADF6-1EF9330E8044}" type="pres">
      <dgm:prSet presAssocID="{0E36E330-1FC6-47C4-B3CF-C5FD2D8361EB}" presName="root1" presStyleCnt="0"/>
      <dgm:spPr/>
    </dgm:pt>
    <dgm:pt modelId="{B8AAFFD4-C64F-47E0-908B-CE3C23DD1EBC}" type="pres">
      <dgm:prSet presAssocID="{0E36E330-1FC6-47C4-B3CF-C5FD2D8361EB}" presName="LevelOneTextNode" presStyleLbl="node0" presStyleIdx="0" presStyleCnt="1">
        <dgm:presLayoutVars>
          <dgm:chPref val="3"/>
        </dgm:presLayoutVars>
      </dgm:prSet>
      <dgm:spPr/>
    </dgm:pt>
    <dgm:pt modelId="{C2BB361C-F19E-4408-87C8-51625FD8D4F4}" type="pres">
      <dgm:prSet presAssocID="{0E36E330-1FC6-47C4-B3CF-C5FD2D8361EB}" presName="level2hierChild" presStyleCnt="0"/>
      <dgm:spPr/>
    </dgm:pt>
    <dgm:pt modelId="{4DD42C21-1B39-477A-9313-575F07DD2B02}" type="pres">
      <dgm:prSet presAssocID="{B265014D-9194-4FA2-A60A-68F2BBA69D7B}" presName="conn2-1" presStyleLbl="parChTrans1D2" presStyleIdx="0" presStyleCnt="2"/>
      <dgm:spPr/>
    </dgm:pt>
    <dgm:pt modelId="{BF6A3315-78F3-468C-AF99-865AC1B2E6A9}" type="pres">
      <dgm:prSet presAssocID="{B265014D-9194-4FA2-A60A-68F2BBA69D7B}" presName="connTx" presStyleLbl="parChTrans1D2" presStyleIdx="0" presStyleCnt="2"/>
      <dgm:spPr/>
    </dgm:pt>
    <dgm:pt modelId="{8158C7AF-B8BA-4E4A-9027-74D7BB3E7F09}" type="pres">
      <dgm:prSet presAssocID="{98533A08-A5A2-4F72-AC90-D31D76B77070}" presName="root2" presStyleCnt="0"/>
      <dgm:spPr/>
    </dgm:pt>
    <dgm:pt modelId="{51243494-824D-4FF5-A11D-7367165E5847}" type="pres">
      <dgm:prSet presAssocID="{98533A08-A5A2-4F72-AC90-D31D76B77070}" presName="LevelTwoTextNode" presStyleLbl="node2" presStyleIdx="0" presStyleCnt="2">
        <dgm:presLayoutVars>
          <dgm:chPref val="3"/>
        </dgm:presLayoutVars>
      </dgm:prSet>
      <dgm:spPr/>
    </dgm:pt>
    <dgm:pt modelId="{1AB3D9BC-B5CF-43A9-9BDD-E3DFA9F21A89}" type="pres">
      <dgm:prSet presAssocID="{98533A08-A5A2-4F72-AC90-D31D76B77070}" presName="level3hierChild" presStyleCnt="0"/>
      <dgm:spPr/>
    </dgm:pt>
    <dgm:pt modelId="{FC9E089E-F8AF-4337-84AD-06D15F9572A8}" type="pres">
      <dgm:prSet presAssocID="{DC625729-D869-4CFA-A525-C62631DAE0E9}" presName="conn2-1" presStyleLbl="parChTrans1D3" presStyleIdx="0" presStyleCnt="2"/>
      <dgm:spPr/>
    </dgm:pt>
    <dgm:pt modelId="{E696595C-7330-45B1-A68C-A3EEE1C8F076}" type="pres">
      <dgm:prSet presAssocID="{DC625729-D869-4CFA-A525-C62631DAE0E9}" presName="connTx" presStyleLbl="parChTrans1D3" presStyleIdx="0" presStyleCnt="2"/>
      <dgm:spPr/>
    </dgm:pt>
    <dgm:pt modelId="{58B60937-637E-4124-8AE4-72C2D62E045B}" type="pres">
      <dgm:prSet presAssocID="{61C196A2-581C-40E9-A848-A8360C7D8A1B}" presName="root2" presStyleCnt="0"/>
      <dgm:spPr/>
    </dgm:pt>
    <dgm:pt modelId="{06165159-29A0-4013-A024-E27579EE91BE}" type="pres">
      <dgm:prSet presAssocID="{61C196A2-581C-40E9-A848-A8360C7D8A1B}" presName="LevelTwoTextNode" presStyleLbl="node3" presStyleIdx="0" presStyleCnt="2">
        <dgm:presLayoutVars>
          <dgm:chPref val="3"/>
        </dgm:presLayoutVars>
      </dgm:prSet>
      <dgm:spPr/>
    </dgm:pt>
    <dgm:pt modelId="{646CC85B-11C8-4F16-BC6E-80E7A9C4F314}" type="pres">
      <dgm:prSet presAssocID="{61C196A2-581C-40E9-A848-A8360C7D8A1B}" presName="level3hierChild" presStyleCnt="0"/>
      <dgm:spPr/>
    </dgm:pt>
    <dgm:pt modelId="{753DAE4A-AA3C-440A-A1AB-CC6658F21A43}" type="pres">
      <dgm:prSet presAssocID="{583D430D-BDB1-45B3-8828-22201B6E9129}" presName="conn2-1" presStyleLbl="parChTrans1D3" presStyleIdx="1" presStyleCnt="2"/>
      <dgm:spPr/>
    </dgm:pt>
    <dgm:pt modelId="{DB4D5D30-411E-465F-B506-86C5F22B3246}" type="pres">
      <dgm:prSet presAssocID="{583D430D-BDB1-45B3-8828-22201B6E9129}" presName="connTx" presStyleLbl="parChTrans1D3" presStyleIdx="1" presStyleCnt="2"/>
      <dgm:spPr/>
    </dgm:pt>
    <dgm:pt modelId="{9AA388C4-4DF2-4383-A8A4-B55797670D85}" type="pres">
      <dgm:prSet presAssocID="{A00A1667-7EFC-4D2C-9194-60B5742F766B}" presName="root2" presStyleCnt="0"/>
      <dgm:spPr/>
    </dgm:pt>
    <dgm:pt modelId="{E1F1312F-C61E-4D0D-BEC1-7A552752B0A5}" type="pres">
      <dgm:prSet presAssocID="{A00A1667-7EFC-4D2C-9194-60B5742F766B}" presName="LevelTwoTextNode" presStyleLbl="node3" presStyleIdx="1" presStyleCnt="2">
        <dgm:presLayoutVars>
          <dgm:chPref val="3"/>
        </dgm:presLayoutVars>
      </dgm:prSet>
      <dgm:spPr/>
    </dgm:pt>
    <dgm:pt modelId="{E57996DD-E7E8-4C20-9B32-8356AD494428}" type="pres">
      <dgm:prSet presAssocID="{A00A1667-7EFC-4D2C-9194-60B5742F766B}" presName="level3hierChild" presStyleCnt="0"/>
      <dgm:spPr/>
    </dgm:pt>
    <dgm:pt modelId="{8B45392F-0200-49AA-AF55-E89C0C401B71}" type="pres">
      <dgm:prSet presAssocID="{0F1EC558-0202-4256-8C2A-5B284BA8D2F3}" presName="conn2-1" presStyleLbl="parChTrans1D2" presStyleIdx="1" presStyleCnt="2"/>
      <dgm:spPr/>
    </dgm:pt>
    <dgm:pt modelId="{0DE21CCD-DAB9-4CCB-A176-F03ADE644951}" type="pres">
      <dgm:prSet presAssocID="{0F1EC558-0202-4256-8C2A-5B284BA8D2F3}" presName="connTx" presStyleLbl="parChTrans1D2" presStyleIdx="1" presStyleCnt="2"/>
      <dgm:spPr/>
    </dgm:pt>
    <dgm:pt modelId="{F4F6BD14-53CE-4F66-9064-285C16789A04}" type="pres">
      <dgm:prSet presAssocID="{E3ED64C4-DA10-4325-9858-85931183870F}" presName="root2" presStyleCnt="0"/>
      <dgm:spPr/>
    </dgm:pt>
    <dgm:pt modelId="{9DF403FC-B94C-44BC-848C-13B7CEB69143}" type="pres">
      <dgm:prSet presAssocID="{E3ED64C4-DA10-4325-9858-85931183870F}" presName="LevelTwoTextNode" presStyleLbl="node2" presStyleIdx="1" presStyleCnt="2">
        <dgm:presLayoutVars>
          <dgm:chPref val="3"/>
        </dgm:presLayoutVars>
      </dgm:prSet>
      <dgm:spPr/>
    </dgm:pt>
    <dgm:pt modelId="{46B4D053-EF66-4ED8-890E-B5B231BD4AC8}" type="pres">
      <dgm:prSet presAssocID="{E3ED64C4-DA10-4325-9858-85931183870F}" presName="level3hierChild" presStyleCnt="0"/>
      <dgm:spPr/>
    </dgm:pt>
  </dgm:ptLst>
  <dgm:cxnLst>
    <dgm:cxn modelId="{EB463407-BA7B-4399-8119-09CE4E1775E2}" srcId="{1894F82D-6E19-46AB-A585-8119B77A91CE}" destId="{0E36E330-1FC6-47C4-B3CF-C5FD2D8361EB}" srcOrd="0" destOrd="0" parTransId="{CAD370BD-850B-40CE-A538-657703065517}" sibTransId="{58343285-BF70-44E3-AB56-4B11320770F8}"/>
    <dgm:cxn modelId="{C2DE1E11-E777-445B-A14C-2246FB7C2CD2}" type="presOf" srcId="{583D430D-BDB1-45B3-8828-22201B6E9129}" destId="{DB4D5D30-411E-465F-B506-86C5F22B3246}" srcOrd="1" destOrd="0" presId="urn:microsoft.com/office/officeart/2005/8/layout/hierarchy2"/>
    <dgm:cxn modelId="{4B4D631F-45D1-4CFF-84B4-F9267AAB7948}" type="presOf" srcId="{0F1EC558-0202-4256-8C2A-5B284BA8D2F3}" destId="{8B45392F-0200-49AA-AF55-E89C0C401B71}" srcOrd="0" destOrd="0" presId="urn:microsoft.com/office/officeart/2005/8/layout/hierarchy2"/>
    <dgm:cxn modelId="{4A5E7723-D21D-4747-9936-F4F7788A2355}" type="presOf" srcId="{98533A08-A5A2-4F72-AC90-D31D76B77070}" destId="{51243494-824D-4FF5-A11D-7367165E5847}" srcOrd="0" destOrd="0" presId="urn:microsoft.com/office/officeart/2005/8/layout/hierarchy2"/>
    <dgm:cxn modelId="{02D53643-88B1-4C19-BEE3-CF56E7B33409}" type="presOf" srcId="{583D430D-BDB1-45B3-8828-22201B6E9129}" destId="{753DAE4A-AA3C-440A-A1AB-CC6658F21A43}" srcOrd="0" destOrd="0" presId="urn:microsoft.com/office/officeart/2005/8/layout/hierarchy2"/>
    <dgm:cxn modelId="{FF630C6C-E31A-4363-A7F9-B82C3A8E09F0}" type="presOf" srcId="{61C196A2-581C-40E9-A848-A8360C7D8A1B}" destId="{06165159-29A0-4013-A024-E27579EE91BE}" srcOrd="0" destOrd="0" presId="urn:microsoft.com/office/officeart/2005/8/layout/hierarchy2"/>
    <dgm:cxn modelId="{D1A13A51-7D5B-449A-8248-DE55C3A4E4D9}" type="presOf" srcId="{B265014D-9194-4FA2-A60A-68F2BBA69D7B}" destId="{4DD42C21-1B39-477A-9313-575F07DD2B02}" srcOrd="0" destOrd="0" presId="urn:microsoft.com/office/officeart/2005/8/layout/hierarchy2"/>
    <dgm:cxn modelId="{0C8F3355-298E-4578-8843-8BCD4E0081D4}" type="presOf" srcId="{DC625729-D869-4CFA-A525-C62631DAE0E9}" destId="{E696595C-7330-45B1-A68C-A3EEE1C8F076}" srcOrd="1" destOrd="0" presId="urn:microsoft.com/office/officeart/2005/8/layout/hierarchy2"/>
    <dgm:cxn modelId="{286CD75A-8FF0-4B95-8B5E-866ED27AEB58}" type="presOf" srcId="{E3ED64C4-DA10-4325-9858-85931183870F}" destId="{9DF403FC-B94C-44BC-848C-13B7CEB69143}" srcOrd="0" destOrd="0" presId="urn:microsoft.com/office/officeart/2005/8/layout/hierarchy2"/>
    <dgm:cxn modelId="{7D107D80-0556-4E93-A2AA-C19203F50510}" type="presOf" srcId="{0E36E330-1FC6-47C4-B3CF-C5FD2D8361EB}" destId="{B8AAFFD4-C64F-47E0-908B-CE3C23DD1EBC}" srcOrd="0" destOrd="0" presId="urn:microsoft.com/office/officeart/2005/8/layout/hierarchy2"/>
    <dgm:cxn modelId="{C8FFA584-B4A1-41CC-8699-751E20717CEB}" srcId="{0E36E330-1FC6-47C4-B3CF-C5FD2D8361EB}" destId="{E3ED64C4-DA10-4325-9858-85931183870F}" srcOrd="1" destOrd="0" parTransId="{0F1EC558-0202-4256-8C2A-5B284BA8D2F3}" sibTransId="{B48D091D-ED8B-4E7E-8C42-E84A118F8879}"/>
    <dgm:cxn modelId="{E22BB896-45A0-4EA7-914A-C0A1EBBFB2E3}" srcId="{98533A08-A5A2-4F72-AC90-D31D76B77070}" destId="{61C196A2-581C-40E9-A848-A8360C7D8A1B}" srcOrd="0" destOrd="0" parTransId="{DC625729-D869-4CFA-A525-C62631DAE0E9}" sibTransId="{123EE43D-CA69-4511-882F-D486C4AF4968}"/>
    <dgm:cxn modelId="{5D9A75A7-078B-4C98-A79D-01304E61D6BF}" type="presOf" srcId="{1894F82D-6E19-46AB-A585-8119B77A91CE}" destId="{56027EDF-CEC0-45F4-898C-FC53867F0E5F}" srcOrd="0" destOrd="0" presId="urn:microsoft.com/office/officeart/2005/8/layout/hierarchy2"/>
    <dgm:cxn modelId="{CA49D2AC-298F-473D-85F8-D7B3D3767BA9}" type="presOf" srcId="{0F1EC558-0202-4256-8C2A-5B284BA8D2F3}" destId="{0DE21CCD-DAB9-4CCB-A176-F03ADE644951}" srcOrd="1" destOrd="0" presId="urn:microsoft.com/office/officeart/2005/8/layout/hierarchy2"/>
    <dgm:cxn modelId="{A6B483C7-4405-4560-8A35-34100D0C3AE0}" type="presOf" srcId="{B265014D-9194-4FA2-A60A-68F2BBA69D7B}" destId="{BF6A3315-78F3-468C-AF99-865AC1B2E6A9}" srcOrd="1" destOrd="0" presId="urn:microsoft.com/office/officeart/2005/8/layout/hierarchy2"/>
    <dgm:cxn modelId="{5B8437CD-AF4B-4DAF-93DD-DF4159084D8A}" srcId="{0E36E330-1FC6-47C4-B3CF-C5FD2D8361EB}" destId="{98533A08-A5A2-4F72-AC90-D31D76B77070}" srcOrd="0" destOrd="0" parTransId="{B265014D-9194-4FA2-A60A-68F2BBA69D7B}" sibTransId="{2E7E3FD1-D8C9-47E3-B235-29D18D04B6D7}"/>
    <dgm:cxn modelId="{448C4FD4-05FB-49E8-82D8-B7399EA795F3}" type="presOf" srcId="{A00A1667-7EFC-4D2C-9194-60B5742F766B}" destId="{E1F1312F-C61E-4D0D-BEC1-7A552752B0A5}" srcOrd="0" destOrd="0" presId="urn:microsoft.com/office/officeart/2005/8/layout/hierarchy2"/>
    <dgm:cxn modelId="{7FC0F5E7-3EFE-47BE-AA42-AA29F461C396}" srcId="{98533A08-A5A2-4F72-AC90-D31D76B77070}" destId="{A00A1667-7EFC-4D2C-9194-60B5742F766B}" srcOrd="1" destOrd="0" parTransId="{583D430D-BDB1-45B3-8828-22201B6E9129}" sibTransId="{438EE07D-8D1F-49E2-9993-E3ABB7721F4E}"/>
    <dgm:cxn modelId="{904500F4-4411-410D-AA32-D83CEE9885F0}" type="presOf" srcId="{DC625729-D869-4CFA-A525-C62631DAE0E9}" destId="{FC9E089E-F8AF-4337-84AD-06D15F9572A8}" srcOrd="0" destOrd="0" presId="urn:microsoft.com/office/officeart/2005/8/layout/hierarchy2"/>
    <dgm:cxn modelId="{719D5DA5-FAB8-4C66-A4F7-7343DDAAABAA}" type="presParOf" srcId="{56027EDF-CEC0-45F4-898C-FC53867F0E5F}" destId="{40DCE717-03AB-4318-ADF6-1EF9330E8044}" srcOrd="0" destOrd="0" presId="urn:microsoft.com/office/officeart/2005/8/layout/hierarchy2"/>
    <dgm:cxn modelId="{B6920D77-1E17-4D7C-9843-CFDBF518770F}" type="presParOf" srcId="{40DCE717-03AB-4318-ADF6-1EF9330E8044}" destId="{B8AAFFD4-C64F-47E0-908B-CE3C23DD1EBC}" srcOrd="0" destOrd="0" presId="urn:microsoft.com/office/officeart/2005/8/layout/hierarchy2"/>
    <dgm:cxn modelId="{37A18CA6-96D1-4FAC-8A9A-EBB4F02540FF}" type="presParOf" srcId="{40DCE717-03AB-4318-ADF6-1EF9330E8044}" destId="{C2BB361C-F19E-4408-87C8-51625FD8D4F4}" srcOrd="1" destOrd="0" presId="urn:microsoft.com/office/officeart/2005/8/layout/hierarchy2"/>
    <dgm:cxn modelId="{B2B3E443-F02C-4244-88E8-5B78CB7363BC}" type="presParOf" srcId="{C2BB361C-F19E-4408-87C8-51625FD8D4F4}" destId="{4DD42C21-1B39-477A-9313-575F07DD2B02}" srcOrd="0" destOrd="0" presId="urn:microsoft.com/office/officeart/2005/8/layout/hierarchy2"/>
    <dgm:cxn modelId="{56ECC693-88D4-48B5-8FFC-A9B77D752E29}" type="presParOf" srcId="{4DD42C21-1B39-477A-9313-575F07DD2B02}" destId="{BF6A3315-78F3-468C-AF99-865AC1B2E6A9}" srcOrd="0" destOrd="0" presId="urn:microsoft.com/office/officeart/2005/8/layout/hierarchy2"/>
    <dgm:cxn modelId="{4A5D4A8E-7816-4264-904B-C1285E91BA0A}" type="presParOf" srcId="{C2BB361C-F19E-4408-87C8-51625FD8D4F4}" destId="{8158C7AF-B8BA-4E4A-9027-74D7BB3E7F09}" srcOrd="1" destOrd="0" presId="urn:microsoft.com/office/officeart/2005/8/layout/hierarchy2"/>
    <dgm:cxn modelId="{79A1A2D4-D61C-4655-BBDF-5EF8247833E9}" type="presParOf" srcId="{8158C7AF-B8BA-4E4A-9027-74D7BB3E7F09}" destId="{51243494-824D-4FF5-A11D-7367165E5847}" srcOrd="0" destOrd="0" presId="urn:microsoft.com/office/officeart/2005/8/layout/hierarchy2"/>
    <dgm:cxn modelId="{EF504F63-3AE7-45A0-BD24-775893458F74}" type="presParOf" srcId="{8158C7AF-B8BA-4E4A-9027-74D7BB3E7F09}" destId="{1AB3D9BC-B5CF-43A9-9BDD-E3DFA9F21A89}" srcOrd="1" destOrd="0" presId="urn:microsoft.com/office/officeart/2005/8/layout/hierarchy2"/>
    <dgm:cxn modelId="{B248BA9E-9490-4C8A-96B7-B38A02DF0FB6}" type="presParOf" srcId="{1AB3D9BC-B5CF-43A9-9BDD-E3DFA9F21A89}" destId="{FC9E089E-F8AF-4337-84AD-06D15F9572A8}" srcOrd="0" destOrd="0" presId="urn:microsoft.com/office/officeart/2005/8/layout/hierarchy2"/>
    <dgm:cxn modelId="{086E58C0-DD5D-4D42-9D10-42E40A60E05A}" type="presParOf" srcId="{FC9E089E-F8AF-4337-84AD-06D15F9572A8}" destId="{E696595C-7330-45B1-A68C-A3EEE1C8F076}" srcOrd="0" destOrd="0" presId="urn:microsoft.com/office/officeart/2005/8/layout/hierarchy2"/>
    <dgm:cxn modelId="{BD43BD6E-06C2-4540-BA3F-4EF0253BF461}" type="presParOf" srcId="{1AB3D9BC-B5CF-43A9-9BDD-E3DFA9F21A89}" destId="{58B60937-637E-4124-8AE4-72C2D62E045B}" srcOrd="1" destOrd="0" presId="urn:microsoft.com/office/officeart/2005/8/layout/hierarchy2"/>
    <dgm:cxn modelId="{6B9CF812-FD96-4153-BD46-2FDC581FA84F}" type="presParOf" srcId="{58B60937-637E-4124-8AE4-72C2D62E045B}" destId="{06165159-29A0-4013-A024-E27579EE91BE}" srcOrd="0" destOrd="0" presId="urn:microsoft.com/office/officeart/2005/8/layout/hierarchy2"/>
    <dgm:cxn modelId="{80CDB7D2-3340-4296-A582-719AEEDED685}" type="presParOf" srcId="{58B60937-637E-4124-8AE4-72C2D62E045B}" destId="{646CC85B-11C8-4F16-BC6E-80E7A9C4F314}" srcOrd="1" destOrd="0" presId="urn:microsoft.com/office/officeart/2005/8/layout/hierarchy2"/>
    <dgm:cxn modelId="{3A196ED0-D54C-4111-B14D-11DC5B4BA0D5}" type="presParOf" srcId="{1AB3D9BC-B5CF-43A9-9BDD-E3DFA9F21A89}" destId="{753DAE4A-AA3C-440A-A1AB-CC6658F21A43}" srcOrd="2" destOrd="0" presId="urn:microsoft.com/office/officeart/2005/8/layout/hierarchy2"/>
    <dgm:cxn modelId="{98780F60-69D8-43C3-AB06-690E9F59A9E6}" type="presParOf" srcId="{753DAE4A-AA3C-440A-A1AB-CC6658F21A43}" destId="{DB4D5D30-411E-465F-B506-86C5F22B3246}" srcOrd="0" destOrd="0" presId="urn:microsoft.com/office/officeart/2005/8/layout/hierarchy2"/>
    <dgm:cxn modelId="{9066EAB2-7F4C-4A43-8DFB-D972FD14AAF9}" type="presParOf" srcId="{1AB3D9BC-B5CF-43A9-9BDD-E3DFA9F21A89}" destId="{9AA388C4-4DF2-4383-A8A4-B55797670D85}" srcOrd="3" destOrd="0" presId="urn:microsoft.com/office/officeart/2005/8/layout/hierarchy2"/>
    <dgm:cxn modelId="{5216286B-D2E8-41F1-9CB1-4CBF2AC4D410}" type="presParOf" srcId="{9AA388C4-4DF2-4383-A8A4-B55797670D85}" destId="{E1F1312F-C61E-4D0D-BEC1-7A552752B0A5}" srcOrd="0" destOrd="0" presId="urn:microsoft.com/office/officeart/2005/8/layout/hierarchy2"/>
    <dgm:cxn modelId="{34D21400-2535-4D04-A5AB-F8701BA38287}" type="presParOf" srcId="{9AA388C4-4DF2-4383-A8A4-B55797670D85}" destId="{E57996DD-E7E8-4C20-9B32-8356AD494428}" srcOrd="1" destOrd="0" presId="urn:microsoft.com/office/officeart/2005/8/layout/hierarchy2"/>
    <dgm:cxn modelId="{3BF964BA-8127-4804-B4ED-D405989A5F6F}" type="presParOf" srcId="{C2BB361C-F19E-4408-87C8-51625FD8D4F4}" destId="{8B45392F-0200-49AA-AF55-E89C0C401B71}" srcOrd="2" destOrd="0" presId="urn:microsoft.com/office/officeart/2005/8/layout/hierarchy2"/>
    <dgm:cxn modelId="{EB563D62-F472-4F55-A327-66627536166F}" type="presParOf" srcId="{8B45392F-0200-49AA-AF55-E89C0C401B71}" destId="{0DE21CCD-DAB9-4CCB-A176-F03ADE644951}" srcOrd="0" destOrd="0" presId="urn:microsoft.com/office/officeart/2005/8/layout/hierarchy2"/>
    <dgm:cxn modelId="{1C6B9D73-C048-4B3D-8914-BD0685F16ABD}" type="presParOf" srcId="{C2BB361C-F19E-4408-87C8-51625FD8D4F4}" destId="{F4F6BD14-53CE-4F66-9064-285C16789A04}" srcOrd="3" destOrd="0" presId="urn:microsoft.com/office/officeart/2005/8/layout/hierarchy2"/>
    <dgm:cxn modelId="{FB0D9914-C753-4453-AEF0-0CAD5AACFBEC}" type="presParOf" srcId="{F4F6BD14-53CE-4F66-9064-285C16789A04}" destId="{9DF403FC-B94C-44BC-848C-13B7CEB69143}" srcOrd="0" destOrd="0" presId="urn:microsoft.com/office/officeart/2005/8/layout/hierarchy2"/>
    <dgm:cxn modelId="{E3334018-BAE3-42EE-8394-5516186BE7C2}" type="presParOf" srcId="{F4F6BD14-53CE-4F66-9064-285C16789A04}" destId="{46B4D053-EF66-4ED8-890E-B5B231BD4AC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AAFFD4-C64F-47E0-908B-CE3C23DD1EBC}">
      <dsp:nvSpPr>
        <dsp:cNvPr id="0" name=""/>
        <dsp:cNvSpPr/>
      </dsp:nvSpPr>
      <dsp:spPr>
        <a:xfrm>
          <a:off x="780" y="3100103"/>
          <a:ext cx="2756825" cy="137841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피처</a:t>
          </a:r>
          <a:endParaRPr lang="en-US" altLang="ko-KR" sz="2400" kern="1200" dirty="0"/>
        </a:p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Features</a:t>
          </a:r>
          <a:endParaRPr lang="ko-KR" altLang="en-US" sz="1800" kern="1200" dirty="0"/>
        </a:p>
      </dsp:txBody>
      <dsp:txXfrm>
        <a:off x="41152" y="3140475"/>
        <a:ext cx="2676081" cy="1297668"/>
      </dsp:txXfrm>
    </dsp:sp>
    <dsp:sp modelId="{4DD42C21-1B39-477A-9313-575F07DD2B02}">
      <dsp:nvSpPr>
        <dsp:cNvPr id="0" name=""/>
        <dsp:cNvSpPr/>
      </dsp:nvSpPr>
      <dsp:spPr>
        <a:xfrm rot="19457599">
          <a:off x="2629963" y="3374735"/>
          <a:ext cx="1358016" cy="36562"/>
        </a:xfrm>
        <a:custGeom>
          <a:avLst/>
          <a:gdLst/>
          <a:ahLst/>
          <a:cxnLst/>
          <a:rect l="0" t="0" r="0" b="0"/>
          <a:pathLst>
            <a:path>
              <a:moveTo>
                <a:pt x="0" y="18281"/>
              </a:moveTo>
              <a:lnTo>
                <a:pt x="1358016" y="18281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275021" y="3359066"/>
        <a:ext cx="67900" cy="67900"/>
      </dsp:txXfrm>
    </dsp:sp>
    <dsp:sp modelId="{51243494-824D-4FF5-A11D-7367165E5847}">
      <dsp:nvSpPr>
        <dsp:cNvPr id="0" name=""/>
        <dsp:cNvSpPr/>
      </dsp:nvSpPr>
      <dsp:spPr>
        <a:xfrm>
          <a:off x="3860337" y="2307516"/>
          <a:ext cx="2756825" cy="1378412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숫자형 피처</a:t>
          </a:r>
          <a:endParaRPr lang="en-US" altLang="ko-KR" sz="2200" kern="1200" dirty="0"/>
        </a:p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Numeric features</a:t>
          </a:r>
          <a:endParaRPr lang="ko-KR" altLang="en-US" sz="2200" kern="1200" dirty="0"/>
        </a:p>
      </dsp:txBody>
      <dsp:txXfrm>
        <a:off x="3900709" y="2347888"/>
        <a:ext cx="2676081" cy="1297668"/>
      </dsp:txXfrm>
    </dsp:sp>
    <dsp:sp modelId="{FC9E089E-F8AF-4337-84AD-06D15F9572A8}">
      <dsp:nvSpPr>
        <dsp:cNvPr id="0" name=""/>
        <dsp:cNvSpPr/>
      </dsp:nvSpPr>
      <dsp:spPr>
        <a:xfrm rot="19457599">
          <a:off x="6489519" y="2582147"/>
          <a:ext cx="1358016" cy="36562"/>
        </a:xfrm>
        <a:custGeom>
          <a:avLst/>
          <a:gdLst/>
          <a:ahLst/>
          <a:cxnLst/>
          <a:rect l="0" t="0" r="0" b="0"/>
          <a:pathLst>
            <a:path>
              <a:moveTo>
                <a:pt x="0" y="18281"/>
              </a:moveTo>
              <a:lnTo>
                <a:pt x="1358016" y="18281"/>
              </a:lnTo>
            </a:path>
          </a:pathLst>
        </a:custGeom>
        <a:noFill/>
        <a:ln w="127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134577" y="2566478"/>
        <a:ext cx="67900" cy="67900"/>
      </dsp:txXfrm>
    </dsp:sp>
    <dsp:sp modelId="{06165159-29A0-4013-A024-E27579EE91BE}">
      <dsp:nvSpPr>
        <dsp:cNvPr id="0" name=""/>
        <dsp:cNvSpPr/>
      </dsp:nvSpPr>
      <dsp:spPr>
        <a:xfrm>
          <a:off x="7719893" y="1514928"/>
          <a:ext cx="2756825" cy="1378412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범주형 피처</a:t>
          </a:r>
          <a:endParaRPr lang="en-US" altLang="ko-KR" sz="2200" kern="1200" dirty="0"/>
        </a:p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Categorical features</a:t>
          </a:r>
          <a:endParaRPr lang="ko-KR" altLang="en-US" sz="2200" kern="1200" dirty="0"/>
        </a:p>
      </dsp:txBody>
      <dsp:txXfrm>
        <a:off x="7760265" y="1555300"/>
        <a:ext cx="2676081" cy="1297668"/>
      </dsp:txXfrm>
    </dsp:sp>
    <dsp:sp modelId="{753DAE4A-AA3C-440A-A1AB-CC6658F21A43}">
      <dsp:nvSpPr>
        <dsp:cNvPr id="0" name=""/>
        <dsp:cNvSpPr/>
      </dsp:nvSpPr>
      <dsp:spPr>
        <a:xfrm rot="2142401">
          <a:off x="6489519" y="3374735"/>
          <a:ext cx="1358016" cy="36562"/>
        </a:xfrm>
        <a:custGeom>
          <a:avLst/>
          <a:gdLst/>
          <a:ahLst/>
          <a:cxnLst/>
          <a:rect l="0" t="0" r="0" b="0"/>
          <a:pathLst>
            <a:path>
              <a:moveTo>
                <a:pt x="0" y="18281"/>
              </a:moveTo>
              <a:lnTo>
                <a:pt x="1358016" y="18281"/>
              </a:lnTo>
            </a:path>
          </a:pathLst>
        </a:custGeom>
        <a:noFill/>
        <a:ln w="127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134577" y="3359066"/>
        <a:ext cx="67900" cy="67900"/>
      </dsp:txXfrm>
    </dsp:sp>
    <dsp:sp modelId="{E1F1312F-C61E-4D0D-BEC1-7A552752B0A5}">
      <dsp:nvSpPr>
        <dsp:cNvPr id="0" name=""/>
        <dsp:cNvSpPr/>
      </dsp:nvSpPr>
      <dsp:spPr>
        <a:xfrm>
          <a:off x="7719893" y="3100103"/>
          <a:ext cx="2756825" cy="1378412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연속형 피처</a:t>
          </a:r>
          <a:endParaRPr lang="en-US" altLang="ko-KR" sz="2200" kern="1200" dirty="0"/>
        </a:p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Continuous features</a:t>
          </a:r>
          <a:endParaRPr lang="ko-KR" altLang="en-US" sz="2200" kern="1200" dirty="0"/>
        </a:p>
      </dsp:txBody>
      <dsp:txXfrm>
        <a:off x="7760265" y="3140475"/>
        <a:ext cx="2676081" cy="1297668"/>
      </dsp:txXfrm>
    </dsp:sp>
    <dsp:sp modelId="{8B45392F-0200-49AA-AF55-E89C0C401B71}">
      <dsp:nvSpPr>
        <dsp:cNvPr id="0" name=""/>
        <dsp:cNvSpPr/>
      </dsp:nvSpPr>
      <dsp:spPr>
        <a:xfrm rot="2142401">
          <a:off x="2629963" y="4167322"/>
          <a:ext cx="1358016" cy="36562"/>
        </a:xfrm>
        <a:custGeom>
          <a:avLst/>
          <a:gdLst/>
          <a:ahLst/>
          <a:cxnLst/>
          <a:rect l="0" t="0" r="0" b="0"/>
          <a:pathLst>
            <a:path>
              <a:moveTo>
                <a:pt x="0" y="18281"/>
              </a:moveTo>
              <a:lnTo>
                <a:pt x="1358016" y="18281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275021" y="4151653"/>
        <a:ext cx="67900" cy="67900"/>
      </dsp:txXfrm>
    </dsp:sp>
    <dsp:sp modelId="{9DF403FC-B94C-44BC-848C-13B7CEB69143}">
      <dsp:nvSpPr>
        <dsp:cNvPr id="0" name=""/>
        <dsp:cNvSpPr/>
      </dsp:nvSpPr>
      <dsp:spPr>
        <a:xfrm>
          <a:off x="3860337" y="3892691"/>
          <a:ext cx="2756825" cy="1378412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문자형 피처</a:t>
          </a:r>
          <a:endParaRPr lang="en-US" altLang="ko-KR" sz="2200" kern="1200" dirty="0"/>
        </a:p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Text features</a:t>
          </a:r>
          <a:endParaRPr lang="ko-KR" altLang="en-US" sz="2200" kern="1200" dirty="0"/>
        </a:p>
      </dsp:txBody>
      <dsp:txXfrm>
        <a:off x="3900709" y="3933063"/>
        <a:ext cx="2676081" cy="1297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3494D-6F69-43E1-85A7-7830E1C77F5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38756-DA48-4B0E-93E0-3FCF78ACF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660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6EE0F6-F0B5-4C9D-97D6-1D94B5A9B97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336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6EE0F6-F0B5-4C9D-97D6-1D94B5A9B97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5021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6EE0F6-F0B5-4C9D-97D6-1D94B5A9B97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7403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6EE0F6-F0B5-4C9D-97D6-1D94B5A9B97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35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6EE0F6-F0B5-4C9D-97D6-1D94B5A9B97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567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6EE0F6-F0B5-4C9D-97D6-1D94B5A9B97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285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6EE0F6-F0B5-4C9D-97D6-1D94B5A9B97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6990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6EE0F6-F0B5-4C9D-97D6-1D94B5A9B97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787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6EE0F6-F0B5-4C9D-97D6-1D94B5A9B97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8882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6EE0F6-F0B5-4C9D-97D6-1D94B5A9B97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3792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6EE0F6-F0B5-4C9D-97D6-1D94B5A9B97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59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6EE0F6-F0B5-4C9D-97D6-1D94B5A9B97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734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6EE0F6-F0B5-4C9D-97D6-1D94B5A9B97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9217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6EE0F6-F0B5-4C9D-97D6-1D94B5A9B97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4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6EE0F6-F0B5-4C9D-97D6-1D94B5A9B97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771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6EE0F6-F0B5-4C9D-97D6-1D94B5A9B97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9707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6EE0F6-F0B5-4C9D-97D6-1D94B5A9B97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463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6EE0F6-F0B5-4C9D-97D6-1D94B5A9B97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87650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6EE0F6-F0B5-4C9D-97D6-1D94B5A9B97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4300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6EE0F6-F0B5-4C9D-97D6-1D94B5A9B97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102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6EE0F6-F0B5-4C9D-97D6-1D94B5A9B97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7748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6EE0F6-F0B5-4C9D-97D6-1D94B5A9B97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5991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6EE0F6-F0B5-4C9D-97D6-1D94B5A9B97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269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6EE0F6-F0B5-4C9D-97D6-1D94B5A9B97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9081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6EE0F6-F0B5-4C9D-97D6-1D94B5A9B97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714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6EE0F6-F0B5-4C9D-97D6-1D94B5A9B97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9845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6EE0F6-F0B5-4C9D-97D6-1D94B5A9B97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351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17502-B2CE-40A2-8165-45D099188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8E93E1-E0E8-4390-A407-05837B439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2C0532-F009-47CE-BF71-6438178D9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B22C-0F2F-4B24-8AC2-79C01FD04BB6}" type="datetime1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B95887-F3F1-4D2E-8432-14681800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8. Classification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B33E89-7BE2-424B-BCA8-DC680528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&lt;#&gt;</a:t>
            </a:r>
          </a:p>
        </p:txBody>
      </p:sp>
    </p:spTree>
    <p:extLst>
      <p:ext uri="{BB962C8B-B14F-4D97-AF65-F5344CB8AC3E}">
        <p14:creationId xmlns:p14="http://schemas.microsoft.com/office/powerpoint/2010/main" val="301137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688984-C61A-4B84-A6D5-B0A897832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635F-15A0-4E28-82A8-642D5CB3BF8A}" type="datetime1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13F87D-F380-42B5-ACB9-D5BB6E40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8. Classification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D47C05-816F-462E-B6C2-E03F0BD4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&lt;#&gt;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430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45975F-EA0A-4A22-8FEA-0F843F032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BAE9-12C5-442F-B00F-6CA05AF8BA3B}" type="datetime1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E125B4-E446-4193-B989-1798E979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en-US" altLang="ko-KR"/>
              <a:t>8. Classification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F3C6D2-34FE-4402-A4F5-27D7CB40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3A6099-97E7-471D-937B-C5BB36131360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80C70C99-663B-4983-B470-7363A9DE48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3838" y="354965"/>
            <a:ext cx="2011362" cy="641350"/>
          </a:xfrm>
        </p:spPr>
        <p:txBody>
          <a:bodyPr>
            <a:normAutofit/>
          </a:bodyPr>
          <a:lstStyle>
            <a:lvl1pPr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pPr marL="0" indent="0">
              <a:buNone/>
            </a:pPr>
            <a:r>
              <a:rPr lang="en-US" altLang="ko-KR" sz="2700" dirty="0"/>
              <a:t>01  </a:t>
            </a:r>
            <a:r>
              <a:rPr lang="ko-KR" altLang="en-US" sz="2700" dirty="0"/>
              <a:t>분류</a:t>
            </a:r>
          </a:p>
        </p:txBody>
      </p:sp>
    </p:spTree>
    <p:extLst>
      <p:ext uri="{BB962C8B-B14F-4D97-AF65-F5344CB8AC3E}">
        <p14:creationId xmlns:p14="http://schemas.microsoft.com/office/powerpoint/2010/main" val="352240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미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1262F67-C90A-4F43-AD17-F1AC792974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57275" y="579438"/>
            <a:ext cx="914400" cy="91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5663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156">
              <a:srgbClr val="6B77A9"/>
            </a:gs>
            <a:gs pos="76000">
              <a:srgbClr val="556091"/>
            </a:gs>
            <a:gs pos="53000">
              <a:srgbClr val="475179"/>
            </a:gs>
            <a:gs pos="30000">
              <a:srgbClr val="3C4466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6B0C3235-2C23-4367-A93B-FFF8ECA9903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23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r="50350"/>
          <a:stretch/>
        </p:blipFill>
        <p:spPr bwMode="auto">
          <a:xfrm>
            <a:off x="10690860" y="6153245"/>
            <a:ext cx="676275" cy="704755"/>
          </a:xfrm>
          <a:prstGeom prst="rect">
            <a:avLst/>
          </a:prstGeom>
          <a:noFill/>
          <a:ln w="22225">
            <a:noFill/>
          </a:ln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AD5E09-EC1F-4F6D-BEB9-043E42E17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6623A3-A5E2-4F98-9284-874592C73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E65C5E-3AD1-4F07-8BCC-24621CC3F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C635F-15A0-4E28-82A8-642D5CB3BF8A}" type="datetime1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C9884C-05D1-4982-A56A-1F4520818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8. Classification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2DE12-1E8E-42FE-89CA-6B88D1811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&lt;#&gt;</a:t>
            </a:r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2DFABBA2-08DE-4D4E-9793-EE1D2E84382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>
            <a:duotone>
              <a:prstClr val="black"/>
              <a:srgbClr val="FFFFFF">
                <a:tint val="45000"/>
                <a:satMod val="400000"/>
              </a:srgbClr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62935" y1="46394" x2="62935" y2="46394"/>
                        <a14:foregroundMark x1="69030" y1="42788" x2="69030" y2="42788"/>
                        <a14:foregroundMark x1="79602" y1="44471" x2="79602" y2="44471"/>
                        <a14:backgroundMark x1="24876" y1="23558" x2="32587" y2="38702"/>
                        <a14:backgroundMark x1="20896" y1="18029" x2="17910" y2="60337"/>
                        <a14:backgroundMark x1="14303" y1="21875" x2="18159" y2="89663"/>
                        <a14:backgroundMark x1="18159" y1="89663" x2="14428" y2="24279"/>
                        <a14:backgroundMark x1="16045" y1="20913" x2="32090" y2="81490"/>
                        <a14:backgroundMark x1="32090" y1="81490" x2="34080" y2="11058"/>
                        <a14:backgroundMark x1="34080" y1="11058" x2="30224" y2="78846"/>
                        <a14:backgroundMark x1="30224" y1="78846" x2="19030" y2="69712"/>
                      </a14:backgroundRemoval>
                    </a14:imgEffect>
                  </a14:imgLayer>
                </a14:imgProps>
              </a:ext>
            </a:extLst>
          </a:blip>
          <a:srcRect l="51111"/>
          <a:stretch/>
        </p:blipFill>
        <p:spPr bwMode="auto">
          <a:xfrm>
            <a:off x="11344274" y="6015990"/>
            <a:ext cx="1047751" cy="1108881"/>
          </a:xfrm>
          <a:prstGeom prst="rect">
            <a:avLst/>
          </a:prstGeom>
          <a:noFill/>
          <a:ln w="22225">
            <a:noFill/>
          </a:ln>
        </p:spPr>
      </p:pic>
    </p:spTree>
    <p:extLst>
      <p:ext uri="{BB962C8B-B14F-4D97-AF65-F5344CB8AC3E}">
        <p14:creationId xmlns:p14="http://schemas.microsoft.com/office/powerpoint/2010/main" val="232166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CDCCA47-37A6-412B-A2DE-036DAAAE2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320800"/>
            <a:ext cx="12374880" cy="3221037"/>
          </a:xfrm>
          <a:noFill/>
          <a:ln>
            <a:noFill/>
          </a:ln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9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2020 D&amp;A </a:t>
            </a:r>
            <a:br>
              <a:rPr lang="en-US" altLang="ko-KR" sz="9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</a:br>
            <a:r>
              <a:rPr lang="en-US" altLang="ko-KR" sz="9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    </a:t>
            </a:r>
            <a:r>
              <a:rPr lang="en-US" altLang="ko-KR" sz="90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ML</a:t>
            </a:r>
            <a:r>
              <a:rPr lang="en-US" altLang="ko-KR" sz="9000" b="1" dirty="0">
                <a:ln>
                  <a:solidFill>
                    <a:srgbClr val="414A6F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SESSION</a:t>
            </a:r>
            <a:endParaRPr lang="ko-KR" altLang="en-US" sz="9000" b="1" dirty="0">
              <a:ln>
                <a:solidFill>
                  <a:srgbClr val="414A6F"/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56414D0-BD71-4A1E-AA60-7CB822692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8000" y="5065078"/>
            <a:ext cx="3667760" cy="685482"/>
          </a:xfrm>
        </p:spPr>
        <p:txBody>
          <a:bodyPr/>
          <a:lstStyle/>
          <a:p>
            <a:r>
              <a:rPr lang="en-US" altLang="ko-KR" dirty="0">
                <a:ln w="15875">
                  <a:noFill/>
                </a:ln>
                <a:solidFill>
                  <a:schemeClr val="bg1">
                    <a:alpha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Features</a:t>
            </a:r>
            <a:endParaRPr lang="ko-KR" altLang="en-US" dirty="0">
              <a:ln w="15875">
                <a:noFill/>
              </a:ln>
              <a:solidFill>
                <a:schemeClr val="bg1">
                  <a:alpha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6899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A4F63CB-0965-4356-A046-F1312D1BE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3837" y="354965"/>
            <a:ext cx="2940703" cy="641350"/>
          </a:xfrm>
        </p:spPr>
        <p:txBody>
          <a:bodyPr>
            <a:no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en-US" altLang="ko-KR" sz="1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03 Features</a:t>
            </a:r>
            <a:endParaRPr lang="en-US" altLang="ko-KR" sz="1500" b="1" baseline="-250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endParaRPr lang="ko-KR" altLang="en-US" sz="27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F9F199-832B-4ECF-B29D-52CEAAE21639}"/>
              </a:ext>
            </a:extLst>
          </p:cNvPr>
          <p:cNvSpPr/>
          <p:nvPr/>
        </p:nvSpPr>
        <p:spPr>
          <a:xfrm>
            <a:off x="655697" y="2015004"/>
            <a:ext cx="10880606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피처 </a:t>
            </a:r>
            <a:r>
              <a:rPr lang="en-US" altLang="ko-KR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(feature) : </a:t>
            </a:r>
            <a:r>
              <a:rPr lang="ko-KR" alt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데이터를 설명할 수 있는 특징</a:t>
            </a:r>
            <a:endParaRPr lang="en-US" altLang="ko-KR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endParaRPr lang="en-US" altLang="ko-KR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ko-KR" altLang="en-US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피처 </a:t>
            </a:r>
            <a:r>
              <a:rPr lang="en-US" altLang="ko-KR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+ </a:t>
            </a:r>
            <a:r>
              <a:rPr lang="ko-KR" altLang="en-US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피처 </a:t>
            </a:r>
            <a:r>
              <a:rPr lang="en-US" altLang="ko-KR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+ </a:t>
            </a:r>
            <a:r>
              <a:rPr lang="ko-KR" altLang="en-US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피처 </a:t>
            </a:r>
            <a:r>
              <a:rPr lang="en-US" altLang="ko-KR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+ … = </a:t>
            </a:r>
            <a:r>
              <a:rPr lang="ko-KR" altLang="en-US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데이터</a:t>
            </a:r>
            <a:endParaRPr lang="en-US" altLang="ko-KR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endParaRPr lang="en-US" altLang="ko-KR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ko-KR" altLang="en-US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아하</a:t>
            </a:r>
            <a:r>
              <a:rPr lang="en-US" altLang="ko-KR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 </a:t>
            </a:r>
            <a:r>
              <a:rPr lang="ko-KR" altLang="en-US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피처는 </a:t>
            </a:r>
            <a:r>
              <a:rPr lang="en-US" altLang="ko-KR" sz="4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DataFrame</a:t>
            </a:r>
            <a:r>
              <a:rPr lang="ko-KR" alt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에서 </a:t>
            </a:r>
            <a:r>
              <a:rPr lang="en-US" altLang="ko-KR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column</a:t>
            </a:r>
            <a:r>
              <a:rPr lang="ko-KR" alt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이구나</a:t>
            </a:r>
            <a:r>
              <a:rPr lang="en-US" altLang="ko-KR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</a:t>
            </a:r>
            <a:endParaRPr lang="en-US" altLang="ko-KR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9C824E-B343-473C-98A6-EF189767B374}"/>
              </a:ext>
            </a:extLst>
          </p:cNvPr>
          <p:cNvSpPr/>
          <p:nvPr/>
        </p:nvSpPr>
        <p:spPr>
          <a:xfrm>
            <a:off x="4558560" y="5630852"/>
            <a:ext cx="307488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≒ </a:t>
            </a:r>
            <a:r>
              <a:rPr lang="ko-KR" alt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종속변수</a:t>
            </a:r>
            <a:r>
              <a:rPr lang="en-US" altLang="ko-KR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변수</a:t>
            </a:r>
            <a:r>
              <a:rPr lang="en-US" altLang="ko-KR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en-US" altLang="ko-KR" sz="2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629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A4F63CB-0965-4356-A046-F1312D1BE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3837" y="354965"/>
            <a:ext cx="2940703" cy="641350"/>
          </a:xfrm>
        </p:spPr>
        <p:txBody>
          <a:bodyPr>
            <a:no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en-US" altLang="ko-KR" sz="1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03 Features</a:t>
            </a:r>
            <a:endParaRPr lang="en-US" altLang="ko-KR" sz="1500" b="1" baseline="-250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endParaRPr lang="ko-KR" altLang="en-US" sz="27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24261213-E5B7-472C-ADD6-D293885663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4094880"/>
              </p:ext>
            </p:extLst>
          </p:nvPr>
        </p:nvGraphicFramePr>
        <p:xfrm>
          <a:off x="857250" y="-12065"/>
          <a:ext cx="10477500" cy="6786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5208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A4F63CB-0965-4356-A046-F1312D1BE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3837" y="354965"/>
            <a:ext cx="2940703" cy="641350"/>
          </a:xfrm>
        </p:spPr>
        <p:txBody>
          <a:bodyPr>
            <a:no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en-US" altLang="ko-KR" sz="1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03 Features</a:t>
            </a:r>
            <a:endParaRPr lang="en-US" altLang="ko-KR" sz="1500" b="1" baseline="-250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endParaRPr lang="ko-KR" altLang="en-US" sz="27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F9F199-832B-4ECF-B29D-52CEAAE21639}"/>
              </a:ext>
            </a:extLst>
          </p:cNvPr>
          <p:cNvSpPr/>
          <p:nvPr/>
        </p:nvSpPr>
        <p:spPr>
          <a:xfrm>
            <a:off x="1798734" y="1690062"/>
            <a:ext cx="8594532" cy="34778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Domain </a:t>
            </a:r>
            <a:r>
              <a:rPr lang="ko-KR" alt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지식을 통한 </a:t>
            </a:r>
            <a:r>
              <a:rPr lang="en-US" altLang="ko-KR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feature…</a:t>
            </a:r>
            <a:endParaRPr lang="en-US" altLang="ko-KR" sz="4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endParaRPr lang="en-US" altLang="ko-KR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ko-KR" alt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다른 연구</a:t>
            </a:r>
            <a:r>
              <a:rPr lang="en-US" altLang="ko-KR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</a:t>
            </a:r>
            <a:r>
              <a:rPr lang="ko-KR" alt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논문</a:t>
            </a:r>
            <a:r>
              <a:rPr lang="en-US" altLang="ko-KR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ko-KR" alt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등</a:t>
            </a:r>
            <a:r>
              <a:rPr lang="en-US" altLang="ko-KR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)…</a:t>
            </a:r>
          </a:p>
          <a:p>
            <a:pPr algn="ctr"/>
            <a:endParaRPr lang="en-US" altLang="ko-KR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ko-KR" alt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수많은 </a:t>
            </a:r>
            <a:r>
              <a:rPr lang="en-US" altLang="ko-KR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EDA</a:t>
            </a:r>
            <a:r>
              <a:rPr lang="ko-KR" alt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를 통한 새로운 발견</a:t>
            </a:r>
            <a:r>
              <a:rPr lang="en-US" altLang="ko-KR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62870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A4F63CB-0965-4356-A046-F1312D1BE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3837" y="354965"/>
            <a:ext cx="2940703" cy="641350"/>
          </a:xfrm>
        </p:spPr>
        <p:txBody>
          <a:bodyPr>
            <a:no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en-US" altLang="ko-KR" sz="1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04 Feature Engineering</a:t>
            </a:r>
            <a:endParaRPr lang="en-US" altLang="ko-KR" sz="1500" b="1" baseline="-250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endParaRPr lang="ko-KR" altLang="en-US" sz="27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F9F199-832B-4ECF-B29D-52CEAAE21639}"/>
              </a:ext>
            </a:extLst>
          </p:cNvPr>
          <p:cNvSpPr/>
          <p:nvPr/>
        </p:nvSpPr>
        <p:spPr>
          <a:xfrm>
            <a:off x="3061002" y="1743501"/>
            <a:ext cx="6069995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Feature</a:t>
            </a:r>
            <a:r>
              <a:rPr lang="ko-KR" alt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altLang="ko-KR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Engineering</a:t>
            </a:r>
          </a:p>
          <a:p>
            <a:pPr algn="ctr"/>
            <a:endParaRPr lang="en-US" altLang="ko-KR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altLang="ko-KR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Feature Extraction</a:t>
            </a:r>
          </a:p>
          <a:p>
            <a:pPr algn="ctr"/>
            <a:endParaRPr lang="en-US" altLang="ko-KR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altLang="ko-KR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Feature Selection</a:t>
            </a:r>
            <a:endParaRPr lang="en-US" altLang="ko-KR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5051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B9D82AF-E6BF-436E-9F84-A9AAEC7B3847}"/>
              </a:ext>
            </a:extLst>
          </p:cNvPr>
          <p:cNvSpPr/>
          <p:nvPr/>
        </p:nvSpPr>
        <p:spPr>
          <a:xfrm>
            <a:off x="1454150" y="2114550"/>
            <a:ext cx="8858250" cy="3340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sz="2000" dirty="0"/>
              <a:t>횟수</a:t>
            </a:r>
            <a:r>
              <a:rPr lang="en-US" altLang="ko-KR" sz="2000" dirty="0"/>
              <a:t>(count)</a:t>
            </a:r>
            <a:r>
              <a:rPr lang="ko-KR" altLang="en-US" sz="2000" dirty="0"/>
              <a:t>가 의미를 갖는가</a:t>
            </a:r>
            <a:r>
              <a:rPr lang="en-US" altLang="ko-KR" sz="2000" dirty="0"/>
              <a:t>?</a:t>
            </a:r>
          </a:p>
          <a:p>
            <a:pPr marL="342900" indent="-342900" algn="ctr">
              <a:buAutoNum type="arabicPeriod"/>
            </a:pPr>
            <a:endParaRPr lang="en-US" altLang="ko-KR" sz="2000" dirty="0"/>
          </a:p>
          <a:p>
            <a:pPr algn="ctr"/>
            <a:r>
              <a:rPr lang="en-US" altLang="ko-KR" sz="2000" dirty="0"/>
              <a:t>2. </a:t>
            </a:r>
            <a:r>
              <a:rPr lang="ko-KR" altLang="en-US" sz="2000" dirty="0"/>
              <a:t>피처의 스케일을 조절할 필요가 있는가</a:t>
            </a:r>
            <a:r>
              <a:rPr lang="en-US" altLang="ko-KR" sz="2000" dirty="0"/>
              <a:t>?</a:t>
            </a:r>
          </a:p>
          <a:p>
            <a:pPr marL="342900" indent="-342900" algn="ctr">
              <a:buAutoNum type="arabicPeriod"/>
            </a:pPr>
            <a:endParaRPr lang="en-US" altLang="ko-KR" sz="2000" dirty="0"/>
          </a:p>
          <a:p>
            <a:pPr algn="ctr"/>
            <a:r>
              <a:rPr lang="en-US" altLang="ko-KR" sz="2000" dirty="0"/>
              <a:t>3. </a:t>
            </a:r>
            <a:r>
              <a:rPr lang="ko-KR" altLang="en-US" sz="2000" dirty="0"/>
              <a:t>피처의 분포를 조절할 필요가 있는가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17E70F6F-8CBF-4984-A596-0CBF389F427F}"/>
              </a:ext>
            </a:extLst>
          </p:cNvPr>
          <p:cNvSpPr txBox="1">
            <a:spLocks/>
          </p:cNvSpPr>
          <p:nvPr/>
        </p:nvSpPr>
        <p:spPr>
          <a:xfrm>
            <a:off x="223837" y="354965"/>
            <a:ext cx="6799263" cy="64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1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04 Feature Engineering – for continuous features</a:t>
            </a:r>
            <a:endParaRPr lang="en-US" altLang="ko-KR" sz="1500" b="1" baseline="-250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2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381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A4F63CB-0965-4356-A046-F1312D1BE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3837" y="354965"/>
            <a:ext cx="8031163" cy="641350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1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04 Feature Engineering – for continuous features</a:t>
            </a:r>
            <a:endParaRPr lang="en-US" altLang="ko-KR" sz="1500" b="1" baseline="-250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2700" b="1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9D82AF-E6BF-436E-9F84-A9AAEC7B3847}"/>
              </a:ext>
            </a:extLst>
          </p:cNvPr>
          <p:cNvSpPr/>
          <p:nvPr/>
        </p:nvSpPr>
        <p:spPr>
          <a:xfrm>
            <a:off x="223837" y="1758950"/>
            <a:ext cx="3873500" cy="3340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sz="2000" dirty="0"/>
              <a:t>횟수</a:t>
            </a:r>
            <a:r>
              <a:rPr lang="en-US" altLang="ko-KR" sz="2000" dirty="0"/>
              <a:t>(count)</a:t>
            </a:r>
            <a:r>
              <a:rPr lang="ko-KR" altLang="en-US" sz="2000" dirty="0"/>
              <a:t>가 의미를 갖는가</a:t>
            </a:r>
            <a:r>
              <a:rPr lang="en-US" altLang="ko-KR" sz="2000" dirty="0"/>
              <a:t>?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05C52E-E551-4D00-AC09-01D83943ED41}"/>
              </a:ext>
            </a:extLst>
          </p:cNvPr>
          <p:cNvSpPr/>
          <p:nvPr/>
        </p:nvSpPr>
        <p:spPr>
          <a:xfrm>
            <a:off x="4313237" y="1841500"/>
            <a:ext cx="7878763" cy="3340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/>
              <a:t>20</a:t>
            </a:r>
            <a:r>
              <a:rPr lang="ko-KR" altLang="en-US" dirty="0"/>
              <a:t>번 들은 사람 </a:t>
            </a:r>
            <a:r>
              <a:rPr lang="en-US" altLang="ko-KR" dirty="0"/>
              <a:t>P,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/>
              <a:t>10</a:t>
            </a:r>
            <a:r>
              <a:rPr lang="ko-KR" altLang="en-US" dirty="0"/>
              <a:t>번 들은 사람 </a:t>
            </a:r>
            <a:r>
              <a:rPr lang="en-US" altLang="ko-KR" dirty="0"/>
              <a:t>Q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이것이 </a:t>
            </a:r>
            <a:r>
              <a:rPr lang="en-US" altLang="ko-KR" dirty="0"/>
              <a:t>A</a:t>
            </a:r>
            <a:r>
              <a:rPr lang="ko-KR" altLang="en-US" dirty="0"/>
              <a:t>에 대한 </a:t>
            </a:r>
            <a:r>
              <a:rPr lang="en-US" altLang="ko-KR" dirty="0"/>
              <a:t>P</a:t>
            </a:r>
            <a:r>
              <a:rPr lang="ko-KR" altLang="en-US" dirty="0"/>
              <a:t>의 선호도가 </a:t>
            </a:r>
            <a:r>
              <a:rPr lang="en-US" altLang="ko-KR" dirty="0"/>
              <a:t>Q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배라고 단정지을 수 있는가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횟수 문제는 주로 </a:t>
            </a:r>
            <a:r>
              <a:rPr lang="ko-KR" altLang="en-US" dirty="0" err="1"/>
              <a:t>누적합</a:t>
            </a:r>
            <a:r>
              <a:rPr lang="en-US" altLang="ko-KR" dirty="0"/>
              <a:t>(</a:t>
            </a:r>
            <a:r>
              <a:rPr lang="ko-KR" altLang="en-US" dirty="0"/>
              <a:t>선호도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 </a:t>
            </a:r>
            <a:r>
              <a:rPr lang="ko-KR" altLang="en-US" dirty="0"/>
              <a:t>피처인 경우에 발생한다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이러한 경우</a:t>
            </a:r>
            <a:r>
              <a:rPr lang="en-US" altLang="ko-KR" dirty="0"/>
              <a:t>, </a:t>
            </a:r>
            <a:r>
              <a:rPr lang="ko-KR" altLang="en-US" dirty="0"/>
              <a:t>해당 피처를 특정 구간으로 나누는 변환이 필요하다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해당 피처를 범주형 피처</a:t>
            </a:r>
            <a:r>
              <a:rPr lang="en-US" altLang="ko-KR" dirty="0"/>
              <a:t>(categorical)</a:t>
            </a:r>
            <a:r>
              <a:rPr lang="ko-KR" altLang="en-US" dirty="0"/>
              <a:t>로 바꿔주어야 한다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0776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A4F63CB-0965-4356-A046-F1312D1BE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3837" y="354965"/>
            <a:ext cx="8691563" cy="641350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1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04 Feature Engineering – for continuous features</a:t>
            </a:r>
            <a:endParaRPr lang="en-US" altLang="ko-KR" sz="1500" b="1" baseline="-250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2700" b="1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9D82AF-E6BF-436E-9F84-A9AAEC7B3847}"/>
              </a:ext>
            </a:extLst>
          </p:cNvPr>
          <p:cNvSpPr/>
          <p:nvPr/>
        </p:nvSpPr>
        <p:spPr>
          <a:xfrm>
            <a:off x="223837" y="1758950"/>
            <a:ext cx="3873500" cy="3340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2. </a:t>
            </a:r>
            <a:r>
              <a:rPr lang="ko-KR" altLang="en-US" sz="2000" dirty="0"/>
              <a:t>피처의 스케일을 조절할 </a:t>
            </a:r>
            <a:endParaRPr lang="en-US" altLang="ko-KR" sz="2000" dirty="0"/>
          </a:p>
          <a:p>
            <a:pPr algn="ctr"/>
            <a:r>
              <a:rPr lang="ko-KR" altLang="en-US" sz="2000" dirty="0"/>
              <a:t>필요가 있는가</a:t>
            </a:r>
            <a:r>
              <a:rPr lang="en-US" altLang="ko-KR" sz="2000" dirty="0"/>
              <a:t>?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05C52E-E551-4D00-AC09-01D83943ED41}"/>
              </a:ext>
            </a:extLst>
          </p:cNvPr>
          <p:cNvSpPr/>
          <p:nvPr/>
        </p:nvSpPr>
        <p:spPr>
          <a:xfrm>
            <a:off x="4313237" y="1841500"/>
            <a:ext cx="7878763" cy="3340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특정 모델</a:t>
            </a:r>
            <a:r>
              <a:rPr lang="en-US" altLang="ko-KR" dirty="0"/>
              <a:t>(</a:t>
            </a:r>
            <a:r>
              <a:rPr lang="ko-KR" altLang="en-US" dirty="0"/>
              <a:t>선형회귀</a:t>
            </a:r>
            <a:r>
              <a:rPr lang="en-US" altLang="ko-KR" dirty="0"/>
              <a:t>, </a:t>
            </a:r>
            <a:r>
              <a:rPr lang="ko-KR" altLang="en-US" dirty="0"/>
              <a:t>로지스틱 회귀</a:t>
            </a:r>
            <a:r>
              <a:rPr lang="en-US" altLang="ko-KR" dirty="0"/>
              <a:t>, </a:t>
            </a:r>
            <a:r>
              <a:rPr lang="ko-KR" altLang="en-US" dirty="0"/>
              <a:t>딥러닝 등</a:t>
            </a:r>
            <a:r>
              <a:rPr lang="en-US" altLang="ko-KR" dirty="0"/>
              <a:t>)</a:t>
            </a:r>
            <a:r>
              <a:rPr lang="ko-KR" altLang="en-US" dirty="0"/>
              <a:t>의 경우 입력하는 피처의 범위에 영향을 받는다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이를 위해 정규화</a:t>
            </a:r>
            <a:r>
              <a:rPr lang="en-US" altLang="ko-KR" dirty="0"/>
              <a:t>, </a:t>
            </a:r>
            <a:r>
              <a:rPr lang="ko-KR" altLang="en-US" dirty="0"/>
              <a:t>표준화</a:t>
            </a:r>
            <a:r>
              <a:rPr lang="en-US" altLang="ko-KR" dirty="0"/>
              <a:t> </a:t>
            </a:r>
            <a:r>
              <a:rPr lang="ko-KR" altLang="en-US" dirty="0"/>
              <a:t>등의 기법이 동원된다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이를 피처 스케일링이라고 한다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피처 스케일링은 입력 피처들의 스케일이 서로 다른 상황에서 유용하다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피처 스케일링은 피처의 분포를 변화시키지 않는다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4215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A4F63CB-0965-4356-A046-F1312D1BE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3837" y="354965"/>
            <a:ext cx="8704263" cy="641350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1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04 Feature Engineering – for continuous features</a:t>
            </a:r>
            <a:endParaRPr lang="en-US" altLang="ko-KR" sz="1500" b="1" baseline="-250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2700" b="1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9D82AF-E6BF-436E-9F84-A9AAEC7B3847}"/>
              </a:ext>
            </a:extLst>
          </p:cNvPr>
          <p:cNvSpPr/>
          <p:nvPr/>
        </p:nvSpPr>
        <p:spPr>
          <a:xfrm>
            <a:off x="223837" y="1758950"/>
            <a:ext cx="3873500" cy="3340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3. </a:t>
            </a:r>
            <a:r>
              <a:rPr lang="ko-KR" altLang="en-US" sz="2000" dirty="0"/>
              <a:t>피처의 분포를 조절할 </a:t>
            </a:r>
            <a:endParaRPr lang="en-US" altLang="ko-KR" sz="2000" dirty="0"/>
          </a:p>
          <a:p>
            <a:pPr algn="ctr"/>
            <a:r>
              <a:rPr lang="ko-KR" altLang="en-US" sz="2000" dirty="0"/>
              <a:t>필요가 있는가</a:t>
            </a:r>
            <a:r>
              <a:rPr lang="en-US" altLang="ko-KR" sz="2000" dirty="0"/>
              <a:t>?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05C52E-E551-4D00-AC09-01D83943ED41}"/>
              </a:ext>
            </a:extLst>
          </p:cNvPr>
          <p:cNvSpPr/>
          <p:nvPr/>
        </p:nvSpPr>
        <p:spPr>
          <a:xfrm>
            <a:off x="3644901" y="1841500"/>
            <a:ext cx="8547100" cy="3340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특정 모델</a:t>
            </a:r>
            <a:r>
              <a:rPr lang="en-US" altLang="ko-KR" dirty="0"/>
              <a:t>(</a:t>
            </a:r>
            <a:r>
              <a:rPr lang="ko-KR" altLang="en-US" dirty="0"/>
              <a:t>선형회귀 등</a:t>
            </a:r>
            <a:r>
              <a:rPr lang="en-US" altLang="ko-KR" dirty="0"/>
              <a:t>)</a:t>
            </a:r>
            <a:r>
              <a:rPr lang="ko-KR" altLang="en-US" dirty="0"/>
              <a:t>의 경우 입력하는 피처의 분포가 정규분포임을 가정한다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하지만 모든 피처가 정규분포일 리는 없다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특히 </a:t>
            </a:r>
            <a:r>
              <a:rPr lang="ko-KR" altLang="en-US" dirty="0" err="1"/>
              <a:t>누적합</a:t>
            </a:r>
            <a:r>
              <a:rPr lang="ko-KR" altLang="en-US" dirty="0"/>
              <a:t> 등의 피처는 꼬리분포인 경우가 많다</a:t>
            </a:r>
            <a:r>
              <a:rPr lang="en-US" altLang="ko-KR" dirty="0"/>
              <a:t>.(</a:t>
            </a:r>
            <a:r>
              <a:rPr lang="ko-KR" altLang="en-US" dirty="0" err="1"/>
              <a:t>왜도가</a:t>
            </a:r>
            <a:r>
              <a:rPr lang="ko-KR" altLang="en-US" dirty="0"/>
              <a:t> 큼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이러한 경우</a:t>
            </a:r>
            <a:r>
              <a:rPr lang="en-US" altLang="ko-KR" dirty="0"/>
              <a:t>, </a:t>
            </a:r>
            <a:r>
              <a:rPr lang="ko-KR" altLang="en-US" dirty="0"/>
              <a:t>로그변환</a:t>
            </a:r>
            <a:r>
              <a:rPr lang="en-US" altLang="ko-KR" dirty="0"/>
              <a:t>, </a:t>
            </a:r>
            <a:r>
              <a:rPr lang="ko-KR" altLang="en-US" dirty="0"/>
              <a:t>거듭제곱변환 등을 통해 </a:t>
            </a:r>
            <a:r>
              <a:rPr lang="ko-KR" altLang="en-US" dirty="0" err="1"/>
              <a:t>정규분포스럽게</a:t>
            </a:r>
            <a:r>
              <a:rPr lang="ko-KR" altLang="en-US" dirty="0"/>
              <a:t> 바꿔줘야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7868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A4F63CB-0965-4356-A046-F1312D1BE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3837" y="354965"/>
            <a:ext cx="8628063" cy="641350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1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04 Feature Engineering – for categorical, text features</a:t>
            </a:r>
            <a:endParaRPr lang="en-US" altLang="ko-KR" sz="1500" b="1" baseline="-250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2700" b="1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9D82AF-E6BF-436E-9F84-A9AAEC7B3847}"/>
              </a:ext>
            </a:extLst>
          </p:cNvPr>
          <p:cNvSpPr/>
          <p:nvPr/>
        </p:nvSpPr>
        <p:spPr>
          <a:xfrm>
            <a:off x="4159250" y="1758950"/>
            <a:ext cx="3873500" cy="3340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그럼 문자형 피처는</a:t>
            </a:r>
            <a:r>
              <a:rPr lang="en-US" altLang="ko-KR" sz="2000" dirty="0"/>
              <a:t>..?</a:t>
            </a:r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범주형 피처는 어디로</a:t>
            </a:r>
            <a:r>
              <a:rPr lang="en-US" altLang="ko-KR" sz="2000" dirty="0"/>
              <a:t>..?</a:t>
            </a:r>
          </a:p>
        </p:txBody>
      </p:sp>
    </p:spTree>
    <p:extLst>
      <p:ext uri="{BB962C8B-B14F-4D97-AF65-F5344CB8AC3E}">
        <p14:creationId xmlns:p14="http://schemas.microsoft.com/office/powerpoint/2010/main" val="242129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A4F63CB-0965-4356-A046-F1312D1BE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3837" y="354965"/>
            <a:ext cx="8628063" cy="641350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1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04 Feature Engineering – for categorical, text features</a:t>
            </a:r>
            <a:endParaRPr lang="en-US" altLang="ko-KR" sz="1500" b="1" baseline="-250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2700" b="1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9D82AF-E6BF-436E-9F84-A9AAEC7B3847}"/>
              </a:ext>
            </a:extLst>
          </p:cNvPr>
          <p:cNvSpPr/>
          <p:nvPr/>
        </p:nvSpPr>
        <p:spPr>
          <a:xfrm>
            <a:off x="1844675" y="1758950"/>
            <a:ext cx="8502650" cy="3340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대부분의 모델은 오직 숫자만 </a:t>
            </a:r>
            <a:r>
              <a:rPr lang="ko-KR" altLang="en-US" sz="2000" dirty="0" err="1"/>
              <a:t>입력받기를</a:t>
            </a:r>
            <a:r>
              <a:rPr lang="ko-KR" altLang="en-US" sz="2000" dirty="0"/>
              <a:t> 기대한다</a:t>
            </a:r>
            <a:r>
              <a:rPr lang="en-US" altLang="ko-KR" sz="2000" dirty="0"/>
              <a:t>.</a:t>
            </a:r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따라서</a:t>
            </a:r>
            <a:r>
              <a:rPr lang="en-US" altLang="ko-KR" sz="2000" dirty="0"/>
              <a:t>, </a:t>
            </a:r>
            <a:r>
              <a:rPr lang="ko-KR" altLang="en-US" sz="2000" dirty="0"/>
              <a:t>문자형 피처도 숫자형 피처로 바꿔주어야 한다</a:t>
            </a:r>
            <a:r>
              <a:rPr lang="en-US" altLang="ko-KR" sz="2000" dirty="0"/>
              <a:t>.</a:t>
            </a:r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바꿔주는 방식은 매우 많다</a:t>
            </a:r>
            <a:r>
              <a:rPr lang="en-US" altLang="ko-KR" sz="2000" dirty="0"/>
              <a:t>! (one-hot encoding, </a:t>
            </a:r>
            <a:r>
              <a:rPr lang="en-US" altLang="ko-KR" sz="2000" dirty="0" err="1"/>
              <a:t>tf-idf</a:t>
            </a:r>
            <a:r>
              <a:rPr lang="en-US" altLang="ko-KR" sz="2000" dirty="0"/>
              <a:t>, W2V, etc..)</a:t>
            </a:r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자세한 내용은 </a:t>
            </a:r>
            <a:r>
              <a:rPr lang="en-US" altLang="ko-KR" sz="2000" dirty="0"/>
              <a:t>3-1 </a:t>
            </a:r>
            <a:r>
              <a:rPr lang="ko-KR" altLang="en-US" sz="2000" dirty="0"/>
              <a:t>텍스트데이터분석 </a:t>
            </a:r>
            <a:r>
              <a:rPr lang="en-US" altLang="ko-KR" sz="2000" dirty="0"/>
              <a:t>(</a:t>
            </a:r>
            <a:r>
              <a:rPr lang="ko-KR" altLang="en-US" sz="2000" dirty="0"/>
              <a:t>비정형데이터분석</a:t>
            </a:r>
            <a:r>
              <a:rPr lang="en-US" altLang="ko-KR" sz="2000" dirty="0"/>
              <a:t>) </a:t>
            </a:r>
            <a:r>
              <a:rPr lang="ko-KR" altLang="en-US" sz="2000" dirty="0"/>
              <a:t>과목에서</a:t>
            </a:r>
            <a:r>
              <a:rPr lang="en-US" altLang="ko-KR" sz="2000" dirty="0"/>
              <a:t>..^^</a:t>
            </a:r>
          </a:p>
        </p:txBody>
      </p:sp>
    </p:spTree>
    <p:extLst>
      <p:ext uri="{BB962C8B-B14F-4D97-AF65-F5344CB8AC3E}">
        <p14:creationId xmlns:p14="http://schemas.microsoft.com/office/powerpoint/2010/main" val="332212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A4F63CB-0965-4356-A046-F1312D1BE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3837" y="354965"/>
            <a:ext cx="2940703" cy="641350"/>
          </a:xfrm>
        </p:spPr>
        <p:txBody>
          <a:bodyPr>
            <a:no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en-US" altLang="ko-KR" sz="1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01 ML</a:t>
            </a:r>
            <a:endParaRPr lang="en-US" altLang="ko-KR" sz="1500" b="1" baseline="-250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endParaRPr lang="ko-KR" altLang="en-US" sz="27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F9F199-832B-4ECF-B29D-52CEAAE21639}"/>
              </a:ext>
            </a:extLst>
          </p:cNvPr>
          <p:cNvSpPr/>
          <p:nvPr/>
        </p:nvSpPr>
        <p:spPr>
          <a:xfrm>
            <a:off x="4496845" y="1720840"/>
            <a:ext cx="3198311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컴퓨터가 </a:t>
            </a:r>
            <a:endParaRPr lang="en-US" altLang="ko-KR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ko-KR" alt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데이터</a:t>
            </a:r>
            <a:r>
              <a:rPr lang="ko-KR" alt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를</a:t>
            </a:r>
            <a:endParaRPr lang="en-US" altLang="ko-KR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ko-KR" alt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학습</a:t>
            </a:r>
            <a:r>
              <a:rPr lang="ko-KR" alt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하는</a:t>
            </a:r>
            <a:endParaRPr lang="en-US" altLang="ko-KR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ko-KR" alt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과정 </a:t>
            </a:r>
            <a:endParaRPr lang="en-US" altLang="ko-KR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013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A4F63CB-0965-4356-A046-F1312D1BE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3837" y="354965"/>
            <a:ext cx="8628063" cy="641350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1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04 Feature Engineering – for categorical, text features</a:t>
            </a:r>
            <a:endParaRPr lang="en-US" altLang="ko-KR" sz="1500" b="1" baseline="-250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2700" b="1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9D82AF-E6BF-436E-9F84-A9AAEC7B3847}"/>
              </a:ext>
            </a:extLst>
          </p:cNvPr>
          <p:cNvSpPr/>
          <p:nvPr/>
        </p:nvSpPr>
        <p:spPr>
          <a:xfrm>
            <a:off x="1844675" y="1758950"/>
            <a:ext cx="8502650" cy="3340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범주형 피처는 왜 연속형 피처로 바꿔주어야 하나</a:t>
            </a:r>
            <a:r>
              <a:rPr lang="en-US" altLang="ko-KR" sz="2000" dirty="0"/>
              <a:t>???</a:t>
            </a:r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모델이 학습하는 것은 해당 숫자 자체일 뿐</a:t>
            </a:r>
            <a:r>
              <a:rPr lang="en-US" altLang="ko-KR" sz="2000" dirty="0"/>
              <a:t>, </a:t>
            </a:r>
          </a:p>
          <a:p>
            <a:pPr algn="ctr"/>
            <a:r>
              <a:rPr lang="ko-KR" altLang="en-US" sz="2000" dirty="0"/>
              <a:t>그 숫자에 내포된 의미를 학습하는 것이 아니다</a:t>
            </a:r>
            <a:r>
              <a:rPr lang="en-US" altLang="ko-KR" sz="2000" dirty="0"/>
              <a:t>!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/>
              <a:t>Ex) 1</a:t>
            </a:r>
            <a:r>
              <a:rPr lang="ko-KR" altLang="en-US" sz="2000" dirty="0"/>
              <a:t>번 범주</a:t>
            </a:r>
            <a:r>
              <a:rPr lang="en-US" altLang="ko-KR" sz="2000" dirty="0"/>
              <a:t>, 2</a:t>
            </a:r>
            <a:r>
              <a:rPr lang="ko-KR" altLang="en-US" sz="2000" dirty="0"/>
              <a:t>번 범주 </a:t>
            </a:r>
            <a:r>
              <a:rPr lang="en-US" altLang="ko-KR" sz="2000" dirty="0"/>
              <a:t>-&gt; </a:t>
            </a:r>
            <a:r>
              <a:rPr lang="ko-KR" altLang="en-US" sz="2000" dirty="0"/>
              <a:t>모델은 숫자 </a:t>
            </a:r>
            <a:r>
              <a:rPr lang="en-US" altLang="ko-KR" sz="2000" dirty="0"/>
              <a:t>1, 2</a:t>
            </a:r>
            <a:r>
              <a:rPr lang="ko-KR" altLang="en-US" sz="2000" dirty="0"/>
              <a:t>라고 학습</a:t>
            </a:r>
            <a:r>
              <a:rPr lang="en-US" altLang="ko-KR" sz="2000" dirty="0"/>
              <a:t>!</a:t>
            </a:r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따라서</a:t>
            </a:r>
            <a:r>
              <a:rPr lang="en-US" altLang="ko-KR" sz="2000" dirty="0"/>
              <a:t>, </a:t>
            </a:r>
            <a:r>
              <a:rPr lang="ko-KR" altLang="en-US" sz="2000" dirty="0"/>
              <a:t>범주형 피처를 바꿔주어야 한다</a:t>
            </a:r>
            <a:r>
              <a:rPr lang="en-US" altLang="ko-KR" sz="2000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499216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A4F63CB-0965-4356-A046-F1312D1BE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3837" y="354965"/>
            <a:ext cx="8628063" cy="641350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1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04 Feature Engineering – for categorical, text features</a:t>
            </a:r>
            <a:endParaRPr lang="en-US" altLang="ko-KR" sz="1500" b="1" baseline="-250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2700" b="1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9D82AF-E6BF-436E-9F84-A9AAEC7B3847}"/>
              </a:ext>
            </a:extLst>
          </p:cNvPr>
          <p:cNvSpPr/>
          <p:nvPr/>
        </p:nvSpPr>
        <p:spPr>
          <a:xfrm>
            <a:off x="995361" y="3903604"/>
            <a:ext cx="10447339" cy="2865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One-hot encoding : </a:t>
            </a:r>
            <a:r>
              <a:rPr lang="ko-KR" altLang="en-US" sz="2000" dirty="0"/>
              <a:t>범주형</a:t>
            </a:r>
            <a:r>
              <a:rPr lang="en-US" altLang="ko-KR" sz="2000" dirty="0"/>
              <a:t>/</a:t>
            </a:r>
            <a:r>
              <a:rPr lang="ko-KR" altLang="en-US" sz="2000" dirty="0"/>
              <a:t>문자형 피처를 연속형 피처로 바꾸는 가장 기본적인 방법</a:t>
            </a:r>
            <a:endParaRPr lang="en-US" altLang="ko-KR" sz="2000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521C4864-B0D3-4D3F-9240-595A890DA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3" y="1744604"/>
            <a:ext cx="8750300" cy="286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755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A4F63CB-0965-4356-A046-F1312D1BE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3837" y="354965"/>
            <a:ext cx="8628063" cy="641350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1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04 Feature Engineering – for categorical, text features</a:t>
            </a:r>
            <a:endParaRPr lang="en-US" altLang="ko-KR" sz="1500" b="1" baseline="-250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2700" b="1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9D82AF-E6BF-436E-9F84-A9AAEC7B3847}"/>
              </a:ext>
            </a:extLst>
          </p:cNvPr>
          <p:cNvSpPr/>
          <p:nvPr/>
        </p:nvSpPr>
        <p:spPr>
          <a:xfrm>
            <a:off x="0" y="2100204"/>
            <a:ext cx="4491039" cy="2865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One-hot encoding</a:t>
            </a:r>
            <a:r>
              <a:rPr lang="ko-KR" altLang="en-US" sz="2000" dirty="0"/>
              <a:t>의 문제점</a:t>
            </a:r>
            <a:endParaRPr lang="en-US" altLang="ko-KR" sz="2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B66C00-4730-408E-9FB7-09D3D01EFECB}"/>
              </a:ext>
            </a:extLst>
          </p:cNvPr>
          <p:cNvSpPr/>
          <p:nvPr/>
        </p:nvSpPr>
        <p:spPr>
          <a:xfrm>
            <a:off x="3644900" y="1256420"/>
            <a:ext cx="8547100" cy="3340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/>
              <a:t>데이터가 희소</a:t>
            </a:r>
            <a:r>
              <a:rPr lang="en-US" altLang="ko-KR" dirty="0"/>
              <a:t>(sparse)</a:t>
            </a:r>
            <a:r>
              <a:rPr lang="ko-KR" altLang="en-US" dirty="0"/>
              <a:t>해진다</a:t>
            </a:r>
            <a:r>
              <a:rPr lang="en-US" altLang="ko-KR" dirty="0"/>
              <a:t>.</a:t>
            </a:r>
          </a:p>
          <a:p>
            <a:pPr marL="342900" indent="-342900" algn="ctr">
              <a:buAutoNum type="arabicPeriod"/>
            </a:pPr>
            <a:endParaRPr lang="en-US" altLang="ko-KR" dirty="0"/>
          </a:p>
          <a:p>
            <a:pPr marL="342900" indent="-342900" algn="ctr">
              <a:buAutoNum type="arabicPeriod"/>
            </a:pP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2.  </a:t>
            </a:r>
            <a:r>
              <a:rPr lang="ko-KR" altLang="en-US" dirty="0"/>
              <a:t>차원의 저주 </a:t>
            </a:r>
            <a:r>
              <a:rPr lang="en-US" altLang="ko-KR" dirty="0"/>
              <a:t>(curse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dimensionality)</a:t>
            </a:r>
            <a:r>
              <a:rPr lang="ko-KR" altLang="en-US" dirty="0"/>
              <a:t>가 발생할 확률이 높아진다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</p:txBody>
      </p:sp>
      <p:pic>
        <p:nvPicPr>
          <p:cNvPr id="2050" name="Picture 2" descr="차원의 저주 (Curse of dimensionality)">
            <a:extLst>
              <a:ext uri="{FF2B5EF4-FFF2-40B4-BE49-F238E27FC236}">
                <a16:creationId xmlns:a16="http://schemas.microsoft.com/office/drawing/2014/main" id="{BE079443-7413-487A-BF1F-D05F53E07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208" y="4341640"/>
            <a:ext cx="5859461" cy="201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imensionality Reduction for Sparse Matrices in Python | by  DarkProgrammerPB | Medium">
            <a:extLst>
              <a:ext uri="{FF2B5EF4-FFF2-40B4-BE49-F238E27FC236}">
                <a16:creationId xmlns:a16="http://schemas.microsoft.com/office/drawing/2014/main" id="{CAEA158B-236F-40AE-872F-C70DF0512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700" y="1846530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156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A4F63CB-0965-4356-A046-F1312D1BE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3837" y="354965"/>
            <a:ext cx="8628063" cy="641350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1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04 Feature Engineering – for categorical, text features</a:t>
            </a:r>
            <a:endParaRPr lang="en-US" altLang="ko-KR" sz="1500" b="1" baseline="-250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2700" b="1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9D82AF-E6BF-436E-9F84-A9AAEC7B3847}"/>
              </a:ext>
            </a:extLst>
          </p:cNvPr>
          <p:cNvSpPr/>
          <p:nvPr/>
        </p:nvSpPr>
        <p:spPr>
          <a:xfrm>
            <a:off x="298450" y="1723202"/>
            <a:ext cx="11595100" cy="3411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아하</a:t>
            </a:r>
            <a:r>
              <a:rPr lang="en-US" altLang="ko-KR" sz="2000" dirty="0"/>
              <a:t>! </a:t>
            </a:r>
            <a:r>
              <a:rPr lang="ko-KR" altLang="en-US" sz="2000" dirty="0" err="1"/>
              <a:t>원핫인코딩을</a:t>
            </a:r>
            <a:r>
              <a:rPr lang="ko-KR" altLang="en-US" sz="2000" dirty="0"/>
              <a:t> 하면 데이터가 희소해져서 문제가 발생하는구나</a:t>
            </a:r>
            <a:r>
              <a:rPr lang="en-US" altLang="ko-KR" sz="2000" dirty="0"/>
              <a:t>!</a:t>
            </a:r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희소한 데이터를 밀집된 데이터로 바꾸면 되지 않을까</a:t>
            </a:r>
            <a:r>
              <a:rPr lang="en-US" altLang="ko-KR" sz="2000" dirty="0"/>
              <a:t>?</a:t>
            </a:r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원본 데이터의 정보를 최대한 유지하되</a:t>
            </a:r>
            <a:r>
              <a:rPr lang="en-US" altLang="ko-KR" sz="2000" dirty="0"/>
              <a:t>, </a:t>
            </a:r>
            <a:r>
              <a:rPr lang="ko-KR" altLang="en-US" sz="2000" dirty="0"/>
              <a:t>피처 수를 줄이면 되지 않을까</a:t>
            </a:r>
            <a:r>
              <a:rPr lang="en-US" altLang="ko-KR" sz="2000" dirty="0"/>
              <a:t>?</a:t>
            </a:r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아하</a:t>
            </a:r>
            <a:r>
              <a:rPr lang="en-US" altLang="ko-KR" sz="2000" dirty="0"/>
              <a:t>! </a:t>
            </a:r>
            <a:r>
              <a:rPr lang="ko-KR" altLang="en-US" sz="2000" dirty="0" err="1"/>
              <a:t>원핫인코딩되어</a:t>
            </a:r>
            <a:r>
              <a:rPr lang="ko-KR" altLang="en-US" sz="2000" dirty="0"/>
              <a:t> 나온 피처를 최대한 정보를 유지하되</a:t>
            </a:r>
            <a:r>
              <a:rPr lang="en-US" altLang="ko-KR" sz="2000" dirty="0"/>
              <a:t>, </a:t>
            </a:r>
            <a:r>
              <a:rPr lang="ko-KR" altLang="en-US" sz="2000" dirty="0"/>
              <a:t>피처 수만 줄여보자</a:t>
            </a:r>
            <a:r>
              <a:rPr lang="en-US" altLang="ko-KR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85417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A4F63CB-0965-4356-A046-F1312D1BE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3837" y="354965"/>
            <a:ext cx="7561263" cy="641350"/>
          </a:xfrm>
        </p:spPr>
        <p:txBody>
          <a:bodyPr>
            <a:no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en-US" altLang="ko-KR" sz="1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05 Feature Extraction - categorical features by PCA</a:t>
            </a:r>
            <a:endParaRPr lang="ko-KR" altLang="en-US" sz="2700" b="1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9D82AF-E6BF-436E-9F84-A9AAEC7B3847}"/>
              </a:ext>
            </a:extLst>
          </p:cNvPr>
          <p:cNvSpPr/>
          <p:nvPr/>
        </p:nvSpPr>
        <p:spPr>
          <a:xfrm>
            <a:off x="2982912" y="1758950"/>
            <a:ext cx="6226175" cy="3340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PCA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주성분분석 </a:t>
            </a:r>
            <a:r>
              <a:rPr lang="en-US" altLang="ko-KR" sz="2000" dirty="0"/>
              <a:t>(Principal Component Analysis)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/>
              <a:t>PCA</a:t>
            </a:r>
            <a:r>
              <a:rPr lang="ko-KR" altLang="en-US" sz="2000" dirty="0"/>
              <a:t>를 통해 차원</a:t>
            </a:r>
            <a:r>
              <a:rPr lang="en-US" altLang="ko-KR" sz="2000" dirty="0"/>
              <a:t>(</a:t>
            </a:r>
            <a:r>
              <a:rPr lang="ko-KR" altLang="en-US" sz="2000" dirty="0"/>
              <a:t>피처 수</a:t>
            </a:r>
            <a:r>
              <a:rPr lang="en-US" altLang="ko-KR" sz="2000" dirty="0"/>
              <a:t>)</a:t>
            </a:r>
            <a:r>
              <a:rPr lang="ko-KR" altLang="en-US" sz="2000" dirty="0"/>
              <a:t>를 줄일 수 있다</a:t>
            </a:r>
            <a:r>
              <a:rPr lang="en-US" altLang="ko-KR" sz="2000" dirty="0"/>
              <a:t>. (</a:t>
            </a:r>
            <a:r>
              <a:rPr lang="ko-KR" altLang="en-US" sz="2000" dirty="0"/>
              <a:t>차원축소</a:t>
            </a:r>
            <a:r>
              <a:rPr lang="en-US" altLang="ko-KR" sz="2000" dirty="0"/>
              <a:t>)</a:t>
            </a:r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필요 없는 정보는 제거하고</a:t>
            </a:r>
            <a:r>
              <a:rPr lang="en-US" altLang="ko-KR" sz="2000" dirty="0"/>
              <a:t>, </a:t>
            </a:r>
            <a:r>
              <a:rPr lang="ko-KR" altLang="en-US" sz="2000" dirty="0"/>
              <a:t>새로운 관점에서의 피처를 만들 수 있다</a:t>
            </a:r>
            <a:r>
              <a:rPr lang="en-US" altLang="ko-KR" sz="2000" dirty="0"/>
              <a:t>.</a:t>
            </a:r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상세 내용은 선형대수학에서</a:t>
            </a:r>
            <a:r>
              <a:rPr lang="en-US" altLang="ko-KR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02087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A4F63CB-0965-4356-A046-F1312D1BE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3837" y="354965"/>
            <a:ext cx="2940703" cy="641350"/>
          </a:xfrm>
        </p:spPr>
        <p:txBody>
          <a:bodyPr>
            <a:no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en-US" altLang="ko-KR" sz="1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06 Feature Selection</a:t>
            </a:r>
            <a:endParaRPr lang="en-US" altLang="ko-KR" sz="1500" b="1" baseline="-250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endParaRPr lang="ko-KR" altLang="en-US" sz="27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12A660-B51A-4DD8-82C8-0B5F2EEDB70F}"/>
              </a:ext>
            </a:extLst>
          </p:cNvPr>
          <p:cNvSpPr txBox="1"/>
          <p:nvPr/>
        </p:nvSpPr>
        <p:spPr>
          <a:xfrm>
            <a:off x="734065" y="2370857"/>
            <a:ext cx="10723870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배달의민족 도현" panose="020B0600000101010101" pitchFamily="50" charset="-127"/>
              </a:rPr>
              <a:t>피처가 모델의 성능에 얼마나 큰 영향을 미치는지 분석하고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배달의민족 도현" panose="020B0600000101010101" pitchFamily="50" charset="-127"/>
              </a:rPr>
              <a:t>중요한 피처만 선택하는 기법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배달의민족 도현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배달의민족 도현" panose="020B0600000101010101" pitchFamily="50" charset="-127"/>
              </a:rPr>
              <a:t>모델의 성능을 더 끌어올릴 수도 있다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배달의민족 도현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배달의민족 도현" panose="020B0600000101010101" pitchFamily="50" charset="-127"/>
              </a:rPr>
              <a:t>학습 속도를 빠르게 해준다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배달의민족 도현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배달의민족 도현" panose="020B0600000101010101" pitchFamily="50" charset="-127"/>
              </a:rPr>
              <a:t>쉽게 말하면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배달의민족 도현" panose="020B0600000101010101" pitchFamily="50" charset="-127"/>
              </a:rPr>
              <a:t>기출문제 요약본을 푼다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배달의민족 도현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4269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A4F63CB-0965-4356-A046-F1312D1BE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3837" y="354965"/>
            <a:ext cx="6291263" cy="641350"/>
          </a:xfrm>
        </p:spPr>
        <p:txBody>
          <a:bodyPr>
            <a:no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en-US" altLang="ko-KR" sz="1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06 Feature Selection – Permutation importance</a:t>
            </a:r>
            <a:endParaRPr lang="en-US" altLang="ko-KR" sz="1500" b="1" baseline="-250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endParaRPr lang="ko-KR" altLang="en-US" sz="27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12A660-B51A-4DD8-82C8-0B5F2EEDB70F}"/>
                  </a:ext>
                </a:extLst>
              </p:cNvPr>
              <p:cNvSpPr txBox="1"/>
              <p:nvPr/>
            </p:nvSpPr>
            <p:spPr>
              <a:xfrm>
                <a:off x="734065" y="2528754"/>
                <a:ext cx="10723870" cy="2197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ko-KR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배달의민족 도현" panose="020B0600000101010101" pitchFamily="50" charset="-127"/>
                  </a:rPr>
                  <a:t>입력데이터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𝑋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 </m:t>
                        </m:r>
                      </m:sup>
                    </m:sSup>
                  </m:oMath>
                </a14:m>
                <a:r>
                  <a:rPr lang="ko-KR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배달의민족 도현" panose="020B0600000101010101" pitchFamily="50" charset="-127"/>
                  </a:rPr>
                  <a:t>로 만든 모델의 오차</a:t>
                </a:r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배달의민족 도현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ko-KR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배달의민족 도현" panose="020B0600000101010101" pitchFamily="50" charset="-127"/>
                  </a:rPr>
                  <a:t>)</a:t>
                </a:r>
                <a:r>
                  <a:rPr lang="ko-KR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배달의민족 도현" panose="020B0600000101010101" pitchFamily="50" charset="-127"/>
                  </a:rPr>
                  <a:t>를 구한다</a:t>
                </a:r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배달의민족 도현" panose="020B0600000101010101" pitchFamily="50" charset="-127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ko-KR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배달의민족 도현" panose="020B0600000101010101" pitchFamily="50" charset="-127"/>
                  </a:rPr>
                  <a:t>입력데이터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𝑋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 </m:t>
                        </m:r>
                      </m:sup>
                    </m:sSup>
                  </m:oMath>
                </a14:m>
                <a:r>
                  <a:rPr lang="ko-KR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배달의민족 도현" panose="020B0600000101010101" pitchFamily="50" charset="-127"/>
                  </a:rPr>
                  <a:t>의 임의의 피처 </a:t>
                </a:r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배달의민족 도현" panose="020B0600000101010101" pitchFamily="50" charset="-127"/>
                  </a:rPr>
                  <a:t>f</a:t>
                </a:r>
                <a:r>
                  <a:rPr lang="ko-KR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배달의민족 도현" panose="020B0600000101010101" pitchFamily="50" charset="-127"/>
                  </a:rPr>
                  <a:t>개에 대하여 </a:t>
                </a:r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배달의민족 도현" panose="020B0600000101010101" pitchFamily="50" charset="-127"/>
                  </a:rPr>
                  <a:t>: </a:t>
                </a:r>
              </a:p>
              <a:p>
                <a:pPr marL="800100" lvl="1" indent="-342900">
                  <a:lnSpc>
                    <a:spcPct val="150000"/>
                  </a:lnSpc>
                  <a:buAutoNum type="arabicPeriod"/>
                </a:pPr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배달의민족 도현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𝑝𝑒𝑟𝑚𝑢𝑡𝑎𝑡𝑖𝑜𝑛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배달의민족 도현" panose="020B0600000101010101" pitchFamily="50" charset="-127"/>
                  </a:rPr>
                  <a:t>을 만든다</a:t>
                </a:r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배달의민족 도현" panose="020B0600000101010101" pitchFamily="50" charset="-127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𝑝𝑒𝑟𝑚𝑢𝑡𝑎𝑡𝑖𝑜𝑛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배달의민족 도현" panose="020B0600000101010101" pitchFamily="50" charset="-127"/>
                  </a:rPr>
                  <a:t>란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배달의민족 도현" panose="020B0600000101010101" pitchFamily="50" charset="-127"/>
                      </a:rPr>
                      <m:t>𝑋</m:t>
                    </m:r>
                  </m:oMath>
                </a14:m>
                <a:r>
                  <a:rPr lang="ko-KR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배달의민족 도현" panose="020B0600000101010101" pitchFamily="50" charset="-127"/>
                  </a:rPr>
                  <a:t>에서 </a:t>
                </a:r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배달의민족 도현" panose="020B0600000101010101" pitchFamily="50" charset="-127"/>
                  </a:rPr>
                  <a:t>f</a:t>
                </a:r>
                <a:r>
                  <a:rPr lang="ko-KR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배달의민족 도현" panose="020B0600000101010101" pitchFamily="50" charset="-127"/>
                  </a:rPr>
                  <a:t>개의 피처를 임의의 값으로 변경한 데이터이다</a:t>
                </a:r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배달의민족 도현" panose="020B0600000101010101" pitchFamily="50" charset="-127"/>
                  </a:rPr>
                  <a:t>.</a:t>
                </a:r>
              </a:p>
              <a:p>
                <a:pPr marL="800100" lvl="1" indent="-342900">
                  <a:lnSpc>
                    <a:spcPct val="150000"/>
                  </a:lnSpc>
                  <a:buAutoNum type="arabicPeriod"/>
                </a:pPr>
                <a:r>
                  <a:rPr lang="ko-KR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배달의민족 도현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배달의민족 도현" panose="020B0600000101010101" pitchFamily="50" charset="-127"/>
                          </a:rPr>
                          <m:t>𝑝𝑒𝑟𝑚𝑢𝑡𝑎𝑡𝑖𝑜𝑛</m:t>
                        </m:r>
                      </m:sub>
                    </m:sSub>
                    <m:r>
                      <a:rPr lang="ko-KR" altLang="en-US" i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배달의민족 도현" panose="020B0600000101010101" pitchFamily="50" charset="-127"/>
                      </a:rPr>
                      <m:t>을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배달의민족 도현" panose="020B0600000101010101" pitchFamily="50" charset="-127"/>
                  </a:rPr>
                  <a:t> </a:t>
                </a:r>
                <a:r>
                  <a:rPr lang="ko-KR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배달의민족 도현" panose="020B0600000101010101" pitchFamily="50" charset="-127"/>
                  </a:rPr>
                  <a:t>이용한 모델로 오차</a:t>
                </a:r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배달의민족 도현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ko-KR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배달의민족 도현" panose="020B0600000101010101" pitchFamily="50" charset="-127"/>
                  </a:rPr>
                  <a:t>)</a:t>
                </a:r>
                <a:r>
                  <a:rPr lang="ko-KR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배달의민족 도현" panose="020B0600000101010101" pitchFamily="50" charset="-127"/>
                  </a:rPr>
                  <a:t>를 구한다</a:t>
                </a:r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배달의민족 도현" panose="020B0600000101010101" pitchFamily="50" charset="-127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배달의민족 도현" panose="020B0600000101010101" pitchFamily="50" charset="-127"/>
                  </a:rPr>
                  <a:t>Feature importance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ko-KR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배달의민족 도현" panose="020B0600000101010101" pitchFamily="50" charset="-127"/>
                  </a:rPr>
                  <a:t>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ko-KR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배달의민족 도현" panose="020B0600000101010101" pitchFamily="50" charset="-127"/>
                  </a:rPr>
                  <a:t> </a:t>
                </a:r>
                <a:r>
                  <a:rPr lang="ko-KR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배달의민족 도현" panose="020B0600000101010101" pitchFamily="50" charset="-127"/>
                  </a:rPr>
                  <a:t>이다</a:t>
                </a:r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배달의민족 도현" panose="020B0600000101010101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12A660-B51A-4DD8-82C8-0B5F2EEDB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65" y="2528754"/>
                <a:ext cx="10723870" cy="2197268"/>
              </a:xfrm>
              <a:prstGeom prst="rect">
                <a:avLst/>
              </a:prstGeom>
              <a:blipFill>
                <a:blip r:embed="rId3"/>
                <a:stretch>
                  <a:fillRect l="-625" b="-5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678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A4F63CB-0965-4356-A046-F1312D1BE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3837" y="354965"/>
            <a:ext cx="2940703" cy="641350"/>
          </a:xfrm>
        </p:spPr>
        <p:txBody>
          <a:bodyPr>
            <a:no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en-US" altLang="ko-KR" sz="1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06 Feature Selection</a:t>
            </a:r>
            <a:endParaRPr lang="en-US" altLang="ko-KR" sz="1500" b="1" baseline="-250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endParaRPr lang="ko-KR" altLang="en-US" sz="27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12A660-B51A-4DD8-82C8-0B5F2EEDB70F}"/>
              </a:ext>
            </a:extLst>
          </p:cNvPr>
          <p:cNvSpPr txBox="1"/>
          <p:nvPr/>
        </p:nvSpPr>
        <p:spPr>
          <a:xfrm>
            <a:off x="734065" y="3201854"/>
            <a:ext cx="107238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Permutationimportance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shap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등의 라이브러리를 사용해서 손쉽게 할 수 있다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3815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A4F63CB-0965-4356-A046-F1312D1BE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3837" y="354965"/>
            <a:ext cx="2940703" cy="641350"/>
          </a:xfrm>
        </p:spPr>
        <p:txBody>
          <a:bodyPr>
            <a:no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en-US" altLang="ko-KR" sz="1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01 ML</a:t>
            </a:r>
            <a:endParaRPr lang="en-US" altLang="ko-KR" sz="1500" b="1" baseline="-250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endParaRPr lang="ko-KR" altLang="en-US" sz="27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F9F199-832B-4ECF-B29D-52CEAAE21639}"/>
              </a:ext>
            </a:extLst>
          </p:cNvPr>
          <p:cNvSpPr/>
          <p:nvPr/>
        </p:nvSpPr>
        <p:spPr>
          <a:xfrm>
            <a:off x="1617049" y="2967335"/>
            <a:ext cx="89579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모델에 입력하는 것 </a:t>
            </a:r>
            <a:r>
              <a:rPr lang="en-US" altLang="ko-KR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: </a:t>
            </a:r>
            <a:r>
              <a:rPr lang="ko-KR" alt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데이터</a:t>
            </a:r>
            <a:endParaRPr lang="en-US" altLang="ko-KR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391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A4F63CB-0965-4356-A046-F1312D1BE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3837" y="354965"/>
            <a:ext cx="2940703" cy="641350"/>
          </a:xfrm>
        </p:spPr>
        <p:txBody>
          <a:bodyPr>
            <a:no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en-US" altLang="ko-KR" sz="1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02 Data</a:t>
            </a:r>
            <a:endParaRPr lang="en-US" altLang="ko-KR" sz="1500" b="1" baseline="-250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endParaRPr lang="ko-KR" altLang="en-US" sz="27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F9F199-832B-4ECF-B29D-52CEAAE21639}"/>
              </a:ext>
            </a:extLst>
          </p:cNvPr>
          <p:cNvSpPr/>
          <p:nvPr/>
        </p:nvSpPr>
        <p:spPr>
          <a:xfrm>
            <a:off x="980661" y="2967335"/>
            <a:ext cx="102306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어떤 데이터가 좋은 데이터일까</a:t>
            </a:r>
            <a:r>
              <a:rPr lang="en-US" altLang="ko-KR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6622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A4F63CB-0965-4356-A046-F1312D1BE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3837" y="354965"/>
            <a:ext cx="2940703" cy="641350"/>
          </a:xfrm>
        </p:spPr>
        <p:txBody>
          <a:bodyPr>
            <a:no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en-US" altLang="ko-KR" sz="1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02 Data</a:t>
            </a:r>
            <a:endParaRPr lang="en-US" altLang="ko-KR" sz="1500" b="1" baseline="-250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endParaRPr lang="ko-KR" altLang="en-US" sz="27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F9F199-832B-4ECF-B29D-52CEAAE21639}"/>
              </a:ext>
            </a:extLst>
          </p:cNvPr>
          <p:cNvSpPr/>
          <p:nvPr/>
        </p:nvSpPr>
        <p:spPr>
          <a:xfrm>
            <a:off x="4310896" y="2705725"/>
            <a:ext cx="357020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8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고양이</a:t>
            </a:r>
            <a:endParaRPr lang="en-US" altLang="ko-KR" sz="8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2DAAA3-33DF-4C14-97D7-973908C790A2}"/>
              </a:ext>
            </a:extLst>
          </p:cNvPr>
          <p:cNvSpPr/>
          <p:nvPr/>
        </p:nvSpPr>
        <p:spPr>
          <a:xfrm>
            <a:off x="4980951" y="5982325"/>
            <a:ext cx="223009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물론 개도 좋아합니다</a:t>
            </a:r>
            <a:r>
              <a:rPr lang="en-US" altLang="ko-KR" sz="1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042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A4F63CB-0965-4356-A046-F1312D1BE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3837" y="354965"/>
            <a:ext cx="2940703" cy="641350"/>
          </a:xfrm>
        </p:spPr>
        <p:txBody>
          <a:bodyPr>
            <a:no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en-US" altLang="ko-KR" sz="1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02 Data</a:t>
            </a:r>
            <a:endParaRPr lang="en-US" altLang="ko-KR" sz="1500" b="1" baseline="-250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endParaRPr lang="ko-KR" altLang="en-US" sz="2700" b="1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2DAAA3-33DF-4C14-97D7-973908C790A2}"/>
              </a:ext>
            </a:extLst>
          </p:cNvPr>
          <p:cNvSpPr/>
          <p:nvPr/>
        </p:nvSpPr>
        <p:spPr>
          <a:xfrm>
            <a:off x="3611986" y="5650875"/>
            <a:ext cx="49680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고양이의 특징이 잘 드러난다</a:t>
            </a:r>
            <a:r>
              <a:rPr lang="en-US" altLang="ko-KR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</a:t>
            </a:r>
          </a:p>
        </p:txBody>
      </p:sp>
      <p:pic>
        <p:nvPicPr>
          <p:cNvPr id="1026" name="Picture 2" descr="고양이와 개는 달라요” SNS '고양이 산책' 유행에 전문가 충고">
            <a:extLst>
              <a:ext uri="{FF2B5EF4-FFF2-40B4-BE49-F238E27FC236}">
                <a16:creationId xmlns:a16="http://schemas.microsoft.com/office/drawing/2014/main" id="{B64D416A-CA3B-4C83-8C85-2454FFAF5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" y="2253727"/>
            <a:ext cx="3644900" cy="240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평소보다 많이 우는 고양이, 집사에게 보내는 응급 신호? – 비마이펫 라이프">
            <a:extLst>
              <a:ext uri="{FF2B5EF4-FFF2-40B4-BE49-F238E27FC236}">
                <a16:creationId xmlns:a16="http://schemas.microsoft.com/office/drawing/2014/main" id="{F03E46F5-04A7-4EC3-8283-DD42D1D54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434" y="2228327"/>
            <a:ext cx="3603132" cy="240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고양이도 자기 이름 알아듣는다” - 중앙일보">
            <a:extLst>
              <a:ext uri="{FF2B5EF4-FFF2-40B4-BE49-F238E27FC236}">
                <a16:creationId xmlns:a16="http://schemas.microsoft.com/office/drawing/2014/main" id="{3699E4C5-EEE7-4BA8-9227-9C01F57C0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263" y="2262593"/>
            <a:ext cx="3603132" cy="239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608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A4F63CB-0965-4356-A046-F1312D1BE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3837" y="354965"/>
            <a:ext cx="2940703" cy="641350"/>
          </a:xfrm>
        </p:spPr>
        <p:txBody>
          <a:bodyPr>
            <a:no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en-US" altLang="ko-KR" sz="1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02 Data</a:t>
            </a:r>
            <a:endParaRPr lang="en-US" altLang="ko-KR" sz="1500" b="1" baseline="-250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endParaRPr lang="ko-KR" altLang="en-US" sz="2700" b="1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2DAAA3-33DF-4C14-97D7-973908C790A2}"/>
              </a:ext>
            </a:extLst>
          </p:cNvPr>
          <p:cNvSpPr/>
          <p:nvPr/>
        </p:nvSpPr>
        <p:spPr>
          <a:xfrm>
            <a:off x="5384105" y="5650875"/>
            <a:ext cx="142378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고양이</a:t>
            </a:r>
            <a:r>
              <a:rPr lang="en-US" altLang="ko-KR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2050" name="Picture 2" descr="꼬리털 나고 이런 굴욕은 첨이다냥 ' , 망한 고양이 사진대회에서 펼처진 고양이들의 굴욕샷! - 애니멀투게더">
            <a:extLst>
              <a:ext uri="{FF2B5EF4-FFF2-40B4-BE49-F238E27FC236}">
                <a16:creationId xmlns:a16="http://schemas.microsoft.com/office/drawing/2014/main" id="{88C5FD9F-25E7-4BB2-B96D-5E494FD4F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2188641"/>
            <a:ext cx="3479800" cy="248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세상 모든 아이디어 #288] 시원하게 망한 고양이 사진 모음 : 네이버 블로그">
            <a:extLst>
              <a:ext uri="{FF2B5EF4-FFF2-40B4-BE49-F238E27FC236}">
                <a16:creationId xmlns:a16="http://schemas.microsoft.com/office/drawing/2014/main" id="{E827B8BA-585B-4644-A0A2-46185C930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324" y="1953799"/>
            <a:ext cx="2927350" cy="29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출처 : 이토렌트+ 망한 고양이 사진 대회출처: 쭉빵카페 | 고양이 사진, 웃긴 동물 사진, 강아지 밈">
            <a:extLst>
              <a:ext uri="{FF2B5EF4-FFF2-40B4-BE49-F238E27FC236}">
                <a16:creationId xmlns:a16="http://schemas.microsoft.com/office/drawing/2014/main" id="{B875D1A8-DD63-4008-AD1D-3412FC467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898" y="2435224"/>
            <a:ext cx="3797866" cy="198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933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A4F63CB-0965-4356-A046-F1312D1BE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3837" y="354965"/>
            <a:ext cx="2940703" cy="641350"/>
          </a:xfrm>
        </p:spPr>
        <p:txBody>
          <a:bodyPr>
            <a:no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en-US" altLang="ko-KR" sz="1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02 Data</a:t>
            </a:r>
            <a:endParaRPr lang="en-US" altLang="ko-KR" sz="1500" b="1" baseline="-250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endParaRPr lang="ko-KR" altLang="en-US" sz="27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F9F199-832B-4ECF-B29D-52CEAAE21639}"/>
              </a:ext>
            </a:extLst>
          </p:cNvPr>
          <p:cNvSpPr/>
          <p:nvPr/>
        </p:nvSpPr>
        <p:spPr>
          <a:xfrm>
            <a:off x="1349797" y="3075057"/>
            <a:ext cx="949240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좋은 데이터 </a:t>
            </a:r>
            <a:r>
              <a:rPr lang="en-US" altLang="ko-KR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: </a:t>
            </a:r>
            <a:r>
              <a:rPr lang="ko-KR" altLang="en-US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데이터의 특징</a:t>
            </a:r>
            <a:r>
              <a:rPr lang="en-US" altLang="ko-KR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(feature)</a:t>
            </a:r>
            <a:r>
              <a:rPr lang="ko-KR" altLang="en-US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이 </a:t>
            </a:r>
            <a:endParaRPr lang="en-US" altLang="ko-KR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altLang="ko-KR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    </a:t>
            </a:r>
            <a:r>
              <a:rPr lang="ko-KR" altLang="en-US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잘 드러나는 데이터</a:t>
            </a:r>
            <a:r>
              <a:rPr lang="en-US" altLang="ko-KR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72275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A4F63CB-0965-4356-A046-F1312D1BE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3837" y="354965"/>
            <a:ext cx="2940703" cy="641350"/>
          </a:xfrm>
        </p:spPr>
        <p:txBody>
          <a:bodyPr>
            <a:no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en-US" altLang="ko-KR" sz="1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03 Features</a:t>
            </a:r>
            <a:endParaRPr lang="en-US" altLang="ko-KR" sz="1500" b="1" baseline="-250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endParaRPr lang="ko-KR" altLang="en-US" sz="27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F9F199-832B-4ECF-B29D-52CEAAE21639}"/>
              </a:ext>
            </a:extLst>
          </p:cNvPr>
          <p:cNvSpPr/>
          <p:nvPr/>
        </p:nvSpPr>
        <p:spPr>
          <a:xfrm>
            <a:off x="2414640" y="2136338"/>
            <a:ext cx="7362720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좋은 </a:t>
            </a:r>
            <a:r>
              <a:rPr lang="en-US" altLang="ko-KR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model</a:t>
            </a:r>
            <a:r>
              <a:rPr lang="ko-KR" alt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을 만든다</a:t>
            </a:r>
            <a:r>
              <a:rPr lang="en-US" altLang="ko-KR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</a:t>
            </a:r>
            <a:endParaRPr lang="en-US" altLang="ko-KR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altLang="ko-KR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=</a:t>
            </a:r>
          </a:p>
          <a:p>
            <a:pPr algn="ctr"/>
            <a:r>
              <a:rPr lang="ko-KR" alt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좋은 </a:t>
            </a:r>
            <a:r>
              <a:rPr lang="en-US" altLang="ko-KR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feature</a:t>
            </a:r>
            <a:r>
              <a:rPr lang="ko-KR" alt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를 만든다</a:t>
            </a:r>
            <a:r>
              <a:rPr lang="en-US" altLang="ko-KR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</a:t>
            </a:r>
            <a:endParaRPr lang="en-US" altLang="ko-KR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322368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42900" indent="-342900" algn="l">
          <a:lnSpc>
            <a:spcPct val="200000"/>
          </a:lnSpc>
          <a:buAutoNum type="arabicPeriod"/>
          <a:defRPr sz="3000" dirty="0" smtClean="0">
            <a:latin typeface="배달의민족 도현" panose="020B0600000101010101" pitchFamily="50" charset="-127"/>
            <a:ea typeface="배달의민족 도현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2161</TotalTime>
  <Words>815</Words>
  <Application>Microsoft Office PowerPoint</Application>
  <PresentationFormat>와이드스크린</PresentationFormat>
  <Paragraphs>188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Arial</vt:lpstr>
      <vt:lpstr>배달의민족 한나체 Air</vt:lpstr>
      <vt:lpstr>Cambria Math</vt:lpstr>
      <vt:lpstr>맑은 고딕</vt:lpstr>
      <vt:lpstr>배달의민족 도현</vt:lpstr>
      <vt:lpstr>1_Office 테마</vt:lpstr>
      <vt:lpstr>2020 D&amp;A       ML SESSION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SESSION 1주차</dc:title>
  <dc:creator>(경영학부)공영경</dc:creator>
  <cp:lastModifiedBy>user</cp:lastModifiedBy>
  <cp:revision>107</cp:revision>
  <dcterms:created xsi:type="dcterms:W3CDTF">2020-02-17T15:06:37Z</dcterms:created>
  <dcterms:modified xsi:type="dcterms:W3CDTF">2020-10-04T07:10:58Z</dcterms:modified>
</cp:coreProperties>
</file>