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86" r:id="rId2"/>
    <p:sldId id="287" r:id="rId3"/>
    <p:sldId id="289" r:id="rId4"/>
    <p:sldId id="288" r:id="rId5"/>
    <p:sldId id="290" r:id="rId6"/>
    <p:sldId id="291" r:id="rId7"/>
    <p:sldId id="322" r:id="rId8"/>
    <p:sldId id="324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89798" autoAdjust="0"/>
  </p:normalViewPr>
  <p:slideViewPr>
    <p:cSldViewPr snapToGrid="0">
      <p:cViewPr>
        <p:scale>
          <a:sx n="75" d="100"/>
          <a:sy n="75" d="100"/>
        </p:scale>
        <p:origin x="20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3494D-6F69-43E1-85A7-7830E1C77F5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8756-DA48-4B0E-93E0-3FCF78AC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33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5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31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76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03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70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22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20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17502-B2CE-40A2-8165-45D099188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E93E1-E0E8-4390-A407-05837B439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C0532-F009-47CE-BF71-6438178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B22C-0F2F-4B24-8AC2-79C01FD04BB6}" type="datetime1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95887-F3F1-4D2E-8432-14681800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8. Classification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B33E89-7BE2-424B-BCA8-DC680528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01137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88984-C61A-4B84-A6D5-B0A89783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635F-15A0-4E28-82A8-642D5CB3BF8A}" type="datetime1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13F87D-F380-42B5-ACB9-D5BB6E4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8. Classification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D47C05-816F-462E-B6C2-E03F0BD4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&lt;#&gt;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3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45975F-EA0A-4A22-8FEA-0F843F03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AE9-12C5-442F-B00F-6CA05AF8BA3B}" type="datetime1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125B4-E446-4193-B989-1798E979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/>
              <a:t>8. Classification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F3C6D2-34FE-4402-A4F5-27D7CB40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3A6099-97E7-471D-937B-C5BB36131360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80C70C99-663B-4983-B470-7363A9DE4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8" y="354965"/>
            <a:ext cx="2011362" cy="641350"/>
          </a:xfrm>
        </p:spPr>
        <p:txBody>
          <a:bodyPr>
            <a:normAutofit/>
          </a:bodyPr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en-US" altLang="ko-KR" sz="2700" dirty="0"/>
              <a:t>01  </a:t>
            </a:r>
            <a:r>
              <a:rPr lang="ko-KR" altLang="en-US" sz="2700" dirty="0"/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352240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미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262F67-C90A-4F43-AD17-F1AC79297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275" y="579438"/>
            <a:ext cx="914400" cy="91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156">
              <a:srgbClr val="6B77A9"/>
            </a:gs>
            <a:gs pos="76000">
              <a:srgbClr val="556091"/>
            </a:gs>
            <a:gs pos="53000">
              <a:srgbClr val="475179"/>
            </a:gs>
            <a:gs pos="30000">
              <a:srgbClr val="3C4466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6B0C3235-2C23-4367-A93B-FFF8ECA99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23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r="50350"/>
          <a:stretch/>
        </p:blipFill>
        <p:spPr bwMode="auto">
          <a:xfrm>
            <a:off x="10690860" y="6153245"/>
            <a:ext cx="676275" cy="704755"/>
          </a:xfrm>
          <a:prstGeom prst="rect">
            <a:avLst/>
          </a:prstGeom>
          <a:noFill/>
          <a:ln w="22225">
            <a:noFill/>
          </a:ln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D5E09-EC1F-4F6D-BEB9-043E42E1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623A3-A5E2-4F98-9284-874592C7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5C5E-3AD1-4F07-8BCC-24621CC3F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635F-15A0-4E28-82A8-642D5CB3BF8A}" type="datetime1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9884C-05D1-4982-A56A-1F4520818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8. Classification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2DE12-1E8E-42FE-89CA-6B88D1811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2DFABBA2-08DE-4D4E-9793-EE1D2E8438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duotone>
              <a:prstClr val="black"/>
              <a:srgbClr val="FFFFFF">
                <a:tint val="45000"/>
                <a:satMod val="400000"/>
              </a:srgb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2935" y1="46394" x2="62935" y2="46394"/>
                        <a14:foregroundMark x1="69030" y1="42788" x2="69030" y2="42788"/>
                        <a14:foregroundMark x1="79602" y1="44471" x2="79602" y2="44471"/>
                        <a14:backgroundMark x1="24876" y1="23558" x2="32587" y2="38702"/>
                        <a14:backgroundMark x1="20896" y1="18029" x2="17910" y2="60337"/>
                        <a14:backgroundMark x1="14303" y1="21875" x2="18159" y2="89663"/>
                        <a14:backgroundMark x1="18159" y1="89663" x2="14428" y2="24279"/>
                        <a14:backgroundMark x1="16045" y1="20913" x2="32090" y2="81490"/>
                        <a14:backgroundMark x1="32090" y1="81490" x2="34080" y2="11058"/>
                        <a14:backgroundMark x1="34080" y1="11058" x2="30224" y2="78846"/>
                        <a14:backgroundMark x1="30224" y1="78846" x2="19030" y2="69712"/>
                      </a14:backgroundRemoval>
                    </a14:imgEffect>
                  </a14:imgLayer>
                </a14:imgProps>
              </a:ext>
            </a:extLst>
          </a:blip>
          <a:srcRect l="51111"/>
          <a:stretch/>
        </p:blipFill>
        <p:spPr bwMode="auto">
          <a:xfrm>
            <a:off x="11344274" y="6015990"/>
            <a:ext cx="1047751" cy="1108881"/>
          </a:xfrm>
          <a:prstGeom prst="rect">
            <a:avLst/>
          </a:prstGeom>
          <a:noFill/>
          <a:ln w="22225">
            <a:noFill/>
          </a:ln>
        </p:spPr>
      </p:pic>
    </p:spTree>
    <p:extLst>
      <p:ext uri="{BB962C8B-B14F-4D97-AF65-F5344CB8AC3E}">
        <p14:creationId xmlns:p14="http://schemas.microsoft.com/office/powerpoint/2010/main" val="232166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DCCA47-37A6-412B-A2DE-036DAAAE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320800"/>
            <a:ext cx="12374880" cy="3221037"/>
          </a:xfrm>
          <a:noFill/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2020 D&amp;A </a:t>
            </a:r>
            <a:br>
              <a:rPr lang="en-US" altLang="ko-KR" sz="9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sz="9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</a:t>
            </a:r>
            <a:r>
              <a:rPr lang="en-US" altLang="ko-KR" sz="9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ML</a:t>
            </a:r>
            <a:r>
              <a:rPr lang="en-US" altLang="ko-KR" sz="9000" b="1" dirty="0">
                <a:ln>
                  <a:solidFill>
                    <a:srgbClr val="414A6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9000" b="1" dirty="0">
                <a:ln>
                  <a:solidFill>
                    <a:srgbClr val="414A6F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SESSION</a:t>
            </a:r>
            <a:endParaRPr lang="ko-KR" altLang="en-US" sz="9000" b="1" dirty="0">
              <a:ln>
                <a:solidFill>
                  <a:srgbClr val="414A6F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56414D0-BD71-4A1E-AA60-7CB822692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0" y="5065078"/>
            <a:ext cx="3667760" cy="685482"/>
          </a:xfrm>
        </p:spPr>
        <p:txBody>
          <a:bodyPr/>
          <a:lstStyle/>
          <a:p>
            <a:r>
              <a:rPr lang="en-US" altLang="ko-KR" dirty="0">
                <a:ln w="15875">
                  <a:noFill/>
                </a:ln>
                <a:solidFill>
                  <a:schemeClr val="tx1">
                    <a:alpha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stacking</a:t>
            </a:r>
            <a:endParaRPr lang="ko-KR" altLang="en-US" dirty="0">
              <a:ln w="15875">
                <a:noFill/>
              </a:ln>
              <a:solidFill>
                <a:schemeClr val="tx1">
                  <a:alpha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89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01 ensemble</a:t>
            </a:r>
            <a:endParaRPr lang="en-US" altLang="ko-KR" sz="1500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37DBE62-4F81-413F-A879-5BAFA17925E6}"/>
              </a:ext>
            </a:extLst>
          </p:cNvPr>
          <p:cNvSpPr/>
          <p:nvPr/>
        </p:nvSpPr>
        <p:spPr>
          <a:xfrm>
            <a:off x="965200" y="2501900"/>
            <a:ext cx="2832100" cy="1498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배깅</a:t>
            </a:r>
            <a:endParaRPr lang="en-US" altLang="ko-KR" sz="3200" dirty="0"/>
          </a:p>
          <a:p>
            <a:pPr algn="ctr"/>
            <a:r>
              <a:rPr lang="en-US" altLang="ko-KR" sz="3200" dirty="0"/>
              <a:t>(bagging)</a:t>
            </a:r>
            <a:endParaRPr lang="ko-KR" altLang="en-US" sz="3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656E74-717C-4421-9A56-EF243F89B5EF}"/>
              </a:ext>
            </a:extLst>
          </p:cNvPr>
          <p:cNvSpPr/>
          <p:nvPr/>
        </p:nvSpPr>
        <p:spPr>
          <a:xfrm>
            <a:off x="4476750" y="2501900"/>
            <a:ext cx="2832100" cy="1498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부스팅</a:t>
            </a:r>
            <a:endParaRPr lang="en-US" altLang="ko-KR" sz="3200" dirty="0"/>
          </a:p>
          <a:p>
            <a:pPr algn="ctr"/>
            <a:r>
              <a:rPr lang="en-US" altLang="ko-KR" sz="3200" dirty="0"/>
              <a:t>(boosting)</a:t>
            </a:r>
            <a:endParaRPr lang="ko-KR" altLang="en-US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5776F8-1A0B-46D3-827D-E1DF89CCC250}"/>
              </a:ext>
            </a:extLst>
          </p:cNvPr>
          <p:cNvSpPr/>
          <p:nvPr/>
        </p:nvSpPr>
        <p:spPr>
          <a:xfrm>
            <a:off x="7988300" y="2501900"/>
            <a:ext cx="2832100" cy="1498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스태킹</a:t>
            </a:r>
            <a:endParaRPr lang="en-US" altLang="ko-KR" sz="3200" dirty="0"/>
          </a:p>
          <a:p>
            <a:pPr algn="ctr"/>
            <a:r>
              <a:rPr lang="en-US" altLang="ko-KR" sz="3200" dirty="0"/>
              <a:t>(stacking)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4C41B6-A15A-4984-967D-C109AA6A72A6}"/>
              </a:ext>
            </a:extLst>
          </p:cNvPr>
          <p:cNvSpPr/>
          <p:nvPr/>
        </p:nvSpPr>
        <p:spPr>
          <a:xfrm>
            <a:off x="965200" y="4760535"/>
            <a:ext cx="2832100" cy="98981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 번의 </a:t>
            </a:r>
            <a:r>
              <a:rPr lang="en-US" altLang="ko-KR" dirty="0"/>
              <a:t>sampling</a:t>
            </a:r>
          </a:p>
          <a:p>
            <a:pPr algn="ctr"/>
            <a:r>
              <a:rPr lang="ko-KR" altLang="en-US" dirty="0"/>
              <a:t>각각의 </a:t>
            </a:r>
            <a:r>
              <a:rPr lang="en-US" altLang="ko-KR" dirty="0"/>
              <a:t>weak models</a:t>
            </a:r>
          </a:p>
          <a:p>
            <a:pPr algn="ctr"/>
            <a:r>
              <a:rPr lang="ko-KR" altLang="en-US" dirty="0"/>
              <a:t>병렬적 구성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A4EEBF-4B39-451E-87C9-D35C5922B9DE}"/>
              </a:ext>
            </a:extLst>
          </p:cNvPr>
          <p:cNvSpPr/>
          <p:nvPr/>
        </p:nvSpPr>
        <p:spPr>
          <a:xfrm>
            <a:off x="4476750" y="4760535"/>
            <a:ext cx="2832100" cy="98981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 번의 </a:t>
            </a:r>
            <a:r>
              <a:rPr lang="en-US" altLang="ko-KR" dirty="0"/>
              <a:t>sampling</a:t>
            </a:r>
          </a:p>
          <a:p>
            <a:pPr algn="ctr"/>
            <a:r>
              <a:rPr lang="ko-KR" altLang="en-US" dirty="0"/>
              <a:t>오차에 대해 가중치</a:t>
            </a:r>
            <a:endParaRPr lang="en-US" altLang="ko-KR" dirty="0"/>
          </a:p>
          <a:p>
            <a:pPr algn="ctr"/>
            <a:r>
              <a:rPr lang="ko-KR" altLang="en-US" dirty="0"/>
              <a:t>순차적 구성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F15E05-0260-4FE8-B1BA-43C107861379}"/>
              </a:ext>
            </a:extLst>
          </p:cNvPr>
          <p:cNvSpPr/>
          <p:nvPr/>
        </p:nvSpPr>
        <p:spPr>
          <a:xfrm>
            <a:off x="7988300" y="4760535"/>
            <a:ext cx="2832100" cy="98981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322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3135589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02 stacking’s idea</a:t>
            </a:r>
            <a:endParaRPr lang="en-US" altLang="ko-KR" sz="1500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9BD173-0C3B-4A66-A660-C7C37B739D7D}"/>
              </a:ext>
            </a:extLst>
          </p:cNvPr>
          <p:cNvSpPr/>
          <p:nvPr/>
        </p:nvSpPr>
        <p:spPr>
          <a:xfrm>
            <a:off x="1803400" y="1854200"/>
            <a:ext cx="3135589" cy="3937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무작위 복원 추출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여러 개의 </a:t>
            </a:r>
            <a:r>
              <a:rPr lang="en-US" altLang="ko-KR" sz="2000" dirty="0"/>
              <a:t>weak model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결과를 </a:t>
            </a:r>
            <a:r>
              <a:rPr lang="en-US" altLang="ko-KR" sz="2000" dirty="0"/>
              <a:t>Voting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69F2F6-7376-4BDF-A288-0628F6122604}"/>
              </a:ext>
            </a:extLst>
          </p:cNvPr>
          <p:cNvSpPr/>
          <p:nvPr/>
        </p:nvSpPr>
        <p:spPr>
          <a:xfrm>
            <a:off x="7100613" y="1854200"/>
            <a:ext cx="3135589" cy="3937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Weak model</a:t>
            </a:r>
            <a:r>
              <a:rPr lang="ko-KR" altLang="en-US" sz="2000" dirty="0"/>
              <a:t>을 다양하게 할 순 없을까</a:t>
            </a:r>
            <a:r>
              <a:rPr lang="en-US" altLang="ko-KR" sz="2000" dirty="0"/>
              <a:t>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결과를 </a:t>
            </a:r>
            <a:r>
              <a:rPr lang="en-US" altLang="ko-KR" sz="2000" dirty="0"/>
              <a:t>voting</a:t>
            </a:r>
            <a:r>
              <a:rPr lang="ko-KR" altLang="en-US" sz="2000" dirty="0"/>
              <a:t>하지 말고</a:t>
            </a:r>
            <a:r>
              <a:rPr lang="en-US" altLang="ko-KR" sz="2000" dirty="0"/>
              <a:t>, </a:t>
            </a:r>
            <a:r>
              <a:rPr lang="ko-KR" altLang="en-US" sz="2000" dirty="0"/>
              <a:t>결과를 입력으로 받는 </a:t>
            </a:r>
            <a:r>
              <a:rPr lang="en-US" altLang="ko-KR" sz="2000" dirty="0"/>
              <a:t>model</a:t>
            </a:r>
            <a:r>
              <a:rPr lang="ko-KR" altLang="en-US" sz="2000" dirty="0"/>
              <a:t>을 만들면 어떨까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89B0B92-FCFB-4E43-A24D-C20FC4DC36EE}"/>
              </a:ext>
            </a:extLst>
          </p:cNvPr>
          <p:cNvSpPr/>
          <p:nvPr/>
        </p:nvSpPr>
        <p:spPr>
          <a:xfrm>
            <a:off x="5556907" y="3517900"/>
            <a:ext cx="1041400" cy="6096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02 stacking’s idea</a:t>
            </a:r>
            <a:endParaRPr lang="en-US" altLang="ko-KR" sz="1500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829595-E1A6-455B-8E99-1351A7C3BEAC}"/>
              </a:ext>
            </a:extLst>
          </p:cNvPr>
          <p:cNvSpPr/>
          <p:nvPr/>
        </p:nvSpPr>
        <p:spPr>
          <a:xfrm>
            <a:off x="229436" y="2967335"/>
            <a:ext cx="117331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앙상블하는</a:t>
            </a:r>
            <a:r>
              <a:rPr lang="ko-KR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모든 모델의 </a:t>
            </a:r>
            <a:r>
              <a:rPr lang="ko-KR" alt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예측값</a:t>
            </a:r>
            <a:r>
              <a:rPr lang="en-US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(predict)</a:t>
            </a:r>
            <a:r>
              <a:rPr lang="ko-KR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으로 </a:t>
            </a:r>
            <a:endParaRPr lang="en-US" altLang="ko-KR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학습하는 모델을 만들자</a:t>
            </a:r>
            <a:r>
              <a:rPr lang="en-US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en-US" altLang="ko-KR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B2BA39-AAD4-4D1F-AAE7-E5230ED7A363}"/>
              </a:ext>
            </a:extLst>
          </p:cNvPr>
          <p:cNvSpPr/>
          <p:nvPr/>
        </p:nvSpPr>
        <p:spPr>
          <a:xfrm>
            <a:off x="5112397" y="5659735"/>
            <a:ext cx="196720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이게 무슨 소리야</a:t>
            </a:r>
            <a:r>
              <a:rPr lang="en-US" altLang="ko-KR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..?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426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E7D01801-7330-430A-8698-9CA88795E0E9}"/>
              </a:ext>
            </a:extLst>
          </p:cNvPr>
          <p:cNvSpPr txBox="1">
            <a:spLocks/>
          </p:cNvSpPr>
          <p:nvPr/>
        </p:nvSpPr>
        <p:spPr>
          <a:xfrm>
            <a:off x="223837" y="354965"/>
            <a:ext cx="3135589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03 stacking</a:t>
            </a:r>
            <a:endParaRPr lang="en-US" altLang="ko-KR" sz="1500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EE065-953F-46F7-86C8-ADAE599C1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00" y="1415256"/>
            <a:ext cx="9975200" cy="402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7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03 stacking</a:t>
            </a:r>
            <a:endParaRPr lang="en-US" altLang="ko-KR" sz="1500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07266-BCB6-4E1B-B32C-E54CB4A093F8}"/>
              </a:ext>
            </a:extLst>
          </p:cNvPr>
          <p:cNvSpPr txBox="1"/>
          <p:nvPr/>
        </p:nvSpPr>
        <p:spPr>
          <a:xfrm>
            <a:off x="4868537" y="2643308"/>
            <a:ext cx="6795450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en-US" altLang="ko-KR" sz="2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train_set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subset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나눈다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.(subset1, subset2)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F3FF-4E51-44AB-BBFD-B4252B13B965}"/>
              </a:ext>
            </a:extLst>
          </p:cNvPr>
          <p:cNvSpPr txBox="1"/>
          <p:nvPr/>
        </p:nvSpPr>
        <p:spPr>
          <a:xfrm>
            <a:off x="4868537" y="3758734"/>
            <a:ext cx="744537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subset1(features, target)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모델들이 훈련된다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.(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65D49-0BE3-4336-A922-43078AE69E49}"/>
              </a:ext>
            </a:extLst>
          </p:cNvPr>
          <p:cNvSpPr txBox="1"/>
          <p:nvPr/>
        </p:nvSpPr>
        <p:spPr>
          <a:xfrm>
            <a:off x="4868537" y="3252908"/>
            <a:ext cx="6565323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때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subset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들에는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features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target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합쳐져 있다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9ADAE32-53DC-4EB9-A387-00C7CB4E4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38" b="-6129"/>
          <a:stretch/>
        </p:blipFill>
        <p:spPr bwMode="auto">
          <a:xfrm>
            <a:off x="223837" y="1621406"/>
            <a:ext cx="4644700" cy="427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1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03 stacking</a:t>
            </a:r>
            <a:endParaRPr lang="en-US" altLang="ko-KR" sz="1500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4173E-DE53-4B11-9B0D-2045FF824FA8}"/>
              </a:ext>
            </a:extLst>
          </p:cNvPr>
          <p:cNvSpPr txBox="1"/>
          <p:nvPr/>
        </p:nvSpPr>
        <p:spPr>
          <a:xfrm>
            <a:off x="5608414" y="2218958"/>
            <a:ext cx="4357283" cy="1225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훈련된 모델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이용해 </a:t>
            </a:r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subset2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예측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(predict2)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만든다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C02B1-33F9-4948-87BE-D6700B2DF291}"/>
              </a:ext>
            </a:extLst>
          </p:cNvPr>
          <p:cNvSpPr txBox="1"/>
          <p:nvPr/>
        </p:nvSpPr>
        <p:spPr>
          <a:xfrm>
            <a:off x="5608414" y="3557423"/>
            <a:ext cx="5871672" cy="1225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predict2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입력으로 받고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subset2_y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목표로 </a:t>
            </a:r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학습하는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meta model X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생성한다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FF7F6-11C0-42BE-8362-E4AE04379993}"/>
              </a:ext>
            </a:extLst>
          </p:cNvPr>
          <p:cNvSpPr txBox="1"/>
          <p:nvPr/>
        </p:nvSpPr>
        <p:spPr>
          <a:xfrm>
            <a:off x="1694188" y="5868050"/>
            <a:ext cx="9242787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즉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subset1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학습된 모델의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predict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가지고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subset2_y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예측하도록 학습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D0188-33F4-44B1-91B5-18A36CE35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2" r="5671" b="-207"/>
          <a:stretch/>
        </p:blipFill>
        <p:spPr bwMode="auto">
          <a:xfrm>
            <a:off x="223837" y="1539512"/>
            <a:ext cx="4625160" cy="403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31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코드</a:t>
            </a:r>
            <a:endParaRPr lang="en-US" altLang="ko-KR" sz="1500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34EF0-09CA-49BD-8D6B-9F6BF44480C3}"/>
              </a:ext>
            </a:extLst>
          </p:cNvPr>
          <p:cNvSpPr txBox="1"/>
          <p:nvPr/>
        </p:nvSpPr>
        <p:spPr>
          <a:xfrm>
            <a:off x="1575788" y="2071320"/>
            <a:ext cx="9040424" cy="271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사이킷런에서는</a:t>
            </a:r>
            <a:r>
              <a:rPr lang="ko-KR" altLang="en-US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지원하지 않는다</a:t>
            </a:r>
            <a:r>
              <a:rPr lang="en-US" altLang="ko-KR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pPr algn="ctr">
              <a:lnSpc>
                <a:spcPct val="200000"/>
              </a:lnSpc>
            </a:pPr>
            <a:endParaRPr lang="en-US" altLang="ko-KR" sz="3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직접 구현하거나</a:t>
            </a:r>
            <a:r>
              <a:rPr lang="en-US" altLang="ko-KR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3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vecstack</a:t>
            </a:r>
            <a:r>
              <a:rPr lang="en-US" altLang="ko-KR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등의 라이브러리를 사용</a:t>
            </a:r>
            <a:r>
              <a:rPr lang="en-US" altLang="ko-KR" sz="3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3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9347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 algn="l">
          <a:lnSpc>
            <a:spcPct val="200000"/>
          </a:lnSpc>
          <a:buAutoNum type="arabicPeriod"/>
          <a:defRPr sz="3000" dirty="0" smtClean="0">
            <a:latin typeface="배달의민족 도현" panose="020B0600000101010101" pitchFamily="50" charset="-127"/>
            <a:ea typeface="배달의민족 도현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226</Words>
  <Application>Microsoft Office PowerPoint</Application>
  <PresentationFormat>와이드스크린</PresentationFormat>
  <Paragraphs>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배달의민족 도현</vt:lpstr>
      <vt:lpstr>배달의민족 한나체 Air</vt:lpstr>
      <vt:lpstr>Arial</vt:lpstr>
      <vt:lpstr>맑은 고딕</vt:lpstr>
      <vt:lpstr>1_Office 테마</vt:lpstr>
      <vt:lpstr>2020 D&amp;A       ML SESSION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SESSION 1주차</dc:title>
  <dc:creator>(경영학부)공영경</dc:creator>
  <cp:lastModifiedBy>(경영학부)신지섭</cp:lastModifiedBy>
  <cp:revision>90</cp:revision>
  <dcterms:created xsi:type="dcterms:W3CDTF">2020-02-17T15:06:37Z</dcterms:created>
  <dcterms:modified xsi:type="dcterms:W3CDTF">2020-11-04T03:45:59Z</dcterms:modified>
</cp:coreProperties>
</file>