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9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000" autoAdjust="0"/>
  </p:normalViewPr>
  <p:slideViewPr>
    <p:cSldViewPr snapToGrid="0">
      <p:cViewPr varScale="1">
        <p:scale>
          <a:sx n="82" d="100"/>
          <a:sy n="82" d="100"/>
        </p:scale>
        <p:origin x="16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66444-CEA1-42B9-AA2C-6975877AF16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03FF0-41AA-4B4F-920C-38909D124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안녕하세요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[</a:t>
            </a:r>
            <a:r>
              <a:rPr lang="en-US" altLang="ko-KR" sz="1200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keypoint</a:t>
            </a:r>
            <a:r>
              <a:rPr lang="en-US" altLang="ko-KR" sz="1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detection</a:t>
            </a:r>
            <a:r>
              <a:rPr lang="ko-KR" altLang="en-US" sz="1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통한 좌우밸런스 판독기</a:t>
            </a:r>
            <a:r>
              <a:rPr lang="en-US" altLang="ko-KR" sz="1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프로젝트에서 </a:t>
            </a:r>
            <a:r>
              <a:rPr lang="en-US" altLang="ko-KR" sz="1200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Keypoint</a:t>
            </a:r>
            <a:r>
              <a:rPr lang="en-US" altLang="ko-KR" sz="1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detection </a:t>
            </a:r>
            <a:r>
              <a:rPr lang="ko-KR" altLang="en-US" sz="1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기술에 대한 선행연구로 </a:t>
            </a:r>
            <a:r>
              <a:rPr lang="en-US" altLang="ko-KR" sz="1200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HRNet</a:t>
            </a:r>
            <a:r>
              <a:rPr lang="en-US" altLang="ko-KR" sz="1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모델구조에 대한 논문을 준비하게 된 </a:t>
            </a:r>
            <a:r>
              <a:rPr lang="ko-KR" altLang="en-US" sz="1200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이지평입니다</a:t>
            </a:r>
            <a:r>
              <a:rPr lang="en-US" altLang="ko-KR" sz="1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sz="1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논문의 제목은 </a:t>
            </a:r>
            <a:r>
              <a:rPr lang="en-US" altLang="ko-KR" sz="1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200" dirty="0">
                <a:latin typeface="News Gothic MT" panose="020B0604020202020204" pitchFamily="34" charset="0"/>
              </a:rPr>
              <a:t>Deep High-Resolution Representation Learning for Human Pose Estimation]</a:t>
            </a:r>
            <a:r>
              <a:rPr lang="ko-KR" altLang="en-US" sz="1200" dirty="0">
                <a:latin typeface="News Gothic MT" panose="020B0604020202020204" pitchFamily="34" charset="0"/>
              </a:rPr>
              <a:t>입니다</a:t>
            </a:r>
            <a:r>
              <a:rPr lang="en-US" altLang="ko-KR" sz="1200" dirty="0">
                <a:latin typeface="News Gothic MT" panose="020B0604020202020204" pitchFamily="34" charset="0"/>
              </a:rPr>
              <a:t>. </a:t>
            </a:r>
            <a:r>
              <a:rPr lang="ko-KR" altLang="en-US" sz="1200" dirty="0">
                <a:latin typeface="News Gothic MT" panose="020B0604020202020204" pitchFamily="34" charset="0"/>
              </a:rPr>
              <a:t>발표 시작하겠습니다</a:t>
            </a:r>
            <a:r>
              <a:rPr lang="en-US" altLang="ko-KR" sz="1200" dirty="0">
                <a:latin typeface="News Gothic MT" panose="020B0604020202020204" pitchFamily="34" charset="0"/>
              </a:rPr>
              <a:t>.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# pose estimation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including human action recognition, human-computer interaction, animation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등 많은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applications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에서 쓰인다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이 논문은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single-person pose estimation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집중한다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03FF0-41AA-4B4F-920C-38909D1243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13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03FF0-41AA-4B4F-920C-38909D1243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5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HRNet-W48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본연구에서는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small net(HRNent-W32)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big net(HRNet-W48)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사용했으며 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WN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the widths (C) of the high-resolution subnetworks in last three stages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뜻한다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BDC1C6"/>
                </a:solidFill>
                <a:effectLst/>
                <a:latin typeface="Apple SD Gothic Neo"/>
              </a:rPr>
              <a:t>[</a:t>
            </a:r>
            <a:r>
              <a:rPr lang="ko-KR" altLang="en-US" b="0" i="0" dirty="0">
                <a:solidFill>
                  <a:srgbClr val="BDC1C6"/>
                </a:solidFill>
                <a:effectLst/>
                <a:latin typeface="Apple SD Gothic Neo"/>
              </a:rPr>
              <a:t>마지막 세 단계의 고해상도 서브네트워크의 너비</a:t>
            </a:r>
            <a:r>
              <a:rPr lang="en-US" altLang="ko-KR" b="0" i="0" dirty="0">
                <a:solidFill>
                  <a:srgbClr val="BDC1C6"/>
                </a:solidFill>
                <a:effectLst/>
                <a:latin typeface="Apple SD Gothic Neo"/>
              </a:rPr>
              <a:t>(C)]</a:t>
            </a:r>
            <a:endParaRPr lang="ko-KR" altLang="en-US" b="0" i="0" dirty="0">
              <a:solidFill>
                <a:srgbClr val="BDC1C6"/>
              </a:solidFill>
              <a:effectLst/>
              <a:latin typeface="Apple SD Gothic Neo"/>
            </a:endParaRPr>
          </a:p>
          <a:p>
            <a:br>
              <a:rPr lang="ko-KR" altLang="en-US" b="0" i="0" dirty="0">
                <a:solidFill>
                  <a:srgbClr val="BDC1C6"/>
                </a:solidFill>
                <a:effectLst/>
                <a:latin typeface="Apple SD Gothic Neo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03FF0-41AA-4B4F-920C-38909D1243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21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222426"/>
                </a:solidFill>
                <a:effectLst/>
                <a:latin typeface="KaTeX_Math"/>
              </a:rPr>
              <a:t>AP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KaTeX_Main"/>
              </a:rPr>
              <a:t>50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 (AP at OKS = 0.50)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222426"/>
                </a:solidFill>
                <a:effectLst/>
                <a:latin typeface="KaTeX_Math"/>
              </a:rPr>
              <a:t>AP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KaTeX_Main"/>
              </a:rPr>
              <a:t>70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 (AP at OKS = 0.75)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222426"/>
                </a:solidFill>
                <a:effectLst/>
                <a:latin typeface="KaTeX_Math"/>
              </a:rPr>
              <a:t>AP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 (the mean of AP scores at 10 positions, OKS = 0.50, 0.55, . . . , 0.90, 0.95)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222426"/>
                </a:solidFill>
                <a:effectLst/>
                <a:latin typeface="KaTeX_Math"/>
              </a:rPr>
              <a:t>APM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 (for medium objects)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222426"/>
                </a:solidFill>
                <a:effectLst/>
                <a:latin typeface="KaTeX_Math"/>
              </a:rPr>
              <a:t>APL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 (for large objects)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222426"/>
                </a:solidFill>
                <a:effectLst/>
                <a:latin typeface="KaTeX_Math"/>
              </a:rPr>
              <a:t>AR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 (OKS = 0.50, 0.55, . . . , 0.90, 0.955)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03FF0-41AA-4B4F-920C-38909D1243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5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03FF0-41AA-4B4F-920C-38909D1243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1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HRNet</a:t>
            </a:r>
            <a:r>
              <a:rPr lang="ko-KR" altLang="en-US" dirty="0"/>
              <a:t>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Keypoint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 Detection on COCO test-dev </a:t>
            </a:r>
            <a:r>
              <a:rPr lang="ko-KR" altLang="en-US" dirty="0"/>
              <a:t>분야에서 현재 </a:t>
            </a:r>
            <a:r>
              <a:rPr lang="en-US" altLang="ko-KR" dirty="0"/>
              <a:t>SOTA</a:t>
            </a:r>
            <a:r>
              <a:rPr lang="ko-KR" altLang="en-US" dirty="0"/>
              <a:t>를 달성하고 있는 모델입니다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03FF0-41AA-4B4F-920C-38909D1243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03FF0-41AA-4B4F-920C-38909D1243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08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Introduction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으로 들어가자면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기존의 방법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ResNet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vgg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등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피처맵을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직렬로 연결하여 해상도를 높이는 방법을 사용했습니다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그 과정에서 </a:t>
            </a:r>
            <a:r>
              <a:rPr lang="en-US" altLang="ko-KR" b="0" i="0" dirty="0" err="1">
                <a:solidFill>
                  <a:srgbClr val="0593D3"/>
                </a:solidFill>
                <a:effectLst/>
                <a:latin typeface="AppleSDGothicNeo-Regular"/>
              </a:rPr>
              <a:t>downsampling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, </a:t>
            </a:r>
            <a:r>
              <a:rPr lang="en-US" altLang="ko-KR" b="0" i="0" dirty="0" err="1">
                <a:solidFill>
                  <a:srgbClr val="0593D3"/>
                </a:solidFill>
                <a:effectLst/>
                <a:latin typeface="AppleSDGothicNeo-Regular"/>
              </a:rPr>
              <a:t>upsampling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 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이 반복적으로 사용되었습니다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해당 사진을 보시면 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vgg16 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구조인데 </a:t>
            </a:r>
            <a:r>
              <a:rPr lang="ko-KR" altLang="en-US" b="0" i="0" dirty="0" err="1">
                <a:solidFill>
                  <a:srgbClr val="1D2129"/>
                </a:solidFill>
                <a:effectLst/>
                <a:latin typeface="AppleSDGothicNeo-Regular"/>
              </a:rPr>
              <a:t>피처맵의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 사이즈가 점점 줄어드는 것을 보실 수 있습니다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.</a:t>
            </a:r>
          </a:p>
          <a:p>
            <a:pPr algn="l"/>
            <a:endParaRPr lang="en-US" altLang="ko-KR" b="0" i="0" dirty="0">
              <a:solidFill>
                <a:srgbClr val="1D2129"/>
              </a:solidFill>
              <a:effectLst/>
              <a:latin typeface="AppleSDGothicNeo-Regular"/>
            </a:endParaRP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03FF0-41AA-4B4F-920C-38909D1243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51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Figure 1. Illustrating the architecture of the proposed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HRNet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HR Net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도 마찬가지이다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. 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근본적으로는 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scale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에 변화를 주면서 다양한 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resolution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에서 정보를 추출한다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. 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그럼에도 불구하고 다른 모델들보다 성능이 좋은 이유와 차별성에는 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2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가지가 있다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1. High-to-low resolution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을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AppleSDGothicNeo-Regular"/>
              </a:rPr>
              <a:t>Serially(X) Parallel(O)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하게 적용한다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      기존 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: Input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받은 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strand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가 </a:t>
            </a:r>
            <a:r>
              <a:rPr lang="en-US" altLang="ko-KR" b="0" i="0" dirty="0" err="1">
                <a:solidFill>
                  <a:srgbClr val="1D2129"/>
                </a:solidFill>
                <a:effectLst/>
                <a:latin typeface="AppleSDGothicNeo-Regular"/>
              </a:rPr>
              <a:t>downsample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 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됨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       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HR : Input 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받은 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strand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의 </a:t>
            </a:r>
            <a:r>
              <a:rPr lang="ko-KR" altLang="en-US" b="0" i="0" u="sng" dirty="0">
                <a:solidFill>
                  <a:srgbClr val="1D2129"/>
                </a:solidFill>
                <a:effectLst/>
                <a:latin typeface="AppleSDGothicNeo-Regular"/>
              </a:rPr>
              <a:t>해상도는 쭉 유지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가 되고 거기서 평행하게 </a:t>
            </a:r>
            <a:r>
              <a:rPr lang="en-US" altLang="ko-KR" b="0" i="0" dirty="0" err="1">
                <a:solidFill>
                  <a:srgbClr val="1D2129"/>
                </a:solidFill>
                <a:effectLst/>
                <a:latin typeface="AppleSDGothicNeo-Regular"/>
              </a:rPr>
              <a:t>downsample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되는 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strand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가 분리된다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이렇게 되면 최종적으로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predicted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heatmap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에 한번도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Regular"/>
              </a:rPr>
              <a:t>downsample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/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Regular"/>
              </a:rPr>
              <a:t>upsample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되지 않은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input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해상도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feature map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이 영향을 주기 때문에 훨씬 정확하다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2. 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Repeats multi-scale fusions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      기존 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: 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존재하는 대부분의 기법은 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low-level and high-level representation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을 더한다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       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HR : parallel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한 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sub-network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간에 계속 정보를 주고 받는다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. (</a:t>
            </a:r>
            <a:r>
              <a:rPr lang="ko-KR" altLang="en-US" b="0" i="0" dirty="0">
                <a:solidFill>
                  <a:srgbClr val="1D2129"/>
                </a:solidFill>
                <a:effectLst/>
                <a:latin typeface="AppleSDGothicNeo-Regular"/>
              </a:rPr>
              <a:t>그림을 보면 쉽게 알 수 있음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)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같은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depth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와 유사한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level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의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low-resolution representation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을 보조로 사용한다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. predicted heatmap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도 더 정확한 결과를 보인다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Regular"/>
            </a:endParaRPr>
          </a:p>
          <a:p>
            <a:r>
              <a:rPr lang="ko-KR" altLang="en-US" dirty="0"/>
              <a:t>앞의 내용을 정리하자면</a:t>
            </a:r>
            <a:r>
              <a:rPr lang="en-US" altLang="ko-KR" dirty="0"/>
              <a:t>, </a:t>
            </a:r>
            <a:r>
              <a:rPr lang="ko-KR" altLang="en-US" dirty="0"/>
              <a:t>다양한 해상도의 </a:t>
            </a:r>
            <a:r>
              <a:rPr lang="en-US" altLang="ko-KR" dirty="0" err="1"/>
              <a:t>subNetwork</a:t>
            </a:r>
            <a:r>
              <a:rPr lang="ko-KR" altLang="en-US" dirty="0"/>
              <a:t>들을 병렬적으로 유지하면서 진행하는 구조라는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서로 상호작용하는 화살표를 </a:t>
            </a:r>
            <a:r>
              <a:rPr lang="ko-KR" altLang="en-US" dirty="0" err="1"/>
              <a:t>보셨을텐데</a:t>
            </a:r>
            <a:r>
              <a:rPr lang="ko-KR" altLang="en-US" dirty="0"/>
              <a:t> 그것을 </a:t>
            </a:r>
            <a:r>
              <a:rPr lang="en-US" altLang="ko-KR" dirty="0"/>
              <a:t>exchange unit</a:t>
            </a:r>
            <a:r>
              <a:rPr lang="ko-KR" altLang="en-US" dirty="0"/>
              <a:t>이라고 하며</a:t>
            </a:r>
            <a:r>
              <a:rPr lang="en-US" altLang="ko-KR" dirty="0"/>
              <a:t>, </a:t>
            </a:r>
            <a:r>
              <a:rPr lang="ko-KR" altLang="en-US" dirty="0"/>
              <a:t>이를 통해</a:t>
            </a:r>
            <a:r>
              <a:rPr lang="en-US" altLang="ko-KR" dirty="0"/>
              <a:t>, </a:t>
            </a:r>
            <a:r>
              <a:rPr lang="ko-KR" altLang="en-US" dirty="0"/>
              <a:t>전체적 맥락정보와 국소적인 정보를 지속적으로 교환함을 알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Regular"/>
            </a:endParaRP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Regular"/>
            </a:endParaRP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03FF0-41AA-4B4F-920C-38909D1243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1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MJXc-TeX-math-I"/>
              </a:rPr>
              <a:t>접근법을 살펴보자면</a:t>
            </a:r>
            <a:r>
              <a:rPr lang="en-US" altLang="ko-KR" b="0" i="0" dirty="0">
                <a:effectLst/>
                <a:latin typeface="MJXc-TeX-math-I"/>
              </a:rPr>
              <a:t>, </a:t>
            </a:r>
            <a:r>
              <a:rPr lang="ko-KR" altLang="en-US" b="0" i="0" dirty="0">
                <a:effectLst/>
                <a:latin typeface="MJXc-TeX-math-I"/>
              </a:rPr>
              <a:t>총</a:t>
            </a:r>
            <a:r>
              <a:rPr lang="en-US" altLang="ko-KR" b="0" i="0" dirty="0">
                <a:effectLst/>
                <a:latin typeface="MJXc-TeX-math-I"/>
              </a:rPr>
              <a:t> 5</a:t>
            </a:r>
            <a:r>
              <a:rPr lang="ko-KR" altLang="en-US" b="0" i="0" dirty="0">
                <a:effectLst/>
                <a:latin typeface="MJXc-TeX-math-I"/>
              </a:rPr>
              <a:t>가지가 있습니다</a:t>
            </a:r>
            <a:r>
              <a:rPr lang="en-US" altLang="ko-KR" b="0" i="0" dirty="0">
                <a:effectLst/>
                <a:latin typeface="MJXc-TeX-math-I"/>
              </a:rPr>
              <a:t>.</a:t>
            </a:r>
          </a:p>
          <a:p>
            <a:endParaRPr lang="en-US" altLang="ko-KR" b="0" i="0" dirty="0">
              <a:effectLst/>
              <a:latin typeface="MJXc-TeX-math-I"/>
            </a:endParaRPr>
          </a:p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1) Sequential multi-resolution subnetworks.</a:t>
            </a:r>
            <a:endParaRPr lang="en-US" altLang="ko-KR" b="0" i="0" dirty="0">
              <a:effectLst/>
              <a:latin typeface="MJXc-TeX-math-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기존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pose estimation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high-to-low resolution subnetworks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직렬로 사용한다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그리고 해당 모델들은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down-sample layer(Pooling layer)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있어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resolution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반으로 줄인다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dirty="0"/>
              <a:t>앞의 숫자는 </a:t>
            </a:r>
            <a:r>
              <a:rPr lang="en-US" altLang="ko-KR" dirty="0"/>
              <a:t>stage, </a:t>
            </a:r>
            <a:r>
              <a:rPr lang="ko-KR" altLang="en-US" dirty="0"/>
              <a:t>뒤의 숫자는 </a:t>
            </a:r>
            <a:r>
              <a:rPr lang="en-US" altLang="ko-KR" dirty="0" err="1"/>
              <a:t>downsample</a:t>
            </a:r>
            <a:r>
              <a:rPr lang="ko-KR" altLang="en-US" dirty="0"/>
              <a:t>된 단계를 뜻하는데</a:t>
            </a:r>
            <a:r>
              <a:rPr lang="en-US" altLang="ko-KR" dirty="0"/>
              <a:t>, </a:t>
            </a:r>
            <a:r>
              <a:rPr lang="ko-KR" altLang="en-US" dirty="0"/>
              <a:t>설명해보자면</a:t>
            </a:r>
            <a:r>
              <a:rPr lang="en-US" altLang="ko-KR" dirty="0"/>
              <a:t>, stage</a:t>
            </a:r>
            <a:r>
              <a:rPr lang="ko-KR" altLang="en-US" dirty="0"/>
              <a:t>가 진행될수록</a:t>
            </a:r>
            <a:r>
              <a:rPr lang="en-US" altLang="ko-KR" dirty="0"/>
              <a:t>, down-sample </a:t>
            </a:r>
            <a:r>
              <a:rPr lang="ko-KR" altLang="en-US" dirty="0"/>
              <a:t>된다는 것을 의미합니다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b="0" i="0" dirty="0">
              <a:effectLst/>
              <a:latin typeface="MJXc-TeX-math-I"/>
            </a:endParaRPr>
          </a:p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2) Parallel multi-resolution subnetworks.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high-resolution subnetwork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처음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stage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로 시작한다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high-to-low resolution subnetworks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하나씩 추가한다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multi-resolution subnetworks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병렬로 연결시킨다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effectLst/>
              <a:latin typeface="MJXc-TeX-math-I"/>
            </a:endParaRPr>
          </a:p>
          <a:p>
            <a:endParaRPr lang="en-US" altLang="ko-KR" b="0" i="0" dirty="0">
              <a:effectLst/>
              <a:latin typeface="MJXc-TeX-math-I"/>
            </a:endParaRPr>
          </a:p>
          <a:p>
            <a:endParaRPr lang="en-US" altLang="ko-KR" b="0" i="0" dirty="0">
              <a:effectLst/>
              <a:latin typeface="MJXc-TeX-math-I"/>
            </a:endParaRPr>
          </a:p>
          <a:p>
            <a:endParaRPr lang="en-US" altLang="ko-KR" b="0" i="0" dirty="0">
              <a:effectLst/>
              <a:latin typeface="MJXc-TeX-math-I"/>
            </a:endParaRPr>
          </a:p>
          <a:p>
            <a:endParaRPr lang="en-US" altLang="ko-KR" b="0" i="0" dirty="0">
              <a:effectLst/>
              <a:latin typeface="MJXc-TeX-math-I"/>
            </a:endParaRPr>
          </a:p>
          <a:p>
            <a:endParaRPr lang="en-US" altLang="ko-KR" b="0" i="0" dirty="0">
              <a:effectLst/>
              <a:latin typeface="MJXc-TeX-math-I"/>
            </a:endParaRPr>
          </a:p>
          <a:p>
            <a:r>
              <a:rPr lang="en-US" altLang="ko-KR" b="0" i="0" dirty="0">
                <a:effectLst/>
                <a:latin typeface="MJXc-TeX-math-I"/>
              </a:rPr>
              <a:t>- </a:t>
            </a:r>
            <a:r>
              <a:rPr lang="en-US" altLang="ko-KR" b="0" i="0" dirty="0" err="1">
                <a:effectLst/>
                <a:latin typeface="MJXc-TeX-math-I"/>
              </a:rPr>
              <a:t>Nsr</a:t>
            </a:r>
            <a:r>
              <a:rPr lang="ko-KR" altLang="en-US" dirty="0">
                <a:effectLst/>
                <a:latin typeface="AppleSDGothicNeo-Regular"/>
              </a:rPr>
              <a:t>에서 앞자리는 </a:t>
            </a:r>
            <a:r>
              <a:rPr lang="en-US" altLang="ko-KR" dirty="0">
                <a:effectLst/>
                <a:latin typeface="AppleSDGothicNeo-Regular"/>
              </a:rPr>
              <a:t>stage, r</a:t>
            </a:r>
            <a:r>
              <a:rPr lang="ko-KR" altLang="en-US" dirty="0">
                <a:effectLst/>
                <a:latin typeface="AppleSDGothicNeo-Regular"/>
              </a:rPr>
              <a:t>은 </a:t>
            </a:r>
            <a:r>
              <a:rPr lang="en-US" altLang="ko-KR" dirty="0" err="1">
                <a:effectLst/>
                <a:latin typeface="AppleSDGothicNeo-Regular"/>
              </a:rPr>
              <a:t>downsample</a:t>
            </a:r>
            <a:r>
              <a:rPr lang="ko-KR" altLang="en-US" dirty="0">
                <a:effectLst/>
                <a:latin typeface="AppleSDGothicNeo-Regular"/>
              </a:rPr>
              <a:t>된 단계를 의미한다</a:t>
            </a:r>
            <a:r>
              <a:rPr lang="en-US" altLang="ko-KR" dirty="0">
                <a:effectLst/>
                <a:latin typeface="AppleSDGothicNeo-Regular"/>
              </a:rPr>
              <a:t>. </a:t>
            </a:r>
            <a:endParaRPr lang="en-US" altLang="ko-KR" b="0" i="0" dirty="0">
              <a:solidFill>
                <a:srgbClr val="1D2129"/>
              </a:solidFill>
              <a:effectLst/>
              <a:latin typeface="MJXc-TeX-math-I"/>
            </a:endParaRP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- </a:t>
            </a:r>
            <a:r>
              <a:rPr lang="en-US" altLang="ko-KR" b="0" i="0" dirty="0" err="1">
                <a:solidFill>
                  <a:srgbClr val="1D2129"/>
                </a:solidFill>
                <a:effectLst/>
                <a:latin typeface="AppleSDGothicNeo-Regular"/>
              </a:rPr>
              <a:t>Nsr</a:t>
            </a:r>
            <a:r>
              <a:rPr lang="ko-KR" altLang="en-US" dirty="0">
                <a:solidFill>
                  <a:srgbClr val="1D2129"/>
                </a:solidFill>
                <a:effectLst/>
                <a:latin typeface="AppleSDGothicNeo-Regular"/>
              </a:rPr>
              <a:t>은 첫번째 </a:t>
            </a:r>
            <a:r>
              <a:rPr lang="en-US" altLang="ko-KR" dirty="0">
                <a:solidFill>
                  <a:srgbClr val="1D2129"/>
                </a:solidFill>
                <a:effectLst/>
                <a:latin typeface="AppleSDGothicNeo-Regular"/>
              </a:rPr>
              <a:t>subnetwork(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N11</a:t>
            </a:r>
            <a:r>
              <a:rPr lang="en-US" altLang="ko-KR" dirty="0">
                <a:solidFill>
                  <a:srgbClr val="1D2129"/>
                </a:solidFill>
                <a:effectLst/>
                <a:latin typeface="AppleSDGothicNeo-Regular"/>
              </a:rPr>
              <a:t>)</a:t>
            </a:r>
            <a:r>
              <a:rPr lang="ko-KR" altLang="en-US" dirty="0">
                <a:solidFill>
                  <a:srgbClr val="1D2129"/>
                </a:solidFill>
                <a:effectLst/>
                <a:latin typeface="AppleSDGothicNeo-Regular"/>
              </a:rPr>
              <a:t>의 해상도의 </a:t>
            </a:r>
            <a:r>
              <a:rPr lang="en-US" altLang="ko-KR" b="0" i="0" dirty="0">
                <a:solidFill>
                  <a:srgbClr val="1D2129"/>
                </a:solidFill>
                <a:effectLst/>
                <a:latin typeface="AppleSDGothicNeo-Regular"/>
              </a:rPr>
              <a:t>1/2**(r−1)</a:t>
            </a:r>
            <a:r>
              <a:rPr lang="en-US" altLang="ko-KR" dirty="0">
                <a:solidFill>
                  <a:srgbClr val="1D2129"/>
                </a:solidFill>
                <a:effectLst/>
                <a:latin typeface="AppleSDGothicNeo-Regular"/>
              </a:rPr>
              <a:t> </a:t>
            </a:r>
          </a:p>
          <a:p>
            <a:r>
              <a:rPr lang="en-US" altLang="ko-KR" dirty="0">
                <a:effectLst/>
                <a:latin typeface="AppleSDGothicNeo-Regular"/>
              </a:rPr>
              <a:t>- high-resolution subnetwork</a:t>
            </a:r>
            <a:r>
              <a:rPr lang="ko-KR" altLang="en-US" dirty="0">
                <a:effectLst/>
                <a:latin typeface="AppleSDGothicNeo-Regular"/>
              </a:rPr>
              <a:t>을 처음 </a:t>
            </a:r>
            <a:r>
              <a:rPr lang="en-US" altLang="ko-KR" dirty="0">
                <a:effectLst/>
                <a:latin typeface="AppleSDGothicNeo-Regular"/>
              </a:rPr>
              <a:t>stage</a:t>
            </a:r>
            <a:r>
              <a:rPr lang="ko-KR" altLang="en-US" dirty="0">
                <a:effectLst/>
                <a:latin typeface="AppleSDGothicNeo-Regular"/>
              </a:rPr>
              <a:t>로 시작한다</a:t>
            </a:r>
            <a:r>
              <a:rPr lang="en-US" altLang="ko-KR" dirty="0">
                <a:effectLst/>
                <a:latin typeface="AppleSDGothicNeo-Regular"/>
              </a:rPr>
              <a:t>.</a:t>
            </a:r>
          </a:p>
          <a:p>
            <a:r>
              <a:rPr lang="en-US" altLang="ko-KR" dirty="0">
                <a:effectLst/>
                <a:latin typeface="AppleSDGothicNeo-Regular"/>
              </a:rPr>
              <a:t>- high-to-low resolution subnetworks</a:t>
            </a:r>
            <a:r>
              <a:rPr lang="ko-KR" altLang="en-US" dirty="0">
                <a:effectLst/>
                <a:latin typeface="AppleSDGothicNeo-Regular"/>
              </a:rPr>
              <a:t>을 하나씩 추가한다</a:t>
            </a:r>
            <a:r>
              <a:rPr lang="en-US" altLang="ko-KR" dirty="0">
                <a:effectLst/>
                <a:latin typeface="AppleSDGothicNeo-Regular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03FF0-41AA-4B4F-920C-38909D1243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8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상호작용에 대한 부분이 이 부분입니다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앞에서도 살짝 언급되었던 부분인데요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. 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Repeated multi-scale fusion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은 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Regular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다양한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scale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을 반복적으로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fusion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하는 과정에서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Regular"/>
              </a:rPr>
              <a:t>Exchage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 Unit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을 통해 병렬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subnetwork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간에 정보를 전달해주는 것입니다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.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03FF0-41AA-4B4F-920C-38909D1243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02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Heatmap Estimation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heatmap regress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위해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high-resolution representations output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사용하였다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loss function: mean squared error (heatmaps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예측하기위해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heatmap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은 표준편차가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1pixel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인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2d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가우시안분포에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의해 생성 되었다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22426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222426"/>
                </a:solidFill>
                <a:effectLst/>
                <a:latin typeface="Noto Sans KR"/>
              </a:rPr>
              <a:t>Network Instantiation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ResNet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의 설계 규칙에 따라 각 단계에 깊이를 분배하고 각 해상도에 채널 수를 분배하여 키포인트 히트 맵 추정을 위해 네트워크를 인스턴스화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br>
              <a:rPr lang="ko-KR" altLang="en-US" dirty="0"/>
            </a:b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 KR"/>
              </a:rPr>
              <a:t>ResNet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사용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resolution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 반으로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줄어들때마다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channel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2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배로 증가시킴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  <a:br>
              <a:rPr lang="ko-KR" altLang="en-US" dirty="0"/>
            </a:br>
            <a:endParaRPr lang="en-US" altLang="ko-KR" b="0" i="0" dirty="0">
              <a:solidFill>
                <a:srgbClr val="222426"/>
              </a:solidFill>
              <a:effectLst/>
              <a:latin typeface="Noto Sans KR"/>
            </a:endParaRPr>
          </a:p>
          <a:p>
            <a:pPr algn="l"/>
            <a:endParaRPr lang="en-US" altLang="ko-KR" b="0" i="0" dirty="0">
              <a:solidFill>
                <a:srgbClr val="222426"/>
              </a:solidFill>
              <a:effectLst/>
              <a:latin typeface="Noto Sans KR"/>
            </a:endParaRP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03FF0-41AA-4B4F-920C-38909D1243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07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The COCO dataset contains over 200,000 images and 250, 000 person instances labeled with 17 key points.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We train our model on COCO train2017 dataset, including 57K images and 150K person instances.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We evaluate our approach on the val2017 set and test-dev2017 set, containing 5000 images and 20K images, respectively.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Eval metric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OKS(Object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Keypoint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Similarity)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222426"/>
                </a:solidFill>
                <a:effectLst/>
                <a:latin typeface="KaTeX_Math"/>
              </a:rPr>
              <a:t>di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KaTeX_Main"/>
              </a:rPr>
              <a:t>​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 is the Euclidean distance between the detected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keypoint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and the corresponding ground truth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222426"/>
                </a:solidFill>
                <a:effectLst/>
                <a:latin typeface="KaTeX_Math"/>
              </a:rPr>
              <a:t>vi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KaTeX_Main"/>
              </a:rPr>
              <a:t>​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 is the visibility flag of the ground truth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 is the object scale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222426"/>
                </a:solidFill>
                <a:effectLst/>
                <a:latin typeface="KaTeX_Math"/>
              </a:rPr>
              <a:t>ki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KaTeX_Main"/>
              </a:rPr>
              <a:t>​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하락을 제어하는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per-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keypoint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상수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03FF0-41AA-4B4F-920C-38909D1243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6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2D923-FE55-452F-A68E-15389FA63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58065-212F-4545-BD3D-243F11322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7E44B-3854-4594-AC60-66D0943B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4598-1FF5-4A7B-AE1F-ED5DA4D819E0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B4A44-9615-4884-8C89-46E0275F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9F11E-B47A-4D14-8CE6-41FAEBFA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3C2D-B7FE-4B0C-8576-8AEB7B74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2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4AA9E-8DA3-490E-ACA6-2F6AE9C1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A3DAF-D9F8-4E87-B690-7659ABB7F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1FD60-C8DD-43D4-9BCB-A61713B3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4598-1FF5-4A7B-AE1F-ED5DA4D819E0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8F955-5EE9-45A2-BDEF-1A411969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905D8-57A3-4487-98B1-0360CE09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3C2D-B7FE-4B0C-8576-8AEB7B74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ECC9A2-8BD1-4225-833C-F0EB4B64F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875E6-FC66-45EE-9FE5-36AD085F6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05CA5-441C-48F6-9695-46C2A995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4598-1FF5-4A7B-AE1F-ED5DA4D819E0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6EB-5320-4EE6-97C6-B6A85B58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677BC-26A0-4A25-82BB-81BFB6B6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3C2D-B7FE-4B0C-8576-8AEB7B74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59AA6-C1EA-4A10-8659-EEBB0D6D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3A560-80F0-4A24-A15B-EF6972B6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FEF21-2EFF-49CB-AEA3-4E6006BB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4598-1FF5-4A7B-AE1F-ED5DA4D819E0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CDEE4-B291-40AA-994A-B3FCA066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76BCF-1524-432D-857E-16534155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3C2D-B7FE-4B0C-8576-8AEB7B74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1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F9326-D1A2-4F8E-A74D-AA1B8331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D4F02-4CFF-443E-985F-EE45AEF9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A6A97-D4CD-4EA3-848F-5C6B7C3D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4598-1FF5-4A7B-AE1F-ED5DA4D819E0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C2B80-491B-43EB-B4B8-A7BCE97D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2EED4-4CCA-4DB1-B667-C172E331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3C2D-B7FE-4B0C-8576-8AEB7B74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4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1FD7B-A6FE-4C31-82D8-94FEC8F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6B7D1-FFF4-4D26-8855-AA81C47D0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D6890-FAC0-43FE-BB77-45DDBB0D8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AE88B-FDC6-4FDC-98EC-11CD7E9C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4598-1FF5-4A7B-AE1F-ED5DA4D819E0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97CC6-4E1C-484B-8825-DD083940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10CD5-657A-4F49-9A06-86CDFB75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3C2D-B7FE-4B0C-8576-8AEB7B74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6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9E739-2693-4E15-A8E7-D30007EE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73110-DC44-4002-B0A0-C2A81F2E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FEB419-9D34-43E2-8A24-3A87F129F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3B5089-57EA-4AAB-8BFA-9B7D4AE1E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455BE5-5B37-4EC6-A551-3003F2CF6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2DD8B9-F568-43C5-B6AE-F38AD624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4598-1FF5-4A7B-AE1F-ED5DA4D819E0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9C482F-3D97-4560-A539-74C8D490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23F395-D1FA-4037-BF4B-C11F7070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3C2D-B7FE-4B0C-8576-8AEB7B74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4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D9E36-2EDF-4591-A641-BD7A0CB7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B294E2-9D0E-447E-B402-357D6F14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4598-1FF5-4A7B-AE1F-ED5DA4D819E0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5023F9-1E13-4F3F-AAB4-8F369324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B47FE-A63E-4687-A571-3604A00C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3C2D-B7FE-4B0C-8576-8AEB7B74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0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841F09-2F5F-4FDD-8BB4-EAA16DF2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4598-1FF5-4A7B-AE1F-ED5DA4D819E0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4DF6B9-C772-4610-AEDE-0B6F7C19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1B7E0-0531-485B-B3F5-4F3458F1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3C2D-B7FE-4B0C-8576-8AEB7B74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3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C6F4C-00D0-42C3-A427-4233856C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6CC9E-CF8D-4660-A745-855FB3EE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B69B9B-FF57-4680-B24C-1FAC762C4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7CC52B-61AF-4243-A3D4-999A0186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4598-1FF5-4A7B-AE1F-ED5DA4D819E0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10D0B-F9AC-4FBB-A890-A07840D5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8BE2F1-3775-4149-8D90-13E7D6B6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3C2D-B7FE-4B0C-8576-8AEB7B74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D1F20-5642-4997-94EB-E80DC800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C3A95-8118-44FE-BDD8-E4EE99E1F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FF66-277F-41C5-B46D-F5D605911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8A998-BADC-4B0B-AD33-29D6B806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4598-1FF5-4A7B-AE1F-ED5DA4D819E0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63AD7-6146-4709-B584-A9710856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5AE45-6319-4E16-ADB2-01D0E611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3C2D-B7FE-4B0C-8576-8AEB7B74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5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3E2C21-801A-4B32-82BA-146FB5C0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9BBC3-6F77-4DB3-A736-729EBF295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ABA0F-3786-4A73-A0C2-E7D584DC0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E4598-1FF5-4A7B-AE1F-ED5DA4D819E0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494C0-DD9E-4AAF-AC71-834DF58F3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53DE0-A5DD-47DC-814E-9CB05CF54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13C2D-B7FE-4B0C-8576-8AEB7B74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49C66-2C27-4010-92D5-BD31C08F8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News Gothic MT" panose="020B0604020202020204" pitchFamily="34" charset="0"/>
              </a:rPr>
              <a:t>선행연구 조사</a:t>
            </a:r>
            <a:br>
              <a:rPr lang="en-US" altLang="ko-KR" sz="4800" dirty="0">
                <a:latin typeface="News Gothic MT" panose="020B0604020202020204" pitchFamily="34" charset="0"/>
              </a:rPr>
            </a:br>
            <a:r>
              <a:rPr lang="en-US" altLang="ko-KR" sz="2400" dirty="0">
                <a:latin typeface="News Gothic MT" panose="020B0604020202020204" pitchFamily="34" charset="0"/>
              </a:rPr>
              <a:t>Deep High-Resolution Representation Learning for Human Pose Estimation(</a:t>
            </a:r>
            <a:r>
              <a:rPr lang="en-US" altLang="ko-KR" sz="2400" dirty="0" err="1">
                <a:latin typeface="News Gothic MT" panose="020B0604020202020204" pitchFamily="34" charset="0"/>
              </a:rPr>
              <a:t>HRNet</a:t>
            </a:r>
            <a:r>
              <a:rPr lang="en-US" altLang="ko-KR" sz="2400" dirty="0">
                <a:latin typeface="News Gothic MT" panose="020B0604020202020204" pitchFamily="34" charset="0"/>
              </a:rPr>
              <a:t>)</a:t>
            </a:r>
            <a:endParaRPr lang="ko-KR" altLang="en-US" sz="2400" dirty="0">
              <a:latin typeface="News Gothic MT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CC1FBB-C27B-4CA0-B30C-A00F3F09B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684"/>
            <a:ext cx="9144000" cy="1655762"/>
          </a:xfrm>
        </p:spPr>
        <p:txBody>
          <a:bodyPr/>
          <a:lstStyle/>
          <a:p>
            <a:pPr algn="r"/>
            <a:r>
              <a:rPr lang="ko-KR" altLang="en-US" dirty="0">
                <a:latin typeface="News Gothic MT" panose="020B0504020203020204" pitchFamily="34" charset="0"/>
              </a:rPr>
              <a:t>빅데이터 경영통계 전공</a:t>
            </a:r>
            <a:endParaRPr lang="en-US" altLang="ko-KR" dirty="0">
              <a:latin typeface="News Gothic MT" panose="020B0504020203020204" pitchFamily="34" charset="0"/>
            </a:endParaRPr>
          </a:p>
          <a:p>
            <a:pPr algn="r"/>
            <a:r>
              <a:rPr lang="en-US" altLang="ko-KR" dirty="0">
                <a:latin typeface="News Gothic MT" panose="020B0504020203020204" pitchFamily="34" charset="0"/>
              </a:rPr>
              <a:t>20172848 </a:t>
            </a:r>
            <a:r>
              <a:rPr lang="ko-KR" altLang="en-US" dirty="0">
                <a:latin typeface="News Gothic MT" panose="020B0504020203020204" pitchFamily="34" charset="0"/>
              </a:rPr>
              <a:t>이지평</a:t>
            </a:r>
          </a:p>
        </p:txBody>
      </p:sp>
    </p:spTree>
    <p:extLst>
      <p:ext uri="{BB962C8B-B14F-4D97-AF65-F5344CB8AC3E}">
        <p14:creationId xmlns:p14="http://schemas.microsoft.com/office/powerpoint/2010/main" val="133933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16A3E-AEBE-464B-BCD9-193CBE20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ews Gothic MT" panose="020B0504020203020204" pitchFamily="34" charset="0"/>
              </a:rPr>
              <a:t>Experiments</a:t>
            </a:r>
            <a:endParaRPr lang="ko-KR" altLang="en-US" dirty="0">
              <a:latin typeface="News Gothic MT" panose="020B05040202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D5326-062E-4B0B-BA1E-DD876AFF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News Gothic MT" panose="020B0504020203020204" pitchFamily="34" charset="0"/>
              </a:rPr>
              <a:t>Training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   - height : width = 4 : 3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   - 256 × 192 or 384 × 288 size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   - The data augmentation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random rotation (−45°, 45°)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random scale (0.65, 1.35)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flipping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   - half-body data augmentation is also involved.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24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01C17-47A1-4472-BDF5-74BA293A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ews Gothic MT" panose="020B0504020203020204" pitchFamily="34" charset="0"/>
              </a:rPr>
              <a:t>Experiments</a:t>
            </a:r>
            <a:endParaRPr lang="ko-KR" altLang="en-US" dirty="0">
              <a:latin typeface="News Gothic MT" panose="020B05040202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BD2A6-A908-4555-A5CB-5C621A7D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News Gothic MT" panose="020B0504020203020204" pitchFamily="34" charset="0"/>
              </a:rPr>
              <a:t>Testing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   - detect the person instance using a person detector, and</a:t>
            </a:r>
          </a:p>
          <a:p>
            <a:pPr marL="0" indent="0" algn="l">
              <a:buNone/>
            </a:pPr>
            <a:r>
              <a:rPr lang="en-US" altLang="ko-KR" dirty="0">
                <a:solidFill>
                  <a:srgbClr val="222426"/>
                </a:solidFill>
                <a:latin typeface="News Gothic MT" panose="020B0504020203020204" pitchFamily="34" charset="0"/>
              </a:rPr>
              <a:t>   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 then predict detection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keypoints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78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045DB-E2EF-4BC6-B270-660631CF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ews Gothic MT" panose="020B0504020203020204" pitchFamily="34" charset="0"/>
              </a:rPr>
              <a:t>Experiments</a:t>
            </a:r>
            <a:endParaRPr lang="ko-KR" altLang="en-US" dirty="0">
              <a:latin typeface="News Gothic MT" panose="020B0504020203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18EF2B-9D39-4678-AC49-E9959D8FD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0671" y="1690688"/>
            <a:ext cx="10148081" cy="4795514"/>
          </a:xfrm>
        </p:spPr>
      </p:pic>
    </p:spTree>
    <p:extLst>
      <p:ext uri="{BB962C8B-B14F-4D97-AF65-F5344CB8AC3E}">
        <p14:creationId xmlns:p14="http://schemas.microsoft.com/office/powerpoint/2010/main" val="319594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490A5-0BFF-41CB-98EA-38A51627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ews Gothic MT" panose="020B0504020203020204" pitchFamily="34" charset="0"/>
              </a:rPr>
              <a:t>Experiments</a:t>
            </a:r>
            <a:endParaRPr lang="ko-KR" altLang="en-US" dirty="0">
              <a:latin typeface="News Gothic MT" panose="020B0504020203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9A72CF-A0B9-41CA-8499-22232850A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7"/>
            <a:ext cx="10478358" cy="3940091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EFB624-D966-47B8-A635-5831E3584F26}"/>
              </a:ext>
            </a:extLst>
          </p:cNvPr>
          <p:cNvSpPr/>
          <p:nvPr/>
        </p:nvSpPr>
        <p:spPr>
          <a:xfrm>
            <a:off x="838200" y="3953022"/>
            <a:ext cx="10478358" cy="7596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03A6C5-9FC7-4D65-8C5C-25EC5FE11267}"/>
              </a:ext>
            </a:extLst>
          </p:cNvPr>
          <p:cNvSpPr/>
          <p:nvPr/>
        </p:nvSpPr>
        <p:spPr>
          <a:xfrm>
            <a:off x="838200" y="4984124"/>
            <a:ext cx="10478358" cy="5151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82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07CC0-7DF1-44EE-929F-58327950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ews Gothic MT" panose="020B0504020203020204" pitchFamily="34" charset="0"/>
              </a:rPr>
              <a:t>Experiments</a:t>
            </a:r>
            <a:endParaRPr lang="ko-KR" altLang="en-US" dirty="0">
              <a:latin typeface="News Gothic MT" panose="020B0504020203020204" pitchFamily="34" charset="0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7BED097-2E66-4192-86AF-4856878C7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00" y="1690688"/>
            <a:ext cx="8915400" cy="4762858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2AD3D6-A561-482E-BE91-B116F3D731D2}"/>
              </a:ext>
            </a:extLst>
          </p:cNvPr>
          <p:cNvSpPr/>
          <p:nvPr/>
        </p:nvSpPr>
        <p:spPr>
          <a:xfrm>
            <a:off x="1635617" y="5653825"/>
            <a:ext cx="8727583" cy="6687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89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5AE6-E4AD-4C9D-BE27-18727B66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ews Gothic MT" panose="020B0504020203020204" pitchFamily="34" charset="0"/>
              </a:rPr>
              <a:t>Conclusion</a:t>
            </a:r>
            <a:endParaRPr lang="ko-KR" altLang="en-US" dirty="0">
              <a:latin typeface="News Gothic MT" panose="020B05040202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27C1E-27C1-42DD-B405-497AC738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News Gothic MT" panose="020B0504020203020204" pitchFamily="34" charset="0"/>
              </a:rPr>
              <a:t>present a high-resolution network for human pose estimation, yielding accurate and </a:t>
            </a:r>
            <a:r>
              <a:rPr lang="en-US" altLang="ko-KR" dirty="0" err="1">
                <a:latin typeface="News Gothic MT" panose="020B0504020203020204" pitchFamily="34" charset="0"/>
              </a:rPr>
              <a:t>spatiallyprecise</a:t>
            </a:r>
            <a:r>
              <a:rPr lang="en-US" altLang="ko-KR" dirty="0">
                <a:latin typeface="News Gothic MT" panose="020B0504020203020204" pitchFamily="34" charset="0"/>
              </a:rPr>
              <a:t> </a:t>
            </a:r>
            <a:r>
              <a:rPr lang="en-US" altLang="ko-KR" dirty="0" err="1">
                <a:latin typeface="News Gothic MT" panose="020B0504020203020204" pitchFamily="34" charset="0"/>
              </a:rPr>
              <a:t>keypoint</a:t>
            </a:r>
            <a:r>
              <a:rPr lang="en-US" altLang="ko-KR" dirty="0">
                <a:latin typeface="News Gothic MT" panose="020B0504020203020204" pitchFamily="34" charset="0"/>
              </a:rPr>
              <a:t> heatmaps.</a:t>
            </a:r>
          </a:p>
          <a:p>
            <a:r>
              <a:rPr lang="en-US" altLang="ko-KR" dirty="0">
                <a:latin typeface="News Gothic MT" panose="020B0504020203020204" pitchFamily="34" charset="0"/>
              </a:rPr>
              <a:t>The success stems from two aspects: </a:t>
            </a:r>
          </a:p>
          <a:p>
            <a:pPr marL="0" indent="0">
              <a:buNone/>
            </a:pPr>
            <a:r>
              <a:rPr lang="ko-KR" altLang="en-US" sz="2000" dirty="0">
                <a:latin typeface="News Gothic MT" panose="020B0504020203020204" pitchFamily="34" charset="0"/>
              </a:rPr>
              <a:t>   </a:t>
            </a:r>
            <a:r>
              <a:rPr lang="en-US" altLang="ko-KR" sz="2000" dirty="0">
                <a:latin typeface="News Gothic MT" panose="020B0504020203020204" pitchFamily="34" charset="0"/>
              </a:rPr>
              <a:t>- </a:t>
            </a:r>
            <a:r>
              <a:rPr lang="ko-KR" altLang="en-US" sz="2000" dirty="0">
                <a:latin typeface="News Gothic MT" panose="020B0504020203020204" pitchFamily="34" charset="0"/>
              </a:rPr>
              <a:t>다양한 해상도의 </a:t>
            </a:r>
            <a:r>
              <a:rPr lang="en-US" altLang="ko-KR" sz="2000" dirty="0" err="1">
                <a:latin typeface="News Gothic MT" panose="020B0504020203020204" pitchFamily="34" charset="0"/>
              </a:rPr>
              <a:t>subNet</a:t>
            </a:r>
            <a:r>
              <a:rPr lang="ko-KR" altLang="en-US" sz="2000" dirty="0">
                <a:latin typeface="News Gothic MT" panose="020B0504020203020204" pitchFamily="34" charset="0"/>
              </a:rPr>
              <a:t>을 병렬적으로 유지</a:t>
            </a:r>
            <a:endParaRPr lang="en-US" altLang="ko-KR" sz="2000" dirty="0">
              <a:latin typeface="News Gothic MT" panose="020B0504020203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News Gothic MT" panose="020B0504020203020204" pitchFamily="34" charset="0"/>
              </a:rPr>
              <a:t>   - Exchange</a:t>
            </a:r>
            <a:r>
              <a:rPr lang="ko-KR" altLang="en-US" sz="2000" dirty="0">
                <a:latin typeface="News Gothic MT" panose="020B0504020203020204" pitchFamily="34" charset="0"/>
              </a:rPr>
              <a:t> </a:t>
            </a:r>
            <a:r>
              <a:rPr lang="en-US" altLang="ko-KR" sz="2000" dirty="0">
                <a:latin typeface="News Gothic MT" panose="020B0504020203020204" pitchFamily="34" charset="0"/>
              </a:rPr>
              <a:t>unit</a:t>
            </a:r>
            <a:r>
              <a:rPr lang="ko-KR" altLang="en-US" sz="2000" dirty="0">
                <a:latin typeface="News Gothic MT" panose="020B0504020203020204" pitchFamily="34" charset="0"/>
              </a:rPr>
              <a:t> 통한 전체적 맥락 </a:t>
            </a:r>
            <a:r>
              <a:rPr lang="en-US" altLang="ko-KR" sz="2000" dirty="0">
                <a:latin typeface="News Gothic MT" panose="020B0504020203020204" pitchFamily="34" charset="0"/>
              </a:rPr>
              <a:t>&lt;-&gt;</a:t>
            </a:r>
            <a:r>
              <a:rPr lang="ko-KR" altLang="en-US" sz="2000" dirty="0">
                <a:latin typeface="News Gothic MT" panose="020B0504020203020204" pitchFamily="34" charset="0"/>
              </a:rPr>
              <a:t> 국소적 정보 지속 교환</a:t>
            </a:r>
          </a:p>
        </p:txBody>
      </p:sp>
    </p:spTree>
    <p:extLst>
      <p:ext uri="{BB962C8B-B14F-4D97-AF65-F5344CB8AC3E}">
        <p14:creationId xmlns:p14="http://schemas.microsoft.com/office/powerpoint/2010/main" val="344936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6F5A0-6F01-46A8-A6DA-FBB2D9AF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News Gothic MT" panose="020B0504020203020204" pitchFamily="34" charset="0"/>
              </a:rPr>
              <a:t>HRNet</a:t>
            </a:r>
            <a:endParaRPr lang="ko-KR" altLang="en-US" dirty="0">
              <a:latin typeface="News Gothic MT" panose="020B0504020203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8C3753-AB2E-40A8-B896-6B54A3407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684" y="1690688"/>
            <a:ext cx="8220724" cy="4351338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4F8B4B-3B87-43DD-93A9-EB961D7A696F}"/>
              </a:ext>
            </a:extLst>
          </p:cNvPr>
          <p:cNvSpPr/>
          <p:nvPr/>
        </p:nvSpPr>
        <p:spPr>
          <a:xfrm>
            <a:off x="2073333" y="2162330"/>
            <a:ext cx="8004075" cy="10303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5D7D68-DE60-4EF0-9009-922095C98D2E}"/>
              </a:ext>
            </a:extLst>
          </p:cNvPr>
          <p:cNvSpPr/>
          <p:nvPr/>
        </p:nvSpPr>
        <p:spPr>
          <a:xfrm>
            <a:off x="2073332" y="5011717"/>
            <a:ext cx="8004075" cy="10303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0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4BB0DD-7814-4C04-9C73-5DB1033DE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" r="2" b="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DD74DA-A6BC-4B7E-9D5C-F8573DD3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News Gothic MT" panose="020B0504020203020204" pitchFamily="34" charset="0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F5F25-C55D-4781-9260-5F296A907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News Gothic MT" panose="020B0504020203020204" pitchFamily="34" charset="0"/>
              </a:rPr>
              <a:t>Introduction</a:t>
            </a:r>
          </a:p>
          <a:p>
            <a:r>
              <a:rPr lang="en-US" altLang="ko-KR" sz="2000">
                <a:latin typeface="News Gothic MT" panose="020B0504020203020204" pitchFamily="34" charset="0"/>
              </a:rPr>
              <a:t>Approach</a:t>
            </a:r>
          </a:p>
          <a:p>
            <a:r>
              <a:rPr lang="en-US" altLang="ko-KR" sz="2000">
                <a:latin typeface="News Gothic MT" panose="020B0504020203020204" pitchFamily="34" charset="0"/>
              </a:rPr>
              <a:t>Experiments</a:t>
            </a:r>
          </a:p>
          <a:p>
            <a:r>
              <a:rPr lang="en-US" altLang="ko-KR" sz="2000">
                <a:latin typeface="News Gothic MT" panose="020B0504020203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638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F1EF8-4F51-4C72-ACE2-94A1AAAA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News Gothic MT" panose="020B0504020203020204" pitchFamily="34" charset="0"/>
              </a:rPr>
              <a:t>Introduction</a:t>
            </a:r>
            <a:endParaRPr lang="ko-KR" altLang="en-US" dirty="0">
              <a:latin typeface="News Gothic MT" panose="020B0504020203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EEBB69-7D47-441A-9412-2C8839FA9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6075" y="1991519"/>
            <a:ext cx="6419850" cy="4019550"/>
          </a:xfrm>
        </p:spPr>
      </p:pic>
    </p:spTree>
    <p:extLst>
      <p:ext uri="{BB962C8B-B14F-4D97-AF65-F5344CB8AC3E}">
        <p14:creationId xmlns:p14="http://schemas.microsoft.com/office/powerpoint/2010/main" val="381278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7681F-6CB5-42AF-BA0D-30483407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ews Gothic MT" panose="020B0504020203020204" pitchFamily="34" charset="0"/>
              </a:rPr>
              <a:t>Introduction</a:t>
            </a:r>
            <a:endParaRPr lang="ko-KR" altLang="en-US" dirty="0">
              <a:latin typeface="News Gothic MT" panose="020B05040202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E26A6-0AE4-443D-9940-3F5EA11D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858D47-2B43-4EA5-8178-57982B1B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515600" cy="44862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496A330-F637-4F79-BC8D-E53433199582}"/>
              </a:ext>
            </a:extLst>
          </p:cNvPr>
          <p:cNvSpPr/>
          <p:nvPr/>
        </p:nvSpPr>
        <p:spPr>
          <a:xfrm>
            <a:off x="1481070" y="2163651"/>
            <a:ext cx="9710671" cy="126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3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92D59-3F95-4B0B-A335-8FC432BB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ews Gothic MT" panose="020B0504020203020204" pitchFamily="34" charset="0"/>
              </a:rPr>
              <a:t>Approach</a:t>
            </a:r>
            <a:endParaRPr lang="ko-KR" altLang="en-US" dirty="0">
              <a:latin typeface="News Gothic MT" panose="020B0504020203020204" pitchFamily="34" charset="0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7381B20-D7BD-4873-B58E-5E75966E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News Gothic MT" panose="020B0504020203020204" pitchFamily="34" charset="0"/>
              </a:rPr>
              <a:t>Sequential multi-resolution subnetworks(</a:t>
            </a:r>
            <a:r>
              <a:rPr lang="ko-KR" altLang="en-US" dirty="0">
                <a:latin typeface="News Gothic MT" panose="020B0504020203020204" pitchFamily="34" charset="0"/>
              </a:rPr>
              <a:t>기존</a:t>
            </a:r>
            <a:r>
              <a:rPr lang="en-US" altLang="ko-KR" dirty="0">
                <a:latin typeface="News Gothic MT" panose="020B0504020203020204" pitchFamily="34" charset="0"/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latin typeface="News Gothic MT" panose="020B0504020203020204" pitchFamily="34" charset="0"/>
              </a:rPr>
              <a:t>Parrel multi-resolution subnetworks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759CB3-D364-45CE-89A4-21F977FA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21" y="2336632"/>
            <a:ext cx="5327201" cy="7274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23150E-51D0-4FA5-B5CD-EE8CE6548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21" y="4001294"/>
            <a:ext cx="5509035" cy="199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9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DA044-B04D-4CEC-9502-1737A95D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041"/>
            <a:ext cx="10515600" cy="1325563"/>
          </a:xfrm>
        </p:spPr>
        <p:txBody>
          <a:bodyPr/>
          <a:lstStyle/>
          <a:p>
            <a:r>
              <a:rPr lang="en-US" altLang="ko-KR">
                <a:latin typeface="News Gothic MT" panose="020B0504020203020204" pitchFamily="34" charset="0"/>
              </a:rPr>
              <a:t>Approach</a:t>
            </a:r>
            <a:endParaRPr lang="ko-KR" altLang="en-US" dirty="0">
              <a:latin typeface="News Gothic MT" panose="020B05040202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B49E8-5D2C-4AEB-AB73-DA6161A6C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News Gothic MT" panose="020B0504020203020204" pitchFamily="34" charset="0"/>
              </a:rPr>
              <a:t>Repeated multi-scale fusion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34C3B-5BA3-4D6E-BEC9-F7BC1F27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531" y="2608846"/>
            <a:ext cx="8738937" cy="32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8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128CA-85BE-4922-9DE2-B43FD466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ews Gothic MT" panose="020B0504020203020204" pitchFamily="34" charset="0"/>
              </a:rPr>
              <a:t>Approach</a:t>
            </a:r>
            <a:endParaRPr lang="ko-KR" altLang="en-US" dirty="0">
              <a:latin typeface="News Gothic MT" panose="020B05040202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E0ECA-5DAC-4977-8F10-02623D8B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News Gothic MT" panose="020B0504020203020204" pitchFamily="34" charset="0"/>
              </a:rPr>
              <a:t>Heatmap Estimation</a:t>
            </a: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   - heatmap regress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를 위해 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high-resolution representations output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 사용</a:t>
            </a:r>
            <a:endParaRPr lang="en-US" altLang="ko-KR" sz="2000" b="0" i="0" dirty="0">
              <a:solidFill>
                <a:srgbClr val="222426"/>
              </a:solidFill>
              <a:effectLst/>
              <a:latin typeface="News Gothic MT" panose="020B0504020203020204" pitchFamily="34" charset="0"/>
            </a:endParaRP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   - loss function: mean squared error (heatmaps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을 예측하기위해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)</a:t>
            </a: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   - heatmap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은 표준편차가 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1pixel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인 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2d </a:t>
            </a:r>
            <a:r>
              <a:rPr lang="ko-KR" altLang="en-US" sz="2000" b="0" i="0" dirty="0" err="1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가우시안분포에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 의해 생성</a:t>
            </a:r>
            <a:endParaRPr lang="en-US" altLang="ko-KR" sz="2000" dirty="0">
              <a:solidFill>
                <a:srgbClr val="222426"/>
              </a:solidFill>
              <a:latin typeface="News Gothic MT" panose="020B0504020203020204" pitchFamily="34" charset="0"/>
            </a:endParaRPr>
          </a:p>
          <a:p>
            <a:pPr marL="0" indent="0" algn="l">
              <a:buNone/>
            </a:pPr>
            <a:endParaRPr lang="en-US" altLang="ko-KR" dirty="0">
              <a:latin typeface="News Gothic MT" panose="020B0504020203020204" pitchFamily="34" charset="0"/>
            </a:endParaRPr>
          </a:p>
          <a:p>
            <a:r>
              <a:rPr lang="en-US" altLang="ko-KR" dirty="0">
                <a:latin typeface="News Gothic MT" panose="020B0504020203020204" pitchFamily="34" charset="0"/>
              </a:rPr>
              <a:t>Network Instantiation</a:t>
            </a:r>
          </a:p>
          <a:p>
            <a:pPr marL="0" indent="0">
              <a:buNone/>
            </a:pPr>
            <a:r>
              <a:rPr lang="en-US" altLang="ko-KR" sz="2400" dirty="0">
                <a:latin typeface="News Gothic MT" panose="020B0504020203020204" pitchFamily="34" charset="0"/>
              </a:rPr>
              <a:t>   </a:t>
            </a:r>
            <a:r>
              <a:rPr lang="en-US" altLang="ko-KR" sz="2000" dirty="0">
                <a:latin typeface="News Gothic MT" panose="020B0504020203020204" pitchFamily="34" charset="0"/>
              </a:rPr>
              <a:t>- </a:t>
            </a:r>
            <a:r>
              <a:rPr lang="en-US" altLang="ko-KR" sz="2000" b="0" i="0" dirty="0" err="1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ResNet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의 설계 규칙에 따라 각 단계에 깊이를 분배하고 각 해상도에 채널 수를 분배하여 키포인트 히트 맵 추정을 위해 네트워크를 인스턴스화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News Gothic MT" panose="020B0504020203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News Gothic MT" panose="020B0504020203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21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E1BC8-75ED-46D1-B0BD-FEA30584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ews Gothic MT" panose="020B0504020203020204" pitchFamily="34" charset="0"/>
              </a:rPr>
              <a:t>Experiments</a:t>
            </a:r>
            <a:endParaRPr lang="ko-KR" altLang="en-US" dirty="0">
              <a:latin typeface="News Gothic MT" panose="020B05040202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F2EB3-0B91-42FF-9B98-11C05C1E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News Gothic MT" panose="020B0504020203020204" pitchFamily="34" charset="0"/>
              </a:rPr>
              <a:t>Dataset : COCO dataset</a:t>
            </a:r>
          </a:p>
          <a:p>
            <a:r>
              <a:rPr lang="en-US" altLang="ko-KR" dirty="0">
                <a:latin typeface="News Gothic MT" panose="020B0504020203020204" pitchFamily="34" charset="0"/>
              </a:rPr>
              <a:t>Eval metric : OKS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7E09B1-5826-4B8B-8801-0ED34215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571" y="1456857"/>
            <a:ext cx="4457229" cy="4720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D86C3D-3F36-455C-A292-F41FA1AD6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60" y="2867025"/>
            <a:ext cx="4036353" cy="11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5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1038</Words>
  <Application>Microsoft Office PowerPoint</Application>
  <PresentationFormat>와이드스크린</PresentationFormat>
  <Paragraphs>144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Apple SD Gothic Neo</vt:lpstr>
      <vt:lpstr>AppleSDGothicNeo-Regular</vt:lpstr>
      <vt:lpstr>-apple-system</vt:lpstr>
      <vt:lpstr>KaTeX_Main</vt:lpstr>
      <vt:lpstr>KaTeX_Math</vt:lpstr>
      <vt:lpstr>MJXc-TeX-math-I</vt:lpstr>
      <vt:lpstr>Noto Sans KR</vt:lpstr>
      <vt:lpstr>나눔고딕</vt:lpstr>
      <vt:lpstr>맑은 고딕</vt:lpstr>
      <vt:lpstr>Arial</vt:lpstr>
      <vt:lpstr>Lato</vt:lpstr>
      <vt:lpstr>News Gothic MT</vt:lpstr>
      <vt:lpstr>Office 테마</vt:lpstr>
      <vt:lpstr>선행연구 조사 Deep High-Resolution Representation Learning for Human Pose Estimation(HRNet)</vt:lpstr>
      <vt:lpstr>HRNet</vt:lpstr>
      <vt:lpstr>목차</vt:lpstr>
      <vt:lpstr>Introduction</vt:lpstr>
      <vt:lpstr>Introduction</vt:lpstr>
      <vt:lpstr>Approach</vt:lpstr>
      <vt:lpstr>Approach</vt:lpstr>
      <vt:lpstr>Approach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High-Resolution Representation Learning for Human Pose Estimation(HRNet)</dc:title>
  <dc:creator>이지평(학부생-빅데이터경영통계전공)</dc:creator>
  <cp:lastModifiedBy>이지평(학부생-빅데이터경영통계전공)</cp:lastModifiedBy>
  <cp:revision>57</cp:revision>
  <dcterms:created xsi:type="dcterms:W3CDTF">2021-11-07T19:51:32Z</dcterms:created>
  <dcterms:modified xsi:type="dcterms:W3CDTF">2021-11-09T05:31:13Z</dcterms:modified>
</cp:coreProperties>
</file>