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257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4169-FEA0-0442-83EE-A94FAE1F8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C406-722C-3442-9F40-C38796B7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7B97-6CFE-564C-8CDF-B4C621FD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1AD2-F774-F343-81F4-85B119B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B68A-0A8B-474A-8003-085C6C0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701B-7D18-584D-992F-2A128DF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883EB-C90E-C241-AF8C-98AB4450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0C50-9A64-E64F-871B-A4233F7F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D4F4-DB0F-0C4B-8466-97EF6444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2221-C8F6-B248-9546-259A4CE9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66A08-759D-5E4F-9D1D-D7EF72C97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2AFC9-2BCA-0643-B601-29170F57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66BA-9C1F-5F4F-A474-7B407225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54B1-2B03-184C-8351-EBCB7020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F109-A99E-554F-B798-937AE17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D879-3672-EC4E-9413-8442C371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6A74-ED35-084F-A484-76777284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3AC-86BA-AB43-BBFB-7378F00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4371-2961-CD4E-BB5F-7E3B53F0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3FC1-5879-1849-AE3A-51BB99C1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4A36-B011-704E-948A-02BCD166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08D30-65CF-B84E-8DCD-AD740444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2734-1339-6D4F-8A21-4E9CBD1C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4BE-1159-454E-8068-736D66B2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AB3A-FC41-304A-AE82-65BC5442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887B-CF4C-0E44-8FE2-81BEBE3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153-B096-544D-B7EA-DFA485CA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E6474-B5F2-384B-BDCD-4D22F571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56027-8584-9A41-AAEE-76D76FDE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02E5-C397-7545-A99E-D03C438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E5F5D-AE17-6A48-943B-7C6B8B7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F492-D422-BF4C-B987-FBA1C505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D513-AD48-9E47-B5D9-169C61F7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70E4-370B-9443-B85C-2513DD84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06CFB-5DD7-BC48-876D-4F7AF638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E55A0-8308-B844-83C4-A945BD10A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BA08C-2BAF-B246-8F86-C0E469AE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9C660-573D-7547-9DE6-AD10C7F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9FB0-6EA5-BA49-B56C-33DFE20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CA1A-B591-AA45-87DA-8865F838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F8DB9-10A3-A84E-941B-B299CFFE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F457B-D230-2C46-AC56-03D9DEB3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D8B69-CD28-DD4D-9A30-46B091E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D325-6885-6E43-89BA-271080C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BFA20-3202-8549-8265-CAAE32D2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E7661-0B57-7E40-B57D-2881277B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77F1-1451-994E-9DE3-99D0654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0F1E-F560-CE48-8140-0E2323B6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4116D-1858-1142-BB97-B134999E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CC22-24B5-1148-AD7D-7EFD63A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8625-EC19-3745-9E53-CA2D6FBA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2309-897B-904C-AA97-C0EFC5BB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8F2-77B5-914F-86BB-4B0825C5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25318-37B2-CD46-B07C-791009222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2A0D-5CC7-1743-8DF2-B7C83B460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30E0-0A8C-0E47-85A5-66BC8A3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1A97-D8CC-CD4F-8042-8A598392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27635-64E7-BE4D-94D0-B001E72B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63C4D-F596-9745-9CD0-CB73DCCB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D477-3281-7342-92F3-934527BB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4B2D-F2D8-4242-A4BA-5130F982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ED34-A4A8-C246-BA22-89F7C021514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029F-F8C2-A64B-8414-28D91FE4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3A12-C11C-F341-A2AD-5A63AB8C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C2EB-4FC4-264D-A760-7519AE50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0964B5-4182-E945-B342-CF8A0613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46" y="0"/>
            <a:ext cx="883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1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07F93-F57D-4548-8F1A-44496F5DA24C}"/>
              </a:ext>
            </a:extLst>
          </p:cNvPr>
          <p:cNvSpPr txBox="1"/>
          <p:nvPr/>
        </p:nvSpPr>
        <p:spPr>
          <a:xfrm>
            <a:off x="1284789" y="231493"/>
            <a:ext cx="1707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Muscle invasive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7AC97C-6C19-BD43-932F-A747A7B83CB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38612" y="600825"/>
            <a:ext cx="1" cy="26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32799-9DA5-D348-9962-75F9F2466B93}"/>
              </a:ext>
            </a:extLst>
          </p:cNvPr>
          <p:cNvCxnSpPr>
            <a:cxnSpLocks/>
          </p:cNvCxnSpPr>
          <p:nvPr/>
        </p:nvCxnSpPr>
        <p:spPr>
          <a:xfrm>
            <a:off x="952207" y="868101"/>
            <a:ext cx="2372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5F20B-947D-954D-BB4A-E80C41FF5AC0}"/>
              </a:ext>
            </a:extLst>
          </p:cNvPr>
          <p:cNvCxnSpPr>
            <a:cxnSpLocks/>
          </p:cNvCxnSpPr>
          <p:nvPr/>
        </p:nvCxnSpPr>
        <p:spPr>
          <a:xfrm>
            <a:off x="952207" y="868101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2F8B42-F1C8-EC48-B7B8-20D686B702F3}"/>
              </a:ext>
            </a:extLst>
          </p:cNvPr>
          <p:cNvCxnSpPr>
            <a:cxnSpLocks/>
          </p:cNvCxnSpPr>
          <p:nvPr/>
        </p:nvCxnSpPr>
        <p:spPr>
          <a:xfrm>
            <a:off x="3325017" y="868101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D2B556-2A95-024C-9885-E94AD2C53EDE}"/>
              </a:ext>
            </a:extLst>
          </p:cNvPr>
          <p:cNvSpPr txBox="1"/>
          <p:nvPr/>
        </p:nvSpPr>
        <p:spPr>
          <a:xfrm>
            <a:off x="3097231" y="5497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528EC2-A627-814F-B702-0AE45967741D}"/>
              </a:ext>
            </a:extLst>
          </p:cNvPr>
          <p:cNvSpPr txBox="1"/>
          <p:nvPr/>
        </p:nvSpPr>
        <p:spPr>
          <a:xfrm>
            <a:off x="709448" y="54979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C1A29-F9B6-4C45-B489-4094D6E13674}"/>
              </a:ext>
            </a:extLst>
          </p:cNvPr>
          <p:cNvSpPr txBox="1"/>
          <p:nvPr/>
        </p:nvSpPr>
        <p:spPr>
          <a:xfrm>
            <a:off x="725222" y="1342663"/>
            <a:ext cx="453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50C8B-2606-854B-8DA6-6B601F74AB27}"/>
              </a:ext>
            </a:extLst>
          </p:cNvPr>
          <p:cNvSpPr txBox="1"/>
          <p:nvPr/>
        </p:nvSpPr>
        <p:spPr>
          <a:xfrm>
            <a:off x="3046735" y="1342663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NLR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FFCD1F-C132-0542-B46E-653C860C5698}"/>
              </a:ext>
            </a:extLst>
          </p:cNvPr>
          <p:cNvCxnSpPr>
            <a:cxnSpLocks/>
          </p:cNvCxnSpPr>
          <p:nvPr/>
        </p:nvCxnSpPr>
        <p:spPr>
          <a:xfrm>
            <a:off x="953828" y="1711995"/>
            <a:ext cx="0" cy="30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C7875C-8D92-4E48-8E5F-9AE61166A85E}"/>
              </a:ext>
            </a:extLst>
          </p:cNvPr>
          <p:cNvCxnSpPr>
            <a:cxnSpLocks/>
          </p:cNvCxnSpPr>
          <p:nvPr/>
        </p:nvCxnSpPr>
        <p:spPr>
          <a:xfrm>
            <a:off x="463489" y="2021275"/>
            <a:ext cx="1000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16A063-E7EF-884A-807D-FF55F9A93789}"/>
              </a:ext>
            </a:extLst>
          </p:cNvPr>
          <p:cNvCxnSpPr>
            <a:cxnSpLocks/>
          </p:cNvCxnSpPr>
          <p:nvPr/>
        </p:nvCxnSpPr>
        <p:spPr>
          <a:xfrm>
            <a:off x="463489" y="2030923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B104-A0DA-FC4E-A5BC-9D833AECEA03}"/>
              </a:ext>
            </a:extLst>
          </p:cNvPr>
          <p:cNvCxnSpPr>
            <a:cxnSpLocks/>
          </p:cNvCxnSpPr>
          <p:nvPr/>
        </p:nvCxnSpPr>
        <p:spPr>
          <a:xfrm>
            <a:off x="1464074" y="2030923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88367E-128B-8847-861E-73C306687A7E}"/>
              </a:ext>
            </a:extLst>
          </p:cNvPr>
          <p:cNvSpPr txBox="1"/>
          <p:nvPr/>
        </p:nvSpPr>
        <p:spPr>
          <a:xfrm>
            <a:off x="1083200" y="172935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&gt; 1.82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BE342D-AAC0-1045-9990-83C6A0DB147D}"/>
              </a:ext>
            </a:extLst>
          </p:cNvPr>
          <p:cNvSpPr txBox="1"/>
          <p:nvPr/>
        </p:nvSpPr>
        <p:spPr>
          <a:xfrm>
            <a:off x="62709" y="172935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≤ 1.82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7089F-0DEA-064C-8F6A-6C4D9B10B822}"/>
              </a:ext>
            </a:extLst>
          </p:cNvPr>
          <p:cNvSpPr txBox="1"/>
          <p:nvPr/>
        </p:nvSpPr>
        <p:spPr>
          <a:xfrm>
            <a:off x="-27604" y="2515132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4</a:t>
            </a:r>
          </a:p>
          <a:p>
            <a:pPr algn="ctr"/>
            <a:r>
              <a:rPr lang="en-US" sz="1200" dirty="0"/>
              <a:t>n = 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341A81-267D-8046-ABE7-13C69DCBD4FD}"/>
              </a:ext>
            </a:extLst>
          </p:cNvPr>
          <p:cNvSpPr txBox="1"/>
          <p:nvPr/>
        </p:nvSpPr>
        <p:spPr>
          <a:xfrm>
            <a:off x="992828" y="2505485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3</a:t>
            </a:r>
          </a:p>
          <a:p>
            <a:pPr algn="ctr"/>
            <a:r>
              <a:rPr lang="en-US" sz="1200" dirty="0"/>
              <a:t>n = 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39C5F1-7B6D-EC4D-BE69-38742C86B85E}"/>
              </a:ext>
            </a:extLst>
          </p:cNvPr>
          <p:cNvCxnSpPr>
            <a:cxnSpLocks/>
          </p:cNvCxnSpPr>
          <p:nvPr/>
        </p:nvCxnSpPr>
        <p:spPr>
          <a:xfrm>
            <a:off x="3316990" y="1713922"/>
            <a:ext cx="0" cy="30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E77648-699C-0940-A3C8-C56B7BFBFCD8}"/>
              </a:ext>
            </a:extLst>
          </p:cNvPr>
          <p:cNvCxnSpPr>
            <a:cxnSpLocks/>
          </p:cNvCxnSpPr>
          <p:nvPr/>
        </p:nvCxnSpPr>
        <p:spPr>
          <a:xfrm>
            <a:off x="2826651" y="2023202"/>
            <a:ext cx="1000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97A73F-D406-B245-9DD4-05705D2EC87E}"/>
              </a:ext>
            </a:extLst>
          </p:cNvPr>
          <p:cNvCxnSpPr>
            <a:cxnSpLocks/>
          </p:cNvCxnSpPr>
          <p:nvPr/>
        </p:nvCxnSpPr>
        <p:spPr>
          <a:xfrm>
            <a:off x="2826651" y="2032850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60196B-ECA6-5845-989A-7A3AAB40619F}"/>
              </a:ext>
            </a:extLst>
          </p:cNvPr>
          <p:cNvCxnSpPr>
            <a:cxnSpLocks/>
          </p:cNvCxnSpPr>
          <p:nvPr/>
        </p:nvCxnSpPr>
        <p:spPr>
          <a:xfrm>
            <a:off x="3827236" y="2032850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837CDE6-9C92-7B43-8F3B-64DF92DBE0F9}"/>
              </a:ext>
            </a:extLst>
          </p:cNvPr>
          <p:cNvSpPr txBox="1"/>
          <p:nvPr/>
        </p:nvSpPr>
        <p:spPr>
          <a:xfrm>
            <a:off x="3446361" y="173128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&gt; 7.22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AB63CC-72F0-A343-B6EE-EEBA4330B4F5}"/>
              </a:ext>
            </a:extLst>
          </p:cNvPr>
          <p:cNvSpPr txBox="1"/>
          <p:nvPr/>
        </p:nvSpPr>
        <p:spPr>
          <a:xfrm>
            <a:off x="2425870" y="173128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≤ 7.22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C0B674-04FE-C741-BE4F-94A2F7920689}"/>
              </a:ext>
            </a:extLst>
          </p:cNvPr>
          <p:cNvSpPr txBox="1"/>
          <p:nvPr/>
        </p:nvSpPr>
        <p:spPr>
          <a:xfrm>
            <a:off x="2335558" y="2517059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2</a:t>
            </a:r>
          </a:p>
          <a:p>
            <a:pPr algn="ctr"/>
            <a:r>
              <a:rPr lang="en-US" sz="1200" dirty="0"/>
              <a:t>n = 564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FEF745-6ACF-B64E-B44C-5DDDBB8DF140}"/>
              </a:ext>
            </a:extLst>
          </p:cNvPr>
          <p:cNvSpPr txBox="1"/>
          <p:nvPr/>
        </p:nvSpPr>
        <p:spPr>
          <a:xfrm>
            <a:off x="3355990" y="2507412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1</a:t>
            </a:r>
          </a:p>
          <a:p>
            <a:pPr algn="ctr"/>
            <a:r>
              <a:rPr lang="en-US" sz="1200" dirty="0"/>
              <a:t>n = 37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49EB279-F8D5-AE49-A074-8760BAF1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79" y="98438"/>
            <a:ext cx="6591300" cy="4000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ECD4472-FF83-FD4E-93B1-4B2938A8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8" y="3831295"/>
            <a:ext cx="5784676" cy="302207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80B8F45-8663-2F4A-85BF-9659A1CB0007}"/>
              </a:ext>
            </a:extLst>
          </p:cNvPr>
          <p:cNvSpPr txBox="1"/>
          <p:nvPr/>
        </p:nvSpPr>
        <p:spPr>
          <a:xfrm>
            <a:off x="10807891" y="196767"/>
            <a:ext cx="88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 = 1.9E-24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94939A-051F-374B-B311-E97B78A2945E}"/>
              </a:ext>
            </a:extLst>
          </p:cNvPr>
          <p:cNvSpPr txBox="1"/>
          <p:nvPr/>
        </p:nvSpPr>
        <p:spPr>
          <a:xfrm>
            <a:off x="4570245" y="-34069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10-year OS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07B7E3-699A-DB47-BA3B-E0CD9F68CE4E}"/>
              </a:ext>
            </a:extLst>
          </p:cNvPr>
          <p:cNvSpPr txBox="1"/>
          <p:nvPr/>
        </p:nvSpPr>
        <p:spPr>
          <a:xfrm>
            <a:off x="5775768" y="4213185"/>
            <a:ext cx="636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used in survival tree:</a:t>
            </a:r>
          </a:p>
          <a:p>
            <a:r>
              <a:rPr lang="en-US" dirty="0"/>
              <a:t>Age, Sex, Tumor Grade, Smoking Status, Muscle-invasive status, BCG </a:t>
            </a:r>
            <a:r>
              <a:rPr lang="en-US" dirty="0" err="1"/>
              <a:t>trt</a:t>
            </a:r>
            <a:r>
              <a:rPr lang="en-US" dirty="0"/>
              <a:t>., NLR, </a:t>
            </a:r>
            <a:r>
              <a:rPr lang="en-US" dirty="0" err="1"/>
              <a:t>Bnv</a:t>
            </a:r>
            <a:r>
              <a:rPr lang="en-US" dirty="0"/>
              <a:t>, CD4mem, CD8mem, Neu, NK</a:t>
            </a:r>
          </a:p>
        </p:txBody>
      </p:sp>
    </p:spTree>
    <p:extLst>
      <p:ext uri="{BB962C8B-B14F-4D97-AF65-F5344CB8AC3E}">
        <p14:creationId xmlns:p14="http://schemas.microsoft.com/office/powerpoint/2010/main" val="8595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EF4C2-F1BD-E648-9096-44CE138D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147" y="0"/>
            <a:ext cx="65913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07F93-F57D-4548-8F1A-44496F5DA24C}"/>
              </a:ext>
            </a:extLst>
          </p:cNvPr>
          <p:cNvSpPr txBox="1"/>
          <p:nvPr/>
        </p:nvSpPr>
        <p:spPr>
          <a:xfrm>
            <a:off x="1850136" y="231493"/>
            <a:ext cx="576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7AC97C-6C19-BD43-932F-A747A7B83CB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38613" y="600825"/>
            <a:ext cx="0" cy="26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32799-9DA5-D348-9962-75F9F2466B93}"/>
              </a:ext>
            </a:extLst>
          </p:cNvPr>
          <p:cNvCxnSpPr>
            <a:cxnSpLocks/>
          </p:cNvCxnSpPr>
          <p:nvPr/>
        </p:nvCxnSpPr>
        <p:spPr>
          <a:xfrm>
            <a:off x="952207" y="868101"/>
            <a:ext cx="2372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5F20B-947D-954D-BB4A-E80C41FF5AC0}"/>
              </a:ext>
            </a:extLst>
          </p:cNvPr>
          <p:cNvCxnSpPr>
            <a:cxnSpLocks/>
          </p:cNvCxnSpPr>
          <p:nvPr/>
        </p:nvCxnSpPr>
        <p:spPr>
          <a:xfrm>
            <a:off x="952207" y="868101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2F8B42-F1C8-EC48-B7B8-20D686B702F3}"/>
              </a:ext>
            </a:extLst>
          </p:cNvPr>
          <p:cNvCxnSpPr>
            <a:cxnSpLocks/>
          </p:cNvCxnSpPr>
          <p:nvPr/>
        </p:nvCxnSpPr>
        <p:spPr>
          <a:xfrm>
            <a:off x="3325017" y="868101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D2B556-2A95-024C-9885-E94AD2C53EDE}"/>
              </a:ext>
            </a:extLst>
          </p:cNvPr>
          <p:cNvSpPr txBox="1"/>
          <p:nvPr/>
        </p:nvSpPr>
        <p:spPr>
          <a:xfrm>
            <a:off x="3082258" y="54979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528EC2-A627-814F-B702-0AE45967741D}"/>
              </a:ext>
            </a:extLst>
          </p:cNvPr>
          <p:cNvSpPr txBox="1"/>
          <p:nvPr/>
        </p:nvSpPr>
        <p:spPr>
          <a:xfrm>
            <a:off x="724420" y="5497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C1A29-F9B6-4C45-B489-4094D6E13674}"/>
              </a:ext>
            </a:extLst>
          </p:cNvPr>
          <p:cNvSpPr txBox="1"/>
          <p:nvPr/>
        </p:nvSpPr>
        <p:spPr>
          <a:xfrm>
            <a:off x="578547" y="1342663"/>
            <a:ext cx="747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50C8B-2606-854B-8DA6-6B601F74AB27}"/>
              </a:ext>
            </a:extLst>
          </p:cNvPr>
          <p:cNvSpPr txBox="1"/>
          <p:nvPr/>
        </p:nvSpPr>
        <p:spPr>
          <a:xfrm>
            <a:off x="2772622" y="1342663"/>
            <a:ext cx="1104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CD8 mem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FFCD1F-C132-0542-B46E-653C860C5698}"/>
              </a:ext>
            </a:extLst>
          </p:cNvPr>
          <p:cNvCxnSpPr>
            <a:cxnSpLocks/>
          </p:cNvCxnSpPr>
          <p:nvPr/>
        </p:nvCxnSpPr>
        <p:spPr>
          <a:xfrm>
            <a:off x="953828" y="1711995"/>
            <a:ext cx="0" cy="30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C7875C-8D92-4E48-8E5F-9AE61166A85E}"/>
              </a:ext>
            </a:extLst>
          </p:cNvPr>
          <p:cNvCxnSpPr>
            <a:cxnSpLocks/>
          </p:cNvCxnSpPr>
          <p:nvPr/>
        </p:nvCxnSpPr>
        <p:spPr>
          <a:xfrm>
            <a:off x="463489" y="2021275"/>
            <a:ext cx="1000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16A063-E7EF-884A-807D-FF55F9A93789}"/>
              </a:ext>
            </a:extLst>
          </p:cNvPr>
          <p:cNvCxnSpPr>
            <a:cxnSpLocks/>
          </p:cNvCxnSpPr>
          <p:nvPr/>
        </p:nvCxnSpPr>
        <p:spPr>
          <a:xfrm>
            <a:off x="463489" y="2030923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B104-A0DA-FC4E-A5BC-9D833AECEA03}"/>
              </a:ext>
            </a:extLst>
          </p:cNvPr>
          <p:cNvCxnSpPr>
            <a:cxnSpLocks/>
          </p:cNvCxnSpPr>
          <p:nvPr/>
        </p:nvCxnSpPr>
        <p:spPr>
          <a:xfrm>
            <a:off x="1464074" y="2030923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88367E-128B-8847-861E-73C306687A7E}"/>
              </a:ext>
            </a:extLst>
          </p:cNvPr>
          <p:cNvSpPr txBox="1"/>
          <p:nvPr/>
        </p:nvSpPr>
        <p:spPr>
          <a:xfrm>
            <a:off x="1083200" y="172935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&gt; 8.86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BE342D-AAC0-1045-9990-83C6A0DB147D}"/>
              </a:ext>
            </a:extLst>
          </p:cNvPr>
          <p:cNvSpPr txBox="1"/>
          <p:nvPr/>
        </p:nvSpPr>
        <p:spPr>
          <a:xfrm>
            <a:off x="62709" y="172935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≤ 8.86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7089F-0DEA-064C-8F6A-6C4D9B10B822}"/>
              </a:ext>
            </a:extLst>
          </p:cNvPr>
          <p:cNvSpPr txBox="1"/>
          <p:nvPr/>
        </p:nvSpPr>
        <p:spPr>
          <a:xfrm>
            <a:off x="-27604" y="2515132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4</a:t>
            </a:r>
          </a:p>
          <a:p>
            <a:pPr algn="ctr"/>
            <a:r>
              <a:rPr lang="en-US" sz="1200" dirty="0"/>
              <a:t>n = 465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341A81-267D-8046-ABE7-13C69DCBD4FD}"/>
              </a:ext>
            </a:extLst>
          </p:cNvPr>
          <p:cNvSpPr txBox="1"/>
          <p:nvPr/>
        </p:nvSpPr>
        <p:spPr>
          <a:xfrm>
            <a:off x="992828" y="2505485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3</a:t>
            </a:r>
          </a:p>
          <a:p>
            <a:pPr algn="ctr"/>
            <a:r>
              <a:rPr lang="en-US" sz="1200" dirty="0"/>
              <a:t>n = 122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39C5F1-7B6D-EC4D-BE69-38742C86B85E}"/>
              </a:ext>
            </a:extLst>
          </p:cNvPr>
          <p:cNvCxnSpPr>
            <a:cxnSpLocks/>
          </p:cNvCxnSpPr>
          <p:nvPr/>
        </p:nvCxnSpPr>
        <p:spPr>
          <a:xfrm>
            <a:off x="3316990" y="1713922"/>
            <a:ext cx="0" cy="30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E77648-699C-0940-A3C8-C56B7BFBFCD8}"/>
              </a:ext>
            </a:extLst>
          </p:cNvPr>
          <p:cNvCxnSpPr>
            <a:cxnSpLocks/>
          </p:cNvCxnSpPr>
          <p:nvPr/>
        </p:nvCxnSpPr>
        <p:spPr>
          <a:xfrm>
            <a:off x="2826651" y="2023202"/>
            <a:ext cx="1000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97A73F-D406-B245-9DD4-05705D2EC87E}"/>
              </a:ext>
            </a:extLst>
          </p:cNvPr>
          <p:cNvCxnSpPr>
            <a:cxnSpLocks/>
          </p:cNvCxnSpPr>
          <p:nvPr/>
        </p:nvCxnSpPr>
        <p:spPr>
          <a:xfrm>
            <a:off x="2826651" y="2032850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60196B-ECA6-5845-989A-7A3AAB40619F}"/>
              </a:ext>
            </a:extLst>
          </p:cNvPr>
          <p:cNvCxnSpPr>
            <a:cxnSpLocks/>
          </p:cNvCxnSpPr>
          <p:nvPr/>
        </p:nvCxnSpPr>
        <p:spPr>
          <a:xfrm>
            <a:off x="3827236" y="2032850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837CDE6-9C92-7B43-8F3B-64DF92DBE0F9}"/>
              </a:ext>
            </a:extLst>
          </p:cNvPr>
          <p:cNvSpPr txBox="1"/>
          <p:nvPr/>
        </p:nvSpPr>
        <p:spPr>
          <a:xfrm>
            <a:off x="3446360" y="173128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&gt; 0.47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AB63CC-72F0-A343-B6EE-EEBA4330B4F5}"/>
              </a:ext>
            </a:extLst>
          </p:cNvPr>
          <p:cNvSpPr txBox="1"/>
          <p:nvPr/>
        </p:nvSpPr>
        <p:spPr>
          <a:xfrm>
            <a:off x="2425869" y="173128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≤ 0.47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C0B674-04FE-C741-BE4F-94A2F7920689}"/>
              </a:ext>
            </a:extLst>
          </p:cNvPr>
          <p:cNvSpPr txBox="1"/>
          <p:nvPr/>
        </p:nvSpPr>
        <p:spPr>
          <a:xfrm>
            <a:off x="2335558" y="2517059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2</a:t>
            </a:r>
          </a:p>
          <a:p>
            <a:pPr algn="ctr"/>
            <a:r>
              <a:rPr lang="en-US" sz="1200" dirty="0"/>
              <a:t>n = 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FEF745-6ACF-B64E-B44C-5DDDBB8DF140}"/>
              </a:ext>
            </a:extLst>
          </p:cNvPr>
          <p:cNvSpPr txBox="1"/>
          <p:nvPr/>
        </p:nvSpPr>
        <p:spPr>
          <a:xfrm>
            <a:off x="3355990" y="2507412"/>
            <a:ext cx="942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Group 1</a:t>
            </a:r>
          </a:p>
          <a:p>
            <a:pPr algn="ctr"/>
            <a:r>
              <a:rPr lang="en-US" sz="1200" dirty="0"/>
              <a:t>n = 81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0B8F45-8663-2F4A-85BF-9659A1CB0007}"/>
              </a:ext>
            </a:extLst>
          </p:cNvPr>
          <p:cNvSpPr txBox="1"/>
          <p:nvPr/>
        </p:nvSpPr>
        <p:spPr>
          <a:xfrm>
            <a:off x="10773167" y="92993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 =  0.01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94939A-051F-374B-B311-E97B78A2945E}"/>
              </a:ext>
            </a:extLst>
          </p:cNvPr>
          <p:cNvSpPr txBox="1"/>
          <p:nvPr/>
        </p:nvSpPr>
        <p:spPr>
          <a:xfrm>
            <a:off x="4570245" y="-34069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10-year RFS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65FBC-04C3-D047-8FA7-B20C2F3A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" y="3802470"/>
            <a:ext cx="6011962" cy="30555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28839F7-6AB8-2D46-A70C-AACE7C9B3C67}"/>
              </a:ext>
            </a:extLst>
          </p:cNvPr>
          <p:cNvSpPr txBox="1"/>
          <p:nvPr/>
        </p:nvSpPr>
        <p:spPr>
          <a:xfrm>
            <a:off x="6099858" y="4213185"/>
            <a:ext cx="604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used in survival tree:</a:t>
            </a:r>
          </a:p>
          <a:p>
            <a:r>
              <a:rPr lang="en-US" dirty="0"/>
              <a:t>Age, Sex, Tumor Grade, Smoking Status, Muscle-invasive status, BCG </a:t>
            </a:r>
            <a:r>
              <a:rPr lang="en-US" dirty="0" err="1"/>
              <a:t>trt</a:t>
            </a:r>
            <a:r>
              <a:rPr lang="en-US" dirty="0"/>
              <a:t>., NLR, CD4mem, CD8mem, Mono</a:t>
            </a:r>
          </a:p>
        </p:txBody>
      </p:sp>
    </p:spTree>
    <p:extLst>
      <p:ext uri="{BB962C8B-B14F-4D97-AF65-F5344CB8AC3E}">
        <p14:creationId xmlns:p14="http://schemas.microsoft.com/office/powerpoint/2010/main" val="316592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F8768-F7CA-FE41-ABE2-23F14848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68" y="197652"/>
            <a:ext cx="4418154" cy="6476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E6005-42DF-F54F-8B41-0E82DCD50B9C}"/>
              </a:ext>
            </a:extLst>
          </p:cNvPr>
          <p:cNvSpPr txBox="1"/>
          <p:nvPr/>
        </p:nvSpPr>
        <p:spPr>
          <a:xfrm>
            <a:off x="8171726" y="64818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20BF4-6910-824B-AF8C-4790398A5C02}"/>
              </a:ext>
            </a:extLst>
          </p:cNvPr>
          <p:cNvSpPr txBox="1"/>
          <p:nvPr/>
        </p:nvSpPr>
        <p:spPr>
          <a:xfrm rot="16200000">
            <a:off x="7346181" y="1255496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F1C2C-82DB-0141-86DD-007C166BB48B}"/>
              </a:ext>
            </a:extLst>
          </p:cNvPr>
          <p:cNvSpPr txBox="1"/>
          <p:nvPr/>
        </p:nvSpPr>
        <p:spPr>
          <a:xfrm>
            <a:off x="347241" y="197652"/>
            <a:ext cx="7018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Outcome</a:t>
            </a:r>
            <a:r>
              <a:rPr lang="en-US" dirty="0"/>
              <a:t>: 10-year overall survival</a:t>
            </a:r>
          </a:p>
          <a:p>
            <a:r>
              <a:rPr lang="en-US" b="1" dirty="0"/>
              <a:t>Variables</a:t>
            </a:r>
            <a:r>
              <a:rPr lang="en-US" dirty="0"/>
              <a:t>: Age, Sex, Tumor Grade, Smoking Status, Muscle-invasive status, BCG </a:t>
            </a:r>
            <a:r>
              <a:rPr lang="en-US" dirty="0" err="1"/>
              <a:t>trt</a:t>
            </a:r>
            <a:r>
              <a:rPr lang="en-US" dirty="0"/>
              <a:t>., NLR, </a:t>
            </a:r>
            <a:r>
              <a:rPr lang="en-US" dirty="0" err="1"/>
              <a:t>Bnv</a:t>
            </a:r>
            <a:r>
              <a:rPr lang="en-US" dirty="0"/>
              <a:t>, CD4mem, CD8mem, Neu, NK</a:t>
            </a:r>
          </a:p>
          <a:p>
            <a:endParaRPr lang="en-US" dirty="0"/>
          </a:p>
          <a:p>
            <a:r>
              <a:rPr lang="en-US" dirty="0" err="1"/>
              <a:t>cv.glmnet</a:t>
            </a:r>
            <a:r>
              <a:rPr lang="en-US" dirty="0"/>
              <a:t>() were used to find the optimal regularization parameter.</a:t>
            </a:r>
          </a:p>
          <a:p>
            <a:r>
              <a:rPr lang="en-US" dirty="0" err="1"/>
              <a:t>glmnet</a:t>
            </a:r>
            <a:r>
              <a:rPr lang="en-US" dirty="0"/>
              <a:t>() were used to train data</a:t>
            </a:r>
          </a:p>
          <a:p>
            <a:r>
              <a:rPr lang="en-US" b="1" dirty="0"/>
              <a:t>Coefficients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94F3E-499D-C348-B43E-51FF1946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1" y="2239621"/>
            <a:ext cx="1790700" cy="267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E1EDA-34F1-9E41-8F79-F2A607A27ED2}"/>
              </a:ext>
            </a:extLst>
          </p:cNvPr>
          <p:cNvSpPr txBox="1"/>
          <p:nvPr/>
        </p:nvSpPr>
        <p:spPr>
          <a:xfrm>
            <a:off x="347241" y="6111433"/>
            <a:ext cx="582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Optimal.cutpoints</a:t>
            </a:r>
            <a:r>
              <a:rPr lang="en-US" dirty="0"/>
              <a:t>() were used to find cutoff point for scores</a:t>
            </a:r>
          </a:p>
          <a:p>
            <a:r>
              <a:rPr lang="en-US" dirty="0"/>
              <a:t>→ cutoff point: 4.104259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361D7-2C5D-AC47-B642-76EBDFA4E23C}"/>
              </a:ext>
            </a:extLst>
          </p:cNvPr>
          <p:cNvCxnSpPr>
            <a:cxnSpLocks/>
          </p:cNvCxnSpPr>
          <p:nvPr/>
        </p:nvCxnSpPr>
        <p:spPr>
          <a:xfrm>
            <a:off x="2223059" y="2338085"/>
            <a:ext cx="77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FD5D9E-37BC-4240-ACE2-0C791B40418F}"/>
              </a:ext>
            </a:extLst>
          </p:cNvPr>
          <p:cNvSpPr txBox="1"/>
          <p:nvPr/>
        </p:nvSpPr>
        <p:spPr>
          <a:xfrm>
            <a:off x="3032478" y="2153419"/>
            <a:ext cx="4197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Used to calculate bladder cancer OS scores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7E0BA1-6B98-BA43-BE0A-2382F7B5D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08" y="2680258"/>
            <a:ext cx="5349011" cy="32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F12782-08AC-B142-AE1B-C70C441A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88" y="197651"/>
            <a:ext cx="4402046" cy="6564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E6005-42DF-F54F-8B41-0E82DCD50B9C}"/>
              </a:ext>
            </a:extLst>
          </p:cNvPr>
          <p:cNvSpPr txBox="1"/>
          <p:nvPr/>
        </p:nvSpPr>
        <p:spPr>
          <a:xfrm>
            <a:off x="8171726" y="64818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20BF4-6910-824B-AF8C-4790398A5C02}"/>
              </a:ext>
            </a:extLst>
          </p:cNvPr>
          <p:cNvSpPr txBox="1"/>
          <p:nvPr/>
        </p:nvSpPr>
        <p:spPr>
          <a:xfrm rot="16200000">
            <a:off x="7346181" y="1255496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F1C2C-82DB-0141-86DD-007C166BB48B}"/>
              </a:ext>
            </a:extLst>
          </p:cNvPr>
          <p:cNvSpPr txBox="1"/>
          <p:nvPr/>
        </p:nvSpPr>
        <p:spPr>
          <a:xfrm>
            <a:off x="347241" y="197652"/>
            <a:ext cx="7018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Outcome</a:t>
            </a:r>
            <a:r>
              <a:rPr lang="en-US" dirty="0"/>
              <a:t>: 10-year recurrence-free survival</a:t>
            </a:r>
          </a:p>
          <a:p>
            <a:r>
              <a:rPr lang="en-US" b="1" dirty="0"/>
              <a:t>Variables</a:t>
            </a:r>
            <a:r>
              <a:rPr lang="en-US" dirty="0"/>
              <a:t>: Age, Sex, Tumor Grade, Smoking Status, Muscle-invasive status, BCG </a:t>
            </a:r>
            <a:r>
              <a:rPr lang="en-US" dirty="0" err="1"/>
              <a:t>trt</a:t>
            </a:r>
            <a:r>
              <a:rPr lang="en-US" dirty="0"/>
              <a:t>., NLR, CD4mem, CD8mem, Mono</a:t>
            </a:r>
          </a:p>
          <a:p>
            <a:endParaRPr lang="en-US" dirty="0"/>
          </a:p>
          <a:p>
            <a:r>
              <a:rPr lang="en-US" dirty="0" err="1"/>
              <a:t>cv.glmnet</a:t>
            </a:r>
            <a:r>
              <a:rPr lang="en-US" dirty="0"/>
              <a:t>() were used to find the optimal regularization parameter.</a:t>
            </a:r>
          </a:p>
          <a:p>
            <a:r>
              <a:rPr lang="en-US" dirty="0" err="1"/>
              <a:t>glmnet</a:t>
            </a:r>
            <a:r>
              <a:rPr lang="en-US" dirty="0"/>
              <a:t>() were used to train data</a:t>
            </a:r>
          </a:p>
          <a:p>
            <a:r>
              <a:rPr lang="en-US" b="1" dirty="0"/>
              <a:t>Coefficients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E1EDA-34F1-9E41-8F79-F2A607A27ED2}"/>
              </a:ext>
            </a:extLst>
          </p:cNvPr>
          <p:cNvSpPr txBox="1"/>
          <p:nvPr/>
        </p:nvSpPr>
        <p:spPr>
          <a:xfrm>
            <a:off x="347241" y="6111433"/>
            <a:ext cx="582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Optimal.cutpoints</a:t>
            </a:r>
            <a:r>
              <a:rPr lang="en-US" dirty="0"/>
              <a:t>() were used to find cutoff point for scores</a:t>
            </a:r>
          </a:p>
          <a:p>
            <a:r>
              <a:rPr lang="en-US" dirty="0"/>
              <a:t>→ cutoff point: 1.624249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361D7-2C5D-AC47-B642-76EBDFA4E23C}"/>
              </a:ext>
            </a:extLst>
          </p:cNvPr>
          <p:cNvCxnSpPr>
            <a:cxnSpLocks/>
          </p:cNvCxnSpPr>
          <p:nvPr/>
        </p:nvCxnSpPr>
        <p:spPr>
          <a:xfrm>
            <a:off x="2223059" y="2338085"/>
            <a:ext cx="77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FD5D9E-37BC-4240-ACE2-0C791B40418F}"/>
              </a:ext>
            </a:extLst>
          </p:cNvPr>
          <p:cNvSpPr txBox="1"/>
          <p:nvPr/>
        </p:nvSpPr>
        <p:spPr>
          <a:xfrm>
            <a:off x="2994839" y="2153419"/>
            <a:ext cx="42726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Used to calculate bladder cancer RFS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56C5F-1F74-F749-8CDA-1E65889C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" y="2228976"/>
            <a:ext cx="2141921" cy="3187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5C4FC8-E34F-394A-A103-A9BC11C99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059" y="2557292"/>
            <a:ext cx="5390505" cy="32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300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2021-11-15T03:57:50Z</dcterms:created>
  <dcterms:modified xsi:type="dcterms:W3CDTF">2021-11-15T14:06:14Z</dcterms:modified>
</cp:coreProperties>
</file>