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EF51DF-BDE1-4321-AB52-B752DA3A1872}">
  <a:tblStyle styleId="{F9EF51DF-BDE1-4321-AB52-B752DA3A18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  <p:guide pos="1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bd870287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bd870287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66a894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66a894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c261c884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c261c884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fc1402c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fc1402c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66a8947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66a8947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69c58cc7f_1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69c58cc7f_1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9c58cc7f_1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69c58cc7f_1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c261c8845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c261c8845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d870287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bd870287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3655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ML Group Project Final Presentation:</a:t>
            </a:r>
            <a:endParaRPr sz="3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Toys and Games Dataset</a:t>
            </a:r>
            <a:endParaRPr sz="35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31521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YB Choi, Ji-Qing Chen, Shan-Chang Lin, James Busch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 Slide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295650" y="835175"/>
            <a:ext cx="8552700" cy="3015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 dirty="0"/>
              <a:t>Group Contributions:</a:t>
            </a:r>
            <a:endParaRPr sz="1900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 dirty="0"/>
              <a:t>YB Choi -	</a:t>
            </a:r>
            <a:r>
              <a:rPr lang="en" sz="1700" dirty="0"/>
              <a:t>new feature generations (N-grams,  entropy and TextStat), preliminary test of new features, data visualization, bagging classifier method 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 dirty="0"/>
              <a:t>Ji-Qing Chen - </a:t>
            </a:r>
            <a:r>
              <a:rPr lang="en" sz="1700" dirty="0"/>
              <a:t>late fusion, SMOTE, voting classifier methods, prediction file generation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 dirty="0"/>
              <a:t>Shan-Chang Lin -</a:t>
            </a:r>
            <a:r>
              <a:rPr lang="en" sz="1700" dirty="0"/>
              <a:t> late fusion, SMOTE, voting classifier methods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 dirty="0"/>
              <a:t>James Busch - </a:t>
            </a:r>
            <a:r>
              <a:rPr lang="en" sz="1700" dirty="0"/>
              <a:t>data visualization, classifier-feature combination testing, performance comparison, slides preparation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Features Generated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5425" y="687525"/>
            <a:ext cx="8811900" cy="903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Sentiment analysis (vader and textblob), review text cleaning, review feature generation, and grouping by rating (rather than product)</a:t>
            </a:r>
            <a:endParaRPr sz="1400" b="1" u="sng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6867250" y="1202475"/>
            <a:ext cx="2219400" cy="4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Sentiment Analysis</a:t>
            </a:r>
            <a:endParaRPr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325" y="1834688"/>
            <a:ext cx="3141200" cy="310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l="8198" t="9443" r="7711" b="8723"/>
          <a:stretch/>
        </p:blipFill>
        <p:spPr>
          <a:xfrm>
            <a:off x="150975" y="1899987"/>
            <a:ext cx="3056350" cy="29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27232" y="1498725"/>
            <a:ext cx="2503837" cy="4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u="sng">
                <a:solidFill>
                  <a:srgbClr val="595959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" dirty="0">
                <a:sym typeface="Lato"/>
              </a:rPr>
              <a:t>Term frequency per review</a:t>
            </a:r>
            <a:endParaRPr dirty="0"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682075" y="1477875"/>
            <a:ext cx="2468100" cy="46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Length of Review Feature</a:t>
            </a:r>
            <a:endParaRPr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05200" y="4746231"/>
            <a:ext cx="27186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Term freq. of awesome products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 rot="-5400000">
            <a:off x="-1281313" y="2854024"/>
            <a:ext cx="27186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TF of not awesome products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4925" y="1624565"/>
            <a:ext cx="2318425" cy="171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4925" y="3376025"/>
            <a:ext cx="2318425" cy="17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 rot="-5400000">
            <a:off x="5854275" y="2199600"/>
            <a:ext cx="14106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Vader</a:t>
            </a:r>
            <a:endParaRPr sz="9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u="sng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u="sng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 rot="-5400000">
            <a:off x="5804669" y="4004994"/>
            <a:ext cx="1532712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TextBlob</a:t>
            </a:r>
            <a:endParaRPr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175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Generated for Prediction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0" y="606450"/>
            <a:ext cx="9144000" cy="1041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 b="1" u="sng" dirty="0"/>
              <a:t>BoW</a:t>
            </a:r>
            <a:r>
              <a:rPr lang="en" sz="1350" b="1" dirty="0"/>
              <a:t>:</a:t>
            </a:r>
            <a:r>
              <a:rPr lang="en" sz="1350" dirty="0"/>
              <a:t> generation of n-grams (bi, tri and quadrigrams) from grouped review text </a:t>
            </a:r>
            <a:endParaRPr sz="135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 b="1" u="sng" dirty="0"/>
              <a:t>Entropy</a:t>
            </a:r>
            <a:r>
              <a:rPr lang="en" sz="1350" b="1" dirty="0"/>
              <a:t>: </a:t>
            </a:r>
            <a:r>
              <a:rPr lang="en" sz="1350" dirty="0"/>
              <a:t>entropy calculated for each review then averaged for each product</a:t>
            </a:r>
            <a:endParaRPr sz="135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 b="1" u="sng" dirty="0"/>
              <a:t>TextStat</a:t>
            </a:r>
            <a:r>
              <a:rPr lang="en" sz="1350" b="1" dirty="0"/>
              <a:t>:  </a:t>
            </a:r>
            <a:r>
              <a:rPr lang="en" sz="1350" dirty="0"/>
              <a:t>text complexity measures (flesch_readability and difficult_words) generated from grouped review text</a:t>
            </a:r>
            <a:endParaRPr sz="135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 b="1" u="sng" dirty="0"/>
              <a:t>Review Count:</a:t>
            </a:r>
            <a:r>
              <a:rPr lang="en" sz="1350" u="sng" dirty="0"/>
              <a:t> </a:t>
            </a:r>
            <a:r>
              <a:rPr lang="en" sz="1350" dirty="0"/>
              <a:t># of reviews per product</a:t>
            </a:r>
            <a:endParaRPr sz="135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50"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50" dirty="0"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5" y="3546585"/>
            <a:ext cx="2514269" cy="13905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68" y="2094952"/>
            <a:ext cx="2463684" cy="1362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1884" y="2096523"/>
            <a:ext cx="1811983" cy="132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8047" y="3570514"/>
            <a:ext cx="1785823" cy="13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 rot="-5400000">
            <a:off x="2473541" y="2568868"/>
            <a:ext cx="6855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Awesome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 rot="-5400000">
            <a:off x="2437859" y="4054728"/>
            <a:ext cx="8325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Not Awesome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011418" y="1758375"/>
            <a:ext cx="839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N-grams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480854" y="1765112"/>
            <a:ext cx="839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Entropy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612223" y="2226799"/>
            <a:ext cx="13884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Review Count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668150" y="1516399"/>
            <a:ext cx="13884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TextStat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3024" y="2571747"/>
            <a:ext cx="1707282" cy="149052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 rot="-5400000">
            <a:off x="6078050" y="3263750"/>
            <a:ext cx="24174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log(# of products)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7341986" y="3922489"/>
            <a:ext cx="18462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Review count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8025" y="1883435"/>
            <a:ext cx="2277900" cy="156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9500" y="3457575"/>
            <a:ext cx="2277900" cy="14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170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Features Generated for Prediction</a:t>
            </a: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170325" y="641825"/>
            <a:ext cx="8626200" cy="7059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Combining TFIDF + Vader Sentiment generated from grouped reviews by product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TFIDF: </a:t>
            </a:r>
            <a:r>
              <a:rPr lang="en" sz="1400"/>
              <a:t>Feature generation from grouped review text </a:t>
            </a:r>
            <a:r>
              <a:rPr lang="en" sz="1400" u="sng"/>
              <a:t>without cleaning</a:t>
            </a:r>
            <a:endParaRPr sz="1400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Vader: </a:t>
            </a:r>
            <a:r>
              <a:rPr lang="en" sz="1400"/>
              <a:t>sentiment scores from grouped review text </a:t>
            </a:r>
            <a:r>
              <a:rPr lang="en" sz="1400" u="sng"/>
              <a:t>without cleaning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5" y="1830800"/>
            <a:ext cx="2831275" cy="26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600" y="1996875"/>
            <a:ext cx="3036651" cy="289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3673213" y="1526838"/>
            <a:ext cx="2219400" cy="4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TFIDF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7150855" y="2200122"/>
            <a:ext cx="1540070" cy="4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u="sng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Vader Sentiment</a:t>
            </a:r>
            <a:endParaRPr sz="13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5500" y="2622222"/>
            <a:ext cx="2768500" cy="187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/>
        </p:nvSpPr>
        <p:spPr>
          <a:xfrm>
            <a:off x="584300" y="870275"/>
            <a:ext cx="1359900" cy="62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Classifier-Feature Approaches </a:t>
            </a:r>
            <a:endParaRPr/>
          </a:p>
        </p:txBody>
      </p:sp>
      <p:graphicFrame>
        <p:nvGraphicFramePr>
          <p:cNvPr id="143" name="Google Shape;143;p17"/>
          <p:cNvGraphicFramePr/>
          <p:nvPr/>
        </p:nvGraphicFramePr>
        <p:xfrm>
          <a:off x="5024875" y="1279385"/>
          <a:ext cx="3998800" cy="2682045"/>
        </p:xfrm>
        <a:graphic>
          <a:graphicData uri="http://schemas.openxmlformats.org/drawingml/2006/table">
            <a:tbl>
              <a:tblPr>
                <a:noFill/>
                <a:tableStyleId>{F9EF51DF-BDE1-4321-AB52-B752DA3A1872}</a:tableStyleId>
              </a:tblPr>
              <a:tblGrid>
                <a:gridCol w="176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Precision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Recall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F-1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Vader - Logit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0.60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0.78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0.68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TextBlob - Logit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0.69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0.76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0.72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BoW - NB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0.72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0.72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0.71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BoW - Logit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0.77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0.77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0.77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TFIDF - NB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0.72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0.72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0.71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TFIDF - Logit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0.81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0.81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0.81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" y="898375"/>
            <a:ext cx="4830050" cy="34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2457450" y="4612500"/>
            <a:ext cx="5171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Lato"/>
                <a:ea typeface="Lato"/>
                <a:cs typeface="Lato"/>
                <a:sym typeface="Lato"/>
              </a:rPr>
              <a:t>Best Classifier: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 Log. Regression using TFIDF features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7513075" y="218025"/>
            <a:ext cx="11325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Test_size = 0.2</a:t>
            </a:r>
            <a:endParaRPr sz="1100"/>
          </a:p>
        </p:txBody>
      </p:sp>
      <p:sp>
        <p:nvSpPr>
          <p:cNvPr id="151" name="Google Shape;151;p18"/>
          <p:cNvSpPr txBox="1"/>
          <p:nvPr/>
        </p:nvSpPr>
        <p:spPr>
          <a:xfrm>
            <a:off x="281875" y="0"/>
            <a:ext cx="72312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New Approaches with below baseline F-1 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85100" y="800725"/>
            <a:ext cx="1527900" cy="58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3" name="Google Shape;153;p18"/>
          <p:cNvGraphicFramePr/>
          <p:nvPr/>
        </p:nvGraphicFramePr>
        <p:xfrm>
          <a:off x="615200" y="614110"/>
          <a:ext cx="7913600" cy="4430565"/>
        </p:xfrm>
        <a:graphic>
          <a:graphicData uri="http://schemas.openxmlformats.org/drawingml/2006/table">
            <a:tbl>
              <a:tblPr>
                <a:noFill/>
                <a:tableStyleId>{F9EF51DF-BDE1-4321-AB52-B752DA3A1872}</a:tableStyleId>
              </a:tblPr>
              <a:tblGrid>
                <a:gridCol w="36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/>
                        <a:t>Features - Classifier</a:t>
                      </a:r>
                      <a:endParaRPr sz="115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/>
                        <a:t>Precision</a:t>
                      </a:r>
                      <a:endParaRPr sz="115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/>
                        <a:t>Recall</a:t>
                      </a:r>
                      <a:endParaRPr sz="115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/>
                        <a:t>F-1</a:t>
                      </a:r>
                      <a:endParaRPr sz="115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BoW (unigram) - NB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0.71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0.80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0.75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BoW (unigram) - Logit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0.78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0.81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0.79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BoW - Logit Bagging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0.54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1.00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0.70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Bigram - Logit</a:t>
                      </a:r>
                      <a:endParaRPr sz="115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0.76</a:t>
                      </a:r>
                      <a:endParaRPr sz="115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0.80</a:t>
                      </a:r>
                      <a:endParaRPr sz="115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0.78</a:t>
                      </a:r>
                      <a:endParaRPr sz="115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Trigram - Logit</a:t>
                      </a:r>
                      <a:endParaRPr sz="115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0.76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0.80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0.78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Quadrigram - Logit</a:t>
                      </a:r>
                      <a:endParaRPr sz="115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0.76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0.80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0.78</a:t>
                      </a:r>
                      <a:endParaRPr sz="11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Entropy - Logit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0.57</a:t>
                      </a:r>
                      <a:endParaRPr sz="115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0.84</a:t>
                      </a:r>
                      <a:endParaRPr sz="115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0.68</a:t>
                      </a:r>
                      <a:endParaRPr sz="115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textStat (flesch, difficult_words) - Logit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0.55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0.92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0.69</a:t>
                      </a:r>
                      <a:endParaRPr sz="115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TFIDF - NB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0.70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0.83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0.76</a:t>
                      </a:r>
                      <a:endParaRPr sz="115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TFIDF - Logit Bagging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0.56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1.00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0.72</a:t>
                      </a:r>
                      <a:endParaRPr sz="115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TFIDF - Logit Adaboost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0.57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0.98</a:t>
                      </a:r>
                      <a:endParaRPr sz="11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0.72</a:t>
                      </a:r>
                      <a:endParaRPr sz="115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/>
        </p:nvSpPr>
        <p:spPr>
          <a:xfrm>
            <a:off x="4485050" y="929600"/>
            <a:ext cx="43692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10-fold Cross Validation Accuracy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9" name="Google Shape;159;p19"/>
          <p:cNvGraphicFramePr/>
          <p:nvPr/>
        </p:nvGraphicFramePr>
        <p:xfrm>
          <a:off x="4322625" y="1388760"/>
          <a:ext cx="4600750" cy="2460480"/>
        </p:xfrm>
        <a:graphic>
          <a:graphicData uri="http://schemas.openxmlformats.org/drawingml/2006/table">
            <a:tbl>
              <a:tblPr>
                <a:noFill/>
                <a:tableStyleId>{F9EF51DF-BDE1-4321-AB52-B752DA3A1872}</a:tableStyleId>
              </a:tblPr>
              <a:tblGrid>
                <a:gridCol w="203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Features - Classifier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Precision</a:t>
                      </a:r>
                      <a:endParaRPr sz="1300" b="1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Recall</a:t>
                      </a:r>
                      <a:endParaRPr sz="1300" b="1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F-1</a:t>
                      </a:r>
                      <a:endParaRPr sz="1300" b="1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TFIDF - Logit SMOTE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0.82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0.83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0.82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TFIDF + reviewCount  - Logit</a:t>
                      </a:r>
                      <a:endParaRPr sz="13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0.82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0.85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0.83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TFIDF + VaderSenti - Logit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0.82</a:t>
                      </a:r>
                      <a:endParaRPr sz="1300"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0.85</a:t>
                      </a:r>
                      <a:endParaRPr sz="1300"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0.84</a:t>
                      </a:r>
                      <a:endParaRPr sz="1300"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TFIDF - Logit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0.82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0.85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0.83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0" name="Google Shape;160;p19"/>
          <p:cNvSpPr txBox="1"/>
          <p:nvPr/>
        </p:nvSpPr>
        <p:spPr>
          <a:xfrm>
            <a:off x="138275" y="0"/>
            <a:ext cx="9061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Cross validation for Top/above baseline F-1 Models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651100" y="4376025"/>
            <a:ext cx="4341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Lato"/>
                <a:ea typeface="Lato"/>
                <a:cs typeface="Lato"/>
                <a:sym typeface="Lato"/>
              </a:rPr>
              <a:t>Best Classifier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: TFIDF + Vader Sentiment - Logit!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l="4095" t="6946" r="7456" b="5448"/>
          <a:stretch/>
        </p:blipFill>
        <p:spPr>
          <a:xfrm>
            <a:off x="54050" y="874061"/>
            <a:ext cx="4139753" cy="410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623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Best Classifier</a:t>
            </a:r>
            <a:endParaRPr/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236613" y="1886198"/>
          <a:ext cx="3817825" cy="1173435"/>
        </p:xfrm>
        <a:graphic>
          <a:graphicData uri="http://schemas.openxmlformats.org/drawingml/2006/table">
            <a:tbl>
              <a:tblPr>
                <a:noFill/>
                <a:tableStyleId>{F9EF51DF-BDE1-4321-AB52-B752DA3A1872}</a:tableStyleId>
              </a:tblPr>
              <a:tblGrid>
                <a:gridCol w="13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TFIDF +</a:t>
                      </a:r>
                      <a:endParaRPr sz="13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VaderSenti - Logit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0.82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0.85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0.84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Google Shape;169;p20"/>
          <p:cNvSpPr txBox="1"/>
          <p:nvPr/>
        </p:nvSpPr>
        <p:spPr>
          <a:xfrm>
            <a:off x="674450" y="1005500"/>
            <a:ext cx="1059300" cy="30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300" y="691150"/>
            <a:ext cx="4760450" cy="42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236625" y="1421100"/>
            <a:ext cx="3684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10-fold Cross Validation Average Metrics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623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Final Results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274850" y="784325"/>
            <a:ext cx="8375100" cy="2261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Hyperparameter optimization</a:t>
            </a:r>
            <a:r>
              <a:rPr lang="en" sz="1900"/>
              <a:t>, </a:t>
            </a:r>
            <a:r>
              <a:rPr lang="en" sz="1900" b="1"/>
              <a:t>class imbalance correction</a:t>
            </a:r>
            <a:r>
              <a:rPr lang="en" sz="1900"/>
              <a:t>, and </a:t>
            </a:r>
            <a:r>
              <a:rPr lang="en" sz="1900" b="1"/>
              <a:t>voting classifier</a:t>
            </a:r>
            <a:r>
              <a:rPr lang="en" sz="1900"/>
              <a:t> </a:t>
            </a:r>
            <a:r>
              <a:rPr lang="en" sz="1900" i="1" u="sng"/>
              <a:t>did not improve performance</a:t>
            </a:r>
            <a:r>
              <a:rPr lang="en" sz="1900" i="1"/>
              <a:t> </a:t>
            </a:r>
            <a:r>
              <a:rPr lang="en" sz="1900"/>
              <a:t>from the TFIDF-Logit classifier feature combination (best model from deliverable 3)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Review text cleaning</a:t>
            </a:r>
            <a:r>
              <a:rPr lang="en" sz="1900"/>
              <a:t> of any form </a:t>
            </a:r>
            <a:r>
              <a:rPr lang="en" sz="1900" i="1" u="sng"/>
              <a:t>decreased</a:t>
            </a:r>
            <a:r>
              <a:rPr lang="en" sz="1900"/>
              <a:t> performance for all classifiers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Using TFIDF + Textblob sentiment features together</a:t>
            </a:r>
            <a:r>
              <a:rPr lang="en" sz="1900"/>
              <a:t> </a:t>
            </a:r>
            <a:r>
              <a:rPr lang="en" sz="1900" u="sng"/>
              <a:t>improved</a:t>
            </a:r>
            <a:r>
              <a:rPr lang="en" sz="1900"/>
              <a:t> our performance </a:t>
            </a:r>
            <a:endParaRPr sz="19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538</Words>
  <Application>Microsoft Office PowerPoint</Application>
  <PresentationFormat>On-screen Show (16:9)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Streamline</vt:lpstr>
      <vt:lpstr>ML Group Project Final Presentation: Toys and Games Dataset</vt:lpstr>
      <vt:lpstr>Previous Features Generated</vt:lpstr>
      <vt:lpstr>New Features Generated for Prediction</vt:lpstr>
      <vt:lpstr>Best Features Generated for Prediction</vt:lpstr>
      <vt:lpstr>Previous Classifier-Feature Approaches </vt:lpstr>
      <vt:lpstr>PowerPoint Presentation</vt:lpstr>
      <vt:lpstr>PowerPoint Presentation</vt:lpstr>
      <vt:lpstr>Confusion Matrix for Best Classifier</vt:lpstr>
      <vt:lpstr>Summary of Final Results</vt:lpstr>
      <vt:lpstr>Credits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Group Project Final Presentation: Toys and Games Dataset</dc:title>
  <cp:lastModifiedBy>James F. Busch</cp:lastModifiedBy>
  <cp:revision>3</cp:revision>
  <dcterms:modified xsi:type="dcterms:W3CDTF">2020-11-02T03:46:42Z</dcterms:modified>
</cp:coreProperties>
</file>