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88"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Lst>
  <p:sldSz cx="12193588"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 name="PlaceHolder 1"/>
          <p:cNvSpPr>
            <a:spLocks noGrp="1"/>
          </p:cNvSpPr>
          <p:nvPr>
            <p:ph type="body"/>
          </p:nvPr>
        </p:nvSpPr>
        <p:spPr>
          <a:xfrm>
            <a:off x="756000" y="5078520"/>
            <a:ext cx="6047640" cy="4811040"/>
          </a:xfrm>
          <a:prstGeom prst="rect">
            <a:avLst/>
          </a:prstGeom>
        </p:spPr>
        <p:txBody>
          <a:bodyPr lIns="0" tIns="0" rIns="0" bIns="0"/>
          <a:lstStyle/>
          <a:p>
            <a:r>
              <a:rPr lang="en-GB" sz="2000" strike="noStrike" spc="-1">
                <a:solidFill>
                  <a:srgbClr val="000000"/>
                </a:solidFill>
                <a:uFill>
                  <a:solidFill>
                    <a:srgbClr val="FFFFFF"/>
                  </a:solidFill>
                </a:uFill>
                <a:latin typeface="Arial"/>
              </a:rPr>
              <a:t>Fai clic per modificare il formato delle note</a:t>
            </a:r>
          </a:p>
        </p:txBody>
      </p:sp>
      <p:sp>
        <p:nvSpPr>
          <p:cNvPr id="78" name="PlaceHolder 2"/>
          <p:cNvSpPr>
            <a:spLocks noGrp="1"/>
          </p:cNvSpPr>
          <p:nvPr>
            <p:ph type="hdr"/>
          </p:nvPr>
        </p:nvSpPr>
        <p:spPr>
          <a:xfrm>
            <a:off x="0" y="0"/>
            <a:ext cx="3280680" cy="534240"/>
          </a:xfrm>
          <a:prstGeom prst="rect">
            <a:avLst/>
          </a:prstGeom>
        </p:spPr>
        <p:txBody>
          <a:bodyPr lIns="0" tIns="0" rIns="0" bIns="0"/>
          <a:lstStyle/>
          <a:p>
            <a:r>
              <a:rPr lang="en-GB" sz="1400" strike="noStrike" spc="-1">
                <a:solidFill>
                  <a:srgbClr val="000000"/>
                </a:solidFill>
                <a:uFill>
                  <a:solidFill>
                    <a:srgbClr val="FFFFFF"/>
                  </a:solidFill>
                </a:uFill>
                <a:latin typeface="Times New Roman"/>
              </a:rPr>
              <a:t>&lt;intestazione&gt;</a:t>
            </a:r>
          </a:p>
        </p:txBody>
      </p:sp>
      <p:sp>
        <p:nvSpPr>
          <p:cNvPr id="79" name="PlaceHolder 3"/>
          <p:cNvSpPr>
            <a:spLocks noGrp="1"/>
          </p:cNvSpPr>
          <p:nvPr>
            <p:ph type="dt"/>
          </p:nvPr>
        </p:nvSpPr>
        <p:spPr>
          <a:xfrm>
            <a:off x="4278960" y="0"/>
            <a:ext cx="3280680" cy="534240"/>
          </a:xfrm>
          <a:prstGeom prst="rect">
            <a:avLst/>
          </a:prstGeom>
        </p:spPr>
        <p:txBody>
          <a:bodyPr lIns="0" tIns="0" rIns="0" bIns="0"/>
          <a:lstStyle/>
          <a:p>
            <a:pPr algn="r"/>
            <a:r>
              <a:rPr lang="en-GB" sz="1400" strike="noStrike" spc="-1">
                <a:solidFill>
                  <a:srgbClr val="000000"/>
                </a:solidFill>
                <a:uFill>
                  <a:solidFill>
                    <a:srgbClr val="FFFFFF"/>
                  </a:solidFill>
                </a:uFill>
                <a:latin typeface="Times New Roman"/>
              </a:rPr>
              <a:t>&lt;data/ora&gt;</a:t>
            </a:r>
          </a:p>
        </p:txBody>
      </p:sp>
      <p:sp>
        <p:nvSpPr>
          <p:cNvPr id="80" name="PlaceHolder 4"/>
          <p:cNvSpPr>
            <a:spLocks noGrp="1"/>
          </p:cNvSpPr>
          <p:nvPr>
            <p:ph type="ftr"/>
          </p:nvPr>
        </p:nvSpPr>
        <p:spPr>
          <a:xfrm>
            <a:off x="0" y="10157400"/>
            <a:ext cx="3280680" cy="534240"/>
          </a:xfrm>
          <a:prstGeom prst="rect">
            <a:avLst/>
          </a:prstGeom>
        </p:spPr>
        <p:txBody>
          <a:bodyPr lIns="0" tIns="0" rIns="0" bIns="0" anchor="b"/>
          <a:lstStyle/>
          <a:p>
            <a:r>
              <a:rPr lang="en-GB" sz="1400" strike="noStrike" spc="-1">
                <a:solidFill>
                  <a:srgbClr val="000000"/>
                </a:solidFill>
                <a:uFill>
                  <a:solidFill>
                    <a:srgbClr val="FFFFFF"/>
                  </a:solidFill>
                </a:uFill>
                <a:latin typeface="Times New Roman"/>
              </a:rPr>
              <a:t>&lt;piè di pagina&gt;</a:t>
            </a:r>
          </a:p>
        </p:txBody>
      </p:sp>
      <p:sp>
        <p:nvSpPr>
          <p:cNvPr id="81" name="PlaceHolder 5"/>
          <p:cNvSpPr>
            <a:spLocks noGrp="1"/>
          </p:cNvSpPr>
          <p:nvPr>
            <p:ph type="sldNum"/>
          </p:nvPr>
        </p:nvSpPr>
        <p:spPr>
          <a:xfrm>
            <a:off x="4278960" y="10157400"/>
            <a:ext cx="3280680" cy="534240"/>
          </a:xfrm>
          <a:prstGeom prst="rect">
            <a:avLst/>
          </a:prstGeom>
        </p:spPr>
        <p:txBody>
          <a:bodyPr lIns="0" tIns="0" rIns="0" bIns="0" anchor="b"/>
          <a:lstStyle/>
          <a:p>
            <a:pPr algn="r"/>
            <a:fld id="{BA529CED-F44B-4C2E-88F5-36CF2D721D24}" type="slidenum">
              <a:rPr lang="en-GB" sz="1400" strike="noStrike" spc="-1">
                <a:solidFill>
                  <a:srgbClr val="000000"/>
                </a:solidFill>
                <a:uFill>
                  <a:solidFill>
                    <a:srgbClr val="FFFFFF"/>
                  </a:solidFill>
                </a:uFill>
                <a:latin typeface="Times New Roman"/>
              </a:rPr>
              <a:t>‹N›</a:t>
            </a:fld>
            <a:endParaRPr lang="en-GB"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743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66"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D25172A-78B9-4C00-87C8-8C9F1AB2F54A}" type="slidenum">
              <a:rPr lang="en-GB" sz="1200" strike="noStrike" spc="-1">
                <a:solidFill>
                  <a:srgbClr val="000000"/>
                </a:solidFill>
                <a:uFill>
                  <a:solidFill>
                    <a:srgbClr val="FFFFFF"/>
                  </a:solidFill>
                </a:uFill>
                <a:latin typeface="+mn-lt"/>
                <a:ea typeface="+mn-ea"/>
              </a:rPr>
              <a:t>1</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8670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84"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74E3A17-AA19-4B93-8A31-A6B8AC8CBE8A}" type="slidenum">
              <a:rPr lang="en-GB" sz="1200" strike="noStrike" spc="-1">
                <a:solidFill>
                  <a:srgbClr val="000000"/>
                </a:solidFill>
                <a:uFill>
                  <a:solidFill>
                    <a:srgbClr val="FFFFFF"/>
                  </a:solidFill>
                </a:uFill>
                <a:latin typeface="+mn-lt"/>
                <a:ea typeface="+mn-ea"/>
              </a:rPr>
              <a:t>10</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0724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0"/>
          </p:nvPr>
        </p:nvSpPr>
        <p:spPr/>
        <p:txBody>
          <a:bodyPr/>
          <a:lstStyle/>
          <a:p>
            <a:pPr algn="r"/>
            <a:fld id="{BA529CED-F44B-4C2E-88F5-36CF2D721D24}" type="slidenum">
              <a:rPr lang="en-GB" sz="1400" strike="noStrike" spc="-1">
                <a:solidFill>
                  <a:srgbClr val="000000"/>
                </a:solidFill>
                <a:uFill>
                  <a:solidFill>
                    <a:srgbClr val="FFFFFF"/>
                  </a:solidFill>
                </a:uFill>
                <a:latin typeface="Times New Roman"/>
              </a:rPr>
              <a:t>‹N›</a:t>
            </a:fld>
            <a:endParaRPr lang="en-GB"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87103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0"/>
          </p:nvPr>
        </p:nvSpPr>
        <p:spPr/>
        <p:txBody>
          <a:bodyPr/>
          <a:lstStyle/>
          <a:p>
            <a:pPr algn="r"/>
            <a:fld id="{BA529CED-F44B-4C2E-88F5-36CF2D721D24}" type="slidenum">
              <a:rPr lang="en-GB" sz="1400" strike="noStrike" spc="-1">
                <a:solidFill>
                  <a:srgbClr val="000000"/>
                </a:solidFill>
                <a:uFill>
                  <a:solidFill>
                    <a:srgbClr val="FFFFFF"/>
                  </a:solidFill>
                </a:uFill>
                <a:latin typeface="Times New Roman"/>
              </a:rPr>
              <a:t>‹N›</a:t>
            </a:fld>
            <a:endParaRPr lang="en-GB"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76547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88"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B64ACA-28D9-4164-BF48-B2D960DE197A}" type="slidenum">
              <a:rPr lang="en-GB" sz="1200" strike="noStrike" spc="-1">
                <a:solidFill>
                  <a:srgbClr val="000000"/>
                </a:solidFill>
                <a:uFill>
                  <a:solidFill>
                    <a:srgbClr val="FFFFFF"/>
                  </a:solidFill>
                </a:uFill>
                <a:latin typeface="+mn-lt"/>
                <a:ea typeface="+mn-ea"/>
              </a:rPr>
              <a:t>13</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44518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90"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545B91-6555-47B8-88BF-F23FA8138AAF}" type="slidenum">
              <a:rPr lang="en-GB" sz="1200" strike="noStrike" spc="-1">
                <a:solidFill>
                  <a:srgbClr val="000000"/>
                </a:solidFill>
                <a:uFill>
                  <a:solidFill>
                    <a:srgbClr val="FFFFFF"/>
                  </a:solidFill>
                </a:uFill>
                <a:latin typeface="+mn-lt"/>
                <a:ea typeface="+mn-ea"/>
              </a:rPr>
              <a:t>14</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2754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92"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EFD4060-A24B-49A7-8DE5-3757A7150F7B}" type="slidenum">
              <a:rPr lang="en-GB" sz="1200" strike="noStrike" spc="-1">
                <a:solidFill>
                  <a:srgbClr val="000000"/>
                </a:solidFill>
                <a:uFill>
                  <a:solidFill>
                    <a:srgbClr val="FFFFFF"/>
                  </a:solidFill>
                </a:uFill>
                <a:latin typeface="+mn-lt"/>
                <a:ea typeface="+mn-ea"/>
              </a:rPr>
              <a:t>15</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65213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94"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CBE2D5-82A7-4F8C-AADA-4496BCB9BCCA}" type="slidenum">
              <a:rPr lang="en-GB" sz="1200" strike="noStrike" spc="-1">
                <a:solidFill>
                  <a:srgbClr val="000000"/>
                </a:solidFill>
                <a:uFill>
                  <a:solidFill>
                    <a:srgbClr val="FFFFFF"/>
                  </a:solidFill>
                </a:uFill>
                <a:latin typeface="+mn-lt"/>
                <a:ea typeface="+mn-ea"/>
              </a:rPr>
              <a:t>16</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957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96"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040F66-52BF-4A85-8486-909A506470BB}" type="slidenum">
              <a:rPr lang="en-GB" sz="1200" strike="noStrike" spc="-1">
                <a:solidFill>
                  <a:srgbClr val="000000"/>
                </a:solidFill>
                <a:uFill>
                  <a:solidFill>
                    <a:srgbClr val="FFFFFF"/>
                  </a:solidFill>
                </a:uFill>
                <a:latin typeface="+mn-lt"/>
                <a:ea typeface="+mn-ea"/>
              </a:rPr>
              <a:t>17</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65667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0"/>
          </p:nvPr>
        </p:nvSpPr>
        <p:spPr/>
        <p:txBody>
          <a:bodyPr/>
          <a:lstStyle/>
          <a:p>
            <a:pPr algn="r"/>
            <a:fld id="{BA529CED-F44B-4C2E-88F5-36CF2D721D24}" type="slidenum">
              <a:rPr lang="en-GB" sz="1400" strike="noStrike" spc="-1">
                <a:solidFill>
                  <a:srgbClr val="000000"/>
                </a:solidFill>
                <a:uFill>
                  <a:solidFill>
                    <a:srgbClr val="FFFFFF"/>
                  </a:solidFill>
                </a:uFill>
                <a:latin typeface="Times New Roman"/>
              </a:rPr>
              <a:t>‹N›</a:t>
            </a:fld>
            <a:endParaRPr lang="en-GB"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22792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98"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04F7FAF-9093-419A-8C3F-8A3F53804A8C}" type="slidenum">
              <a:rPr lang="en-GB" sz="1200" strike="noStrike" spc="-1">
                <a:solidFill>
                  <a:srgbClr val="000000"/>
                </a:solidFill>
                <a:uFill>
                  <a:solidFill>
                    <a:srgbClr val="FFFFFF"/>
                  </a:solidFill>
                </a:uFill>
                <a:latin typeface="+mn-lt"/>
                <a:ea typeface="+mn-ea"/>
              </a:rPr>
              <a:t>19</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1217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68"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82676-54EB-4BB0-9CB6-8032DBFAE4FA}" type="slidenum">
              <a:rPr lang="en-GB" sz="1200" strike="noStrike" spc="-1">
                <a:solidFill>
                  <a:srgbClr val="000000"/>
                </a:solidFill>
                <a:uFill>
                  <a:solidFill>
                    <a:srgbClr val="FFFFFF"/>
                  </a:solidFill>
                </a:uFill>
                <a:latin typeface="+mn-lt"/>
                <a:ea typeface="+mn-ea"/>
              </a:rPr>
              <a:t>2</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10676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00"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F37513F-DC59-4575-A316-87AB4AFA4ABE}" type="slidenum">
              <a:rPr lang="en-GB" sz="1200" strike="noStrike" spc="-1">
                <a:solidFill>
                  <a:srgbClr val="000000"/>
                </a:solidFill>
                <a:uFill>
                  <a:solidFill>
                    <a:srgbClr val="FFFFFF"/>
                  </a:solidFill>
                </a:uFill>
                <a:latin typeface="+mn-lt"/>
                <a:ea typeface="+mn-ea"/>
              </a:rPr>
              <a:t>20</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81183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02"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A8CC85D-859D-4BB6-86E0-120CE306E9A6}" type="slidenum">
              <a:rPr lang="en-GB" sz="1200" strike="noStrike" spc="-1">
                <a:solidFill>
                  <a:srgbClr val="000000"/>
                </a:solidFill>
                <a:uFill>
                  <a:solidFill>
                    <a:srgbClr val="FFFFFF"/>
                  </a:solidFill>
                </a:uFill>
                <a:latin typeface="+mn-lt"/>
                <a:ea typeface="+mn-ea"/>
              </a:rPr>
              <a:t>21</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97733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04"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B8E9646-D58C-4E7C-9D29-247BD588214B}" type="slidenum">
              <a:rPr lang="en-GB" sz="1200" strike="noStrike" spc="-1">
                <a:solidFill>
                  <a:srgbClr val="000000"/>
                </a:solidFill>
                <a:uFill>
                  <a:solidFill>
                    <a:srgbClr val="FFFFFF"/>
                  </a:solidFill>
                </a:uFill>
                <a:latin typeface="+mn-lt"/>
                <a:ea typeface="+mn-ea"/>
              </a:rPr>
              <a:t>22</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28496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06"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B81C54-87FE-4A3F-B74A-C5D190551522}" type="slidenum">
              <a:rPr lang="en-GB" sz="1200" strike="noStrike" spc="-1">
                <a:solidFill>
                  <a:srgbClr val="000000"/>
                </a:solidFill>
                <a:uFill>
                  <a:solidFill>
                    <a:srgbClr val="FFFFFF"/>
                  </a:solidFill>
                </a:uFill>
                <a:latin typeface="+mn-lt"/>
                <a:ea typeface="+mn-ea"/>
              </a:rPr>
              <a:t>23</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5613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08"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ACB6F33-AD20-4E1E-8309-6398610DAC4F}" type="slidenum">
              <a:rPr lang="en-GB" sz="1200" strike="noStrike" spc="-1">
                <a:solidFill>
                  <a:srgbClr val="000000"/>
                </a:solidFill>
                <a:uFill>
                  <a:solidFill>
                    <a:srgbClr val="FFFFFF"/>
                  </a:solidFill>
                </a:uFill>
                <a:latin typeface="+mn-lt"/>
                <a:ea typeface="+mn-ea"/>
              </a:rPr>
              <a:t>24</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71726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10"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6DBE57-5178-4C1E-A02D-960F1AF2879B}" type="slidenum">
              <a:rPr lang="en-GB" sz="1200" strike="noStrike" spc="-1">
                <a:solidFill>
                  <a:srgbClr val="000000"/>
                </a:solidFill>
                <a:uFill>
                  <a:solidFill>
                    <a:srgbClr val="FFFFFF"/>
                  </a:solidFill>
                </a:uFill>
                <a:latin typeface="+mn-lt"/>
                <a:ea typeface="+mn-ea"/>
              </a:rPr>
              <a:t>25</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19547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14"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54F5D7B-3461-4289-B8BE-3B2FB2A7EC38}" type="slidenum">
              <a:rPr lang="en-GB" sz="1200" strike="noStrike" spc="-1">
                <a:solidFill>
                  <a:srgbClr val="000000"/>
                </a:solidFill>
                <a:uFill>
                  <a:solidFill>
                    <a:srgbClr val="FFFFFF"/>
                  </a:solidFill>
                </a:uFill>
                <a:latin typeface="+mn-lt"/>
                <a:ea typeface="+mn-ea"/>
              </a:rPr>
              <a:t>27</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93939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16"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5703FE-8118-4803-837A-23D0D43A9CD7}" type="slidenum">
              <a:rPr lang="en-GB" sz="1200" strike="noStrike" spc="-1">
                <a:solidFill>
                  <a:srgbClr val="000000"/>
                </a:solidFill>
                <a:uFill>
                  <a:solidFill>
                    <a:srgbClr val="FFFFFF"/>
                  </a:solidFill>
                </a:uFill>
                <a:latin typeface="+mn-lt"/>
                <a:ea typeface="+mn-ea"/>
              </a:rPr>
              <a:t>28</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89628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18"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440FDC-8CD0-478D-AB9A-CCA3C06F2BE2}" type="slidenum">
              <a:rPr lang="en-GB" sz="1200" strike="noStrike" spc="-1">
                <a:solidFill>
                  <a:srgbClr val="000000"/>
                </a:solidFill>
                <a:uFill>
                  <a:solidFill>
                    <a:srgbClr val="FFFFFF"/>
                  </a:solidFill>
                </a:uFill>
                <a:latin typeface="+mn-lt"/>
                <a:ea typeface="+mn-ea"/>
              </a:rPr>
              <a:t>29</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4590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20"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A64F7C-6EE9-42A4-948E-99AF75BA8A5B}" type="slidenum">
              <a:rPr lang="en-GB" sz="1200" strike="noStrike" spc="-1">
                <a:solidFill>
                  <a:srgbClr val="000000"/>
                </a:solidFill>
                <a:uFill>
                  <a:solidFill>
                    <a:srgbClr val="FFFFFF"/>
                  </a:solidFill>
                </a:uFill>
                <a:latin typeface="+mn-lt"/>
                <a:ea typeface="+mn-ea"/>
              </a:rPr>
              <a:t>30</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8195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70"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E4D321F-E9A0-421C-A59B-895866A6F225}" type="slidenum">
              <a:rPr lang="en-GB" sz="1200" strike="noStrike" spc="-1">
                <a:solidFill>
                  <a:srgbClr val="000000"/>
                </a:solidFill>
                <a:uFill>
                  <a:solidFill>
                    <a:srgbClr val="FFFFFF"/>
                  </a:solidFill>
                </a:uFill>
                <a:latin typeface="+mn-lt"/>
                <a:ea typeface="+mn-ea"/>
              </a:rPr>
              <a:t>3</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19148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22"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51B797-331C-4975-961F-1816BF6D763B}" type="slidenum">
              <a:rPr lang="en-GB" sz="1200" strike="noStrike" spc="-1">
                <a:solidFill>
                  <a:srgbClr val="000000"/>
                </a:solidFill>
                <a:uFill>
                  <a:solidFill>
                    <a:srgbClr val="FFFFFF"/>
                  </a:solidFill>
                </a:uFill>
                <a:latin typeface="+mn-lt"/>
                <a:ea typeface="+mn-ea"/>
              </a:rPr>
              <a:t>31</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2485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224"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8A55C7-2EA8-42C7-B75B-5C9443DC32FE}" type="slidenum">
              <a:rPr lang="en-GB" sz="1200" strike="noStrike" spc="-1">
                <a:solidFill>
                  <a:srgbClr val="000000"/>
                </a:solidFill>
                <a:uFill>
                  <a:solidFill>
                    <a:srgbClr val="FFFFFF"/>
                  </a:solidFill>
                </a:uFill>
                <a:latin typeface="+mn-lt"/>
                <a:ea typeface="+mn-ea"/>
              </a:rPr>
              <a:t>32</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49846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72"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7FD167-D515-4AEF-9232-1A0064EDECAE}" type="slidenum">
              <a:rPr lang="en-GB" sz="1200" strike="noStrike" spc="-1">
                <a:solidFill>
                  <a:srgbClr val="000000"/>
                </a:solidFill>
                <a:uFill>
                  <a:solidFill>
                    <a:srgbClr val="FFFFFF"/>
                  </a:solidFill>
                </a:uFill>
                <a:latin typeface="+mn-lt"/>
                <a:ea typeface="+mn-ea"/>
              </a:rPr>
              <a:t>4</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7959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74"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2C976E-682F-4DF4-B600-6662115BA1A5}" type="slidenum">
              <a:rPr lang="en-GB" sz="1200" strike="noStrike" spc="-1">
                <a:solidFill>
                  <a:srgbClr val="000000"/>
                </a:solidFill>
                <a:uFill>
                  <a:solidFill>
                    <a:srgbClr val="FFFFFF"/>
                  </a:solidFill>
                </a:uFill>
                <a:latin typeface="+mn-lt"/>
                <a:ea typeface="+mn-ea"/>
              </a:rPr>
              <a:t>5</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39533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76"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E4549C-AFE5-44B3-A332-50DBF26F894E}" type="slidenum">
              <a:rPr lang="en-GB" sz="1200" strike="noStrike" spc="-1">
                <a:solidFill>
                  <a:srgbClr val="000000"/>
                </a:solidFill>
                <a:uFill>
                  <a:solidFill>
                    <a:srgbClr val="FFFFFF"/>
                  </a:solidFill>
                </a:uFill>
                <a:latin typeface="+mn-lt"/>
                <a:ea typeface="+mn-ea"/>
              </a:rPr>
              <a:t>6</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083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78"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CA6266-A1E4-4FB3-87EC-D699E5B629BD}" type="slidenum">
              <a:rPr lang="en-GB" sz="1200" strike="noStrike" spc="-1">
                <a:solidFill>
                  <a:srgbClr val="000000"/>
                </a:solidFill>
                <a:uFill>
                  <a:solidFill>
                    <a:srgbClr val="FFFFFF"/>
                  </a:solidFill>
                </a:uFill>
                <a:latin typeface="+mn-lt"/>
                <a:ea typeface="+mn-ea"/>
              </a:rPr>
              <a:t>7</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83266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80"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A256786-017D-408B-9D6F-7A853A350A6E}" type="slidenum">
              <a:rPr lang="en-GB" sz="1200" strike="noStrike" spc="-1">
                <a:solidFill>
                  <a:srgbClr val="000000"/>
                </a:solidFill>
                <a:uFill>
                  <a:solidFill>
                    <a:srgbClr val="FFFFFF"/>
                  </a:solidFill>
                </a:uFill>
                <a:latin typeface="+mn-lt"/>
                <a:ea typeface="+mn-ea"/>
              </a:rPr>
              <a:t>8</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26540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755640" y="5145120"/>
            <a:ext cx="6047280" cy="4209120"/>
          </a:xfrm>
          <a:prstGeom prst="rect">
            <a:avLst/>
          </a:prstGeom>
        </p:spPr>
        <p:txBody>
          <a:bodyPr lIns="0" tIns="0" rIns="0" bIns="0"/>
          <a:lstStyle/>
          <a:p>
            <a:endParaRPr lang="en-GB" sz="2000" strike="noStrike" spc="-1">
              <a:solidFill>
                <a:srgbClr val="000000"/>
              </a:solidFill>
              <a:uFill>
                <a:solidFill>
                  <a:srgbClr val="FFFFFF"/>
                </a:solidFill>
              </a:uFill>
              <a:latin typeface="Arial"/>
            </a:endParaRPr>
          </a:p>
        </p:txBody>
      </p:sp>
      <p:sp>
        <p:nvSpPr>
          <p:cNvPr id="182" name="CustomShape 2"/>
          <p:cNvSpPr/>
          <p:nvPr/>
        </p:nvSpPr>
        <p:spPr>
          <a:xfrm>
            <a:off x="4281480" y="10155240"/>
            <a:ext cx="327564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3312FC-F558-4A06-95C0-CAAAE81E8339}" type="slidenum">
              <a:rPr lang="en-GB" sz="1200" strike="noStrike" spc="-1">
                <a:solidFill>
                  <a:srgbClr val="000000"/>
                </a:solidFill>
                <a:uFill>
                  <a:solidFill>
                    <a:srgbClr val="FFFFFF"/>
                  </a:solidFill>
                </a:uFill>
                <a:latin typeface="+mn-lt"/>
                <a:ea typeface="+mn-ea"/>
              </a:rPr>
              <a:t>9</a:t>
            </a:fld>
            <a:endParaRPr lang="en-GB"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3711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352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352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26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2680" y="368208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352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352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3600" y="1604520"/>
            <a:ext cx="4984920" cy="3977280"/>
          </a:xfrm>
          <a:prstGeom prst="rect">
            <a:avLst/>
          </a:prstGeom>
          <a:ln>
            <a:noFill/>
          </a:ln>
        </p:spPr>
      </p:pic>
      <p:pic>
        <p:nvPicPr>
          <p:cNvPr id="35" name="Picture 34"/>
          <p:cNvPicPr/>
          <p:nvPr/>
        </p:nvPicPr>
        <p:blipFill>
          <a:blip r:embed="rId2"/>
          <a:stretch/>
        </p:blipFill>
        <p:spPr>
          <a:xfrm>
            <a:off x="36036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44" name="PlaceHolder 2"/>
          <p:cNvSpPr>
            <a:spLocks noGrp="1"/>
          </p:cNvSpPr>
          <p:nvPr>
            <p:ph type="subTitle"/>
          </p:nvPr>
        </p:nvSpPr>
        <p:spPr>
          <a:xfrm>
            <a:off x="609480" y="1604520"/>
            <a:ext cx="10973520" cy="3977280"/>
          </a:xfrm>
          <a:prstGeom prst="rect">
            <a:avLst/>
          </a:prstGeom>
        </p:spPr>
        <p:txBody>
          <a:bodyPr lIns="0" tIns="0" rIns="0" bIns="0" anchor="ctr"/>
          <a:lstStyle/>
          <a:p>
            <a:pPr algn="ctr"/>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1097352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500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232680" y="1604520"/>
            <a:ext cx="535500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3520" cy="5307840"/>
          </a:xfrm>
          <a:prstGeom prst="rect">
            <a:avLst/>
          </a:prstGeom>
        </p:spPr>
        <p:txBody>
          <a:bodyPr lIns="0" tIns="0" rIns="0" bIns="0" anchor="ctr"/>
          <a:lstStyle/>
          <a:p>
            <a:pPr algn="ctr"/>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609480" y="368208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6232680" y="1604520"/>
            <a:ext cx="535500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3520" cy="3977280"/>
          </a:xfrm>
          <a:prstGeom prst="rect">
            <a:avLst/>
          </a:prstGeom>
        </p:spPr>
        <p:txBody>
          <a:bodyPr lIns="0" tIns="0" rIns="0" bIns="0" anchor="ctr"/>
          <a:lstStyle/>
          <a:p>
            <a:pPr algn="ctr"/>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500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62326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6232680" y="368208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62326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609480" y="3682080"/>
            <a:ext cx="1097352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1097352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609480" y="3682080"/>
            <a:ext cx="1097352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2326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6232680" y="368208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71" name="PlaceHolder 5"/>
          <p:cNvSpPr>
            <a:spLocks noGrp="1"/>
          </p:cNvSpPr>
          <p:nvPr>
            <p:ph type="body"/>
          </p:nvPr>
        </p:nvSpPr>
        <p:spPr>
          <a:xfrm>
            <a:off x="609480" y="368208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352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609480" y="1604520"/>
            <a:ext cx="1097352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pic>
        <p:nvPicPr>
          <p:cNvPr id="75" name="Picture 74"/>
          <p:cNvPicPr/>
          <p:nvPr/>
        </p:nvPicPr>
        <p:blipFill>
          <a:blip r:embed="rId2"/>
          <a:stretch/>
        </p:blipFill>
        <p:spPr>
          <a:xfrm>
            <a:off x="3603600" y="1604520"/>
            <a:ext cx="4984920" cy="3977280"/>
          </a:xfrm>
          <a:prstGeom prst="rect">
            <a:avLst/>
          </a:prstGeom>
          <a:ln>
            <a:noFill/>
          </a:ln>
        </p:spPr>
      </p:pic>
      <p:pic>
        <p:nvPicPr>
          <p:cNvPr id="76" name="Picture 75"/>
          <p:cNvPicPr/>
          <p:nvPr/>
        </p:nvPicPr>
        <p:blipFill>
          <a:blip r:embed="rId2"/>
          <a:stretch/>
        </p:blipFill>
        <p:spPr>
          <a:xfrm>
            <a:off x="36036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352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500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2680" y="1604520"/>
            <a:ext cx="535500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3520" cy="5307840"/>
          </a:xfrm>
          <a:prstGeom prst="rect">
            <a:avLst/>
          </a:prstGeom>
        </p:spPr>
        <p:txBody>
          <a:bodyPr lIns="0" tIns="0" rIns="0" bIns="0" anchor="ctr"/>
          <a:lstStyle/>
          <a:p>
            <a:pPr algn="ctr"/>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2680" y="1604520"/>
            <a:ext cx="535500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5000" cy="397728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26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2680" y="368208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3520" cy="1144800"/>
          </a:xfrm>
          <a:prstGeom prst="rect">
            <a:avLst/>
          </a:prstGeom>
        </p:spPr>
        <p:txBody>
          <a:bodyPr lIns="0" tIns="0" rIns="0" bIns="0" anchor="ctr"/>
          <a:lstStyle/>
          <a:p>
            <a:pPr algn="ctr"/>
            <a:endParaRPr lang="en-GB" sz="440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2680" y="1604520"/>
            <a:ext cx="535500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3520" cy="1896840"/>
          </a:xfrm>
          <a:prstGeom prst="rect">
            <a:avLst/>
          </a:prstGeom>
        </p:spPr>
        <p:txBody>
          <a:bodyPr lIns="0" tIns="0" rIns="0" bIns="0"/>
          <a:lstStyle/>
          <a:p>
            <a:endParaRPr lang="en-GB" sz="320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3520" cy="1144800"/>
          </a:xfrm>
          <a:prstGeom prst="rect">
            <a:avLst/>
          </a:prstGeom>
        </p:spPr>
        <p:txBody>
          <a:bodyPr lIns="0" tIns="0" rIns="0" bIns="0" anchor="ctr"/>
          <a:lstStyle/>
          <a:p>
            <a:pPr algn="ctr"/>
            <a:r>
              <a:rPr lang="en-GB" sz="4400" strike="noStrike" spc="-1">
                <a:solidFill>
                  <a:srgbClr val="000000"/>
                </a:solidFill>
                <a:uFill>
                  <a:solidFill>
                    <a:srgbClr val="FFFFFF"/>
                  </a:solidFill>
                </a:uFill>
                <a:latin typeface="Arial"/>
              </a:rPr>
              <a:t>Fai clic per modificare il formato del testo del titolo</a:t>
            </a:r>
          </a:p>
        </p:txBody>
      </p:sp>
      <p:sp>
        <p:nvSpPr>
          <p:cNvPr id="3" name="PlaceHolder 2"/>
          <p:cNvSpPr>
            <a:spLocks noGrp="1"/>
          </p:cNvSpPr>
          <p:nvPr>
            <p:ph type="body"/>
          </p:nvPr>
        </p:nvSpPr>
        <p:spPr>
          <a:xfrm>
            <a:off x="609480" y="1604520"/>
            <a:ext cx="10973520" cy="3977280"/>
          </a:xfrm>
          <a:prstGeom prst="rect">
            <a:avLst/>
          </a:prstGeom>
        </p:spPr>
        <p:txBody>
          <a:bodyPr lIns="0" tIns="0" rIns="0" bIns="0"/>
          <a:lstStyle/>
          <a:p>
            <a:pPr marL="432000" indent="-324000">
              <a:buClr>
                <a:srgbClr val="000000"/>
              </a:buClr>
              <a:buSzPct val="45000"/>
              <a:buFont typeface="Wingdings" charset="2"/>
              <a:buChar char=""/>
            </a:pPr>
            <a:r>
              <a:rPr lang="en-GB" sz="3200" strike="noStrike" spc="-1">
                <a:solidFill>
                  <a:srgbClr val="000000"/>
                </a:solidFill>
                <a:uFill>
                  <a:solidFill>
                    <a:srgbClr val="FFFFFF"/>
                  </a:solidFill>
                </a:uFill>
                <a:latin typeface="Arial"/>
              </a:rPr>
              <a:t>Fai clic per modificare il formato del testo della struttura</a:t>
            </a:r>
          </a:p>
          <a:p>
            <a:pPr marL="864000" lvl="1" indent="-324000">
              <a:buClr>
                <a:srgbClr val="000000"/>
              </a:buClr>
              <a:buSzPct val="75000"/>
              <a:buFont typeface="Symbol" charset="2"/>
              <a:buChar char=""/>
            </a:pPr>
            <a:r>
              <a:rPr lang="en-GB" sz="2800" strike="noStrike" spc="-1">
                <a:solidFill>
                  <a:srgbClr val="000000"/>
                </a:solidFill>
                <a:uFill>
                  <a:solidFill>
                    <a:srgbClr val="FFFFFF"/>
                  </a:solidFill>
                </a:uFill>
                <a:latin typeface="Arial"/>
              </a:rPr>
              <a:t>Secondo livello struttura</a:t>
            </a:r>
          </a:p>
          <a:p>
            <a:pPr marL="1296000" lvl="2" indent="-288000">
              <a:buClr>
                <a:srgbClr val="000000"/>
              </a:buClr>
              <a:buSzPct val="45000"/>
              <a:buFont typeface="Wingdings" charset="2"/>
              <a:buChar char=""/>
            </a:pPr>
            <a:r>
              <a:rPr lang="en-GB" sz="2400" strike="noStrike" spc="-1">
                <a:solidFill>
                  <a:srgbClr val="000000"/>
                </a:solidFill>
                <a:uFill>
                  <a:solidFill>
                    <a:srgbClr val="FFFFFF"/>
                  </a:solidFill>
                </a:uFill>
                <a:latin typeface="Arial"/>
              </a:rPr>
              <a:t>Terzo livello struttura</a:t>
            </a:r>
          </a:p>
          <a:p>
            <a:pPr marL="1728000" lvl="3" indent="-216000">
              <a:buClr>
                <a:srgbClr val="000000"/>
              </a:buClr>
              <a:buSzPct val="75000"/>
              <a:buFont typeface="Symbol" charset="2"/>
              <a:buChar char=""/>
            </a:pPr>
            <a:r>
              <a:rPr lang="en-GB" sz="2000" strike="noStrike" spc="-1">
                <a:solidFill>
                  <a:srgbClr val="000000"/>
                </a:solidFill>
                <a:uFill>
                  <a:solidFill>
                    <a:srgbClr val="FFFFFF"/>
                  </a:solidFill>
                </a:uFill>
                <a:latin typeface="Arial"/>
              </a:rPr>
              <a:t>Quarto livello struttura</a:t>
            </a:r>
          </a:p>
          <a:p>
            <a:pPr marL="2160000" lvl="4" indent="-216000">
              <a:buClr>
                <a:srgbClr val="000000"/>
              </a:buClr>
              <a:buSzPct val="45000"/>
              <a:buFont typeface="Wingdings" charset="2"/>
              <a:buChar char=""/>
            </a:pPr>
            <a:r>
              <a:rPr lang="en-GB" sz="2000" strike="noStrike" spc="-1">
                <a:solidFill>
                  <a:srgbClr val="000000"/>
                </a:solidFill>
                <a:uFill>
                  <a:solidFill>
                    <a:srgbClr val="FFFFFF"/>
                  </a:solidFill>
                </a:uFill>
                <a:latin typeface="Arial"/>
              </a:rPr>
              <a:t>Quinto livello struttura</a:t>
            </a:r>
          </a:p>
          <a:p>
            <a:pPr marL="2592000" lvl="5" indent="-216000">
              <a:buClr>
                <a:srgbClr val="000000"/>
              </a:buClr>
              <a:buSzPct val="45000"/>
              <a:buFont typeface="Wingdings" charset="2"/>
              <a:buChar char=""/>
            </a:pPr>
            <a:r>
              <a:rPr lang="en-GB" sz="2000" strike="noStrike" spc="-1">
                <a:solidFill>
                  <a:srgbClr val="000000"/>
                </a:solidFill>
                <a:uFill>
                  <a:solidFill>
                    <a:srgbClr val="FFFFFF"/>
                  </a:solidFill>
                </a:uFill>
                <a:latin typeface="Arial"/>
              </a:rPr>
              <a:t>Sesto livello struttura</a:t>
            </a:r>
          </a:p>
          <a:p>
            <a:pPr marL="3024000" lvl="6" indent="-216000">
              <a:buClr>
                <a:srgbClr val="000000"/>
              </a:buClr>
              <a:buSzPct val="45000"/>
              <a:buFont typeface="Wingdings" charset="2"/>
              <a:buChar char=""/>
            </a:pPr>
            <a:r>
              <a:rPr lang="en-GB" sz="2000" strike="noStrike" spc="-1">
                <a:solidFill>
                  <a:srgbClr val="000000"/>
                </a:solidFill>
                <a:uFill>
                  <a:solidFill>
                    <a:srgbClr val="FFFFFF"/>
                  </a:solidFill>
                </a:u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CustomShape 1" hidden="1"/>
          <p:cNvSpPr/>
          <p:nvPr/>
        </p:nvSpPr>
        <p:spPr>
          <a:xfrm>
            <a:off x="0" y="6400800"/>
            <a:ext cx="12192120" cy="456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 name="CustomShape 2" hidden="1"/>
          <p:cNvSpPr/>
          <p:nvPr/>
        </p:nvSpPr>
        <p:spPr>
          <a:xfrm>
            <a:off x="0" y="6334200"/>
            <a:ext cx="12192120" cy="6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8" name="Line 3"/>
          <p:cNvSpPr/>
          <p:nvPr/>
        </p:nvSpPr>
        <p:spPr>
          <a:xfrm>
            <a:off x="1193400" y="1737720"/>
            <a:ext cx="996768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9" name="CustomShape 4"/>
          <p:cNvSpPr/>
          <p:nvPr/>
        </p:nvSpPr>
        <p:spPr>
          <a:xfrm>
            <a:off x="3240" y="6400800"/>
            <a:ext cx="12188880" cy="456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0" name="CustomShape 5"/>
          <p:cNvSpPr/>
          <p:nvPr/>
        </p:nvSpPr>
        <p:spPr>
          <a:xfrm>
            <a:off x="0" y="6334200"/>
            <a:ext cx="12188880" cy="6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1" name="PlaceHolder 6"/>
          <p:cNvSpPr>
            <a:spLocks noGrp="1"/>
          </p:cNvSpPr>
          <p:nvPr>
            <p:ph type="title"/>
          </p:nvPr>
        </p:nvSpPr>
        <p:spPr>
          <a:xfrm>
            <a:off x="609480" y="273600"/>
            <a:ext cx="10973520" cy="1144800"/>
          </a:xfrm>
          <a:prstGeom prst="rect">
            <a:avLst/>
          </a:prstGeom>
        </p:spPr>
        <p:txBody>
          <a:bodyPr lIns="0" tIns="0" rIns="0" bIns="0" anchor="ctr"/>
          <a:lstStyle/>
          <a:p>
            <a:pPr algn="ctr"/>
            <a:r>
              <a:rPr lang="en-GB" sz="4400" strike="noStrike" spc="-1">
                <a:solidFill>
                  <a:srgbClr val="000000"/>
                </a:solidFill>
                <a:uFill>
                  <a:solidFill>
                    <a:srgbClr val="FFFFFF"/>
                  </a:solidFill>
                </a:uFill>
                <a:latin typeface="Arial"/>
              </a:rPr>
              <a:t>Fai clic per modificare il formato del testo del titolo</a:t>
            </a:r>
          </a:p>
        </p:txBody>
      </p:sp>
      <p:sp>
        <p:nvSpPr>
          <p:cNvPr id="42" name="PlaceHolder 7"/>
          <p:cNvSpPr>
            <a:spLocks noGrp="1"/>
          </p:cNvSpPr>
          <p:nvPr>
            <p:ph type="body"/>
          </p:nvPr>
        </p:nvSpPr>
        <p:spPr>
          <a:xfrm>
            <a:off x="609480" y="1604520"/>
            <a:ext cx="10973520" cy="3977280"/>
          </a:xfrm>
          <a:prstGeom prst="rect">
            <a:avLst/>
          </a:prstGeom>
        </p:spPr>
        <p:txBody>
          <a:bodyPr lIns="0" tIns="0" rIns="0" bIns="0"/>
          <a:lstStyle/>
          <a:p>
            <a:pPr marL="432000" indent="-324000">
              <a:buClr>
                <a:srgbClr val="000000"/>
              </a:buClr>
              <a:buSzPct val="45000"/>
              <a:buFont typeface="Wingdings" charset="2"/>
              <a:buChar char=""/>
            </a:pPr>
            <a:r>
              <a:rPr lang="en-GB" sz="3200" strike="noStrike" spc="-1">
                <a:solidFill>
                  <a:srgbClr val="000000"/>
                </a:solidFill>
                <a:uFill>
                  <a:solidFill>
                    <a:srgbClr val="FFFFFF"/>
                  </a:solidFill>
                </a:uFill>
                <a:latin typeface="Arial"/>
              </a:rPr>
              <a:t>Fai clic per modificare il formato del testo della struttura</a:t>
            </a:r>
          </a:p>
          <a:p>
            <a:pPr marL="864000" lvl="1" indent="-324000">
              <a:buClr>
                <a:srgbClr val="000000"/>
              </a:buClr>
              <a:buSzPct val="75000"/>
              <a:buFont typeface="Symbol" charset="2"/>
              <a:buChar char=""/>
            </a:pPr>
            <a:r>
              <a:rPr lang="en-GB" sz="2800" strike="noStrike" spc="-1">
                <a:solidFill>
                  <a:srgbClr val="000000"/>
                </a:solidFill>
                <a:uFill>
                  <a:solidFill>
                    <a:srgbClr val="FFFFFF"/>
                  </a:solidFill>
                </a:uFill>
                <a:latin typeface="Arial"/>
              </a:rPr>
              <a:t>Secondo livello struttura</a:t>
            </a:r>
          </a:p>
          <a:p>
            <a:pPr marL="1296000" lvl="2" indent="-288000">
              <a:buClr>
                <a:srgbClr val="000000"/>
              </a:buClr>
              <a:buSzPct val="45000"/>
              <a:buFont typeface="Wingdings" charset="2"/>
              <a:buChar char=""/>
            </a:pPr>
            <a:r>
              <a:rPr lang="en-GB" sz="2400" strike="noStrike" spc="-1">
                <a:solidFill>
                  <a:srgbClr val="000000"/>
                </a:solidFill>
                <a:uFill>
                  <a:solidFill>
                    <a:srgbClr val="FFFFFF"/>
                  </a:solidFill>
                </a:uFill>
                <a:latin typeface="Arial"/>
              </a:rPr>
              <a:t>Terzo livello struttura</a:t>
            </a:r>
          </a:p>
          <a:p>
            <a:pPr marL="1728000" lvl="3" indent="-216000">
              <a:buClr>
                <a:srgbClr val="000000"/>
              </a:buClr>
              <a:buSzPct val="75000"/>
              <a:buFont typeface="Symbol" charset="2"/>
              <a:buChar char=""/>
            </a:pPr>
            <a:r>
              <a:rPr lang="en-GB" sz="2000" strike="noStrike" spc="-1">
                <a:solidFill>
                  <a:srgbClr val="000000"/>
                </a:solidFill>
                <a:uFill>
                  <a:solidFill>
                    <a:srgbClr val="FFFFFF"/>
                  </a:solidFill>
                </a:uFill>
                <a:latin typeface="Arial"/>
              </a:rPr>
              <a:t>Quarto livello struttura</a:t>
            </a:r>
          </a:p>
          <a:p>
            <a:pPr marL="2160000" lvl="4" indent="-216000">
              <a:buClr>
                <a:srgbClr val="000000"/>
              </a:buClr>
              <a:buSzPct val="45000"/>
              <a:buFont typeface="Wingdings" charset="2"/>
              <a:buChar char=""/>
            </a:pPr>
            <a:r>
              <a:rPr lang="en-GB" sz="2000" strike="noStrike" spc="-1">
                <a:solidFill>
                  <a:srgbClr val="000000"/>
                </a:solidFill>
                <a:uFill>
                  <a:solidFill>
                    <a:srgbClr val="FFFFFF"/>
                  </a:solidFill>
                </a:uFill>
                <a:latin typeface="Arial"/>
              </a:rPr>
              <a:t>Quinto livello struttura</a:t>
            </a:r>
          </a:p>
          <a:p>
            <a:pPr marL="2592000" lvl="5" indent="-216000">
              <a:buClr>
                <a:srgbClr val="000000"/>
              </a:buClr>
              <a:buSzPct val="45000"/>
              <a:buFont typeface="Wingdings" charset="2"/>
              <a:buChar char=""/>
            </a:pPr>
            <a:r>
              <a:rPr lang="en-GB" sz="2000" strike="noStrike" spc="-1">
                <a:solidFill>
                  <a:srgbClr val="000000"/>
                </a:solidFill>
                <a:uFill>
                  <a:solidFill>
                    <a:srgbClr val="FFFFFF"/>
                  </a:solidFill>
                </a:uFill>
                <a:latin typeface="Arial"/>
              </a:rPr>
              <a:t>Sesto livello struttura</a:t>
            </a:r>
          </a:p>
          <a:p>
            <a:pPr marL="3024000" lvl="6" indent="-216000">
              <a:buClr>
                <a:srgbClr val="000000"/>
              </a:buClr>
              <a:buSzPct val="45000"/>
              <a:buFont typeface="Wingdings" charset="2"/>
              <a:buChar char=""/>
            </a:pPr>
            <a:r>
              <a:rPr lang="en-GB" sz="2000" strike="noStrike" spc="-1">
                <a:solidFill>
                  <a:srgbClr val="000000"/>
                </a:solidFill>
                <a:uFill>
                  <a:solidFill>
                    <a:srgbClr val="FFFFFF"/>
                  </a:solidFill>
                </a:u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2748600" y="1872000"/>
            <a:ext cx="6696000" cy="165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GB" sz="5400" strike="noStrike" spc="-1" dirty="0">
                <a:solidFill>
                  <a:srgbClr val="90C226"/>
                </a:solidFill>
                <a:uFill>
                  <a:solidFill>
                    <a:srgbClr val="FFFFFF"/>
                  </a:solidFill>
                </a:uFill>
                <a:latin typeface="Trebuchet MS"/>
                <a:ea typeface="DejaVu Sans"/>
              </a:rPr>
              <a:t>GTT-Parking System</a:t>
            </a:r>
            <a:endParaRPr lang="en-GB" sz="1800" strike="noStrike" spc="-1" dirty="0">
              <a:solidFill>
                <a:srgbClr val="000000"/>
              </a:solidFill>
              <a:uFill>
                <a:solidFill>
                  <a:srgbClr val="FFFFFF"/>
                </a:solidFill>
              </a:uFill>
              <a:latin typeface="Arial"/>
            </a:endParaRPr>
          </a:p>
          <a:p>
            <a:pPr algn="r">
              <a:lnSpc>
                <a:spcPct val="100000"/>
              </a:lnSpc>
            </a:pPr>
            <a:r>
              <a:rPr lang="en-GB" sz="2800" strike="noStrike" spc="-1" dirty="0">
                <a:solidFill>
                  <a:srgbClr val="90C226"/>
                </a:solidFill>
                <a:uFill>
                  <a:solidFill>
                    <a:srgbClr val="FFFFFF"/>
                  </a:solidFill>
                </a:uFill>
                <a:latin typeface="Trebuchet MS"/>
                <a:ea typeface="DejaVu Sans"/>
              </a:rPr>
              <a:t>Ticket distribution - Ticket checking</a:t>
            </a:r>
            <a:endParaRPr lang="en-GB" sz="1800" strike="noStrike" spc="-1" dirty="0">
              <a:solidFill>
                <a:srgbClr val="000000"/>
              </a:solidFill>
              <a:uFill>
                <a:solidFill>
                  <a:srgbClr val="FFFFFF"/>
                </a:solidFill>
              </a:uFill>
              <a:latin typeface="Arial"/>
            </a:endParaRPr>
          </a:p>
          <a:p>
            <a:pPr algn="r">
              <a:lnSpc>
                <a:spcPct val="100000"/>
              </a:lnSpc>
            </a:pPr>
            <a:r>
              <a:rPr lang="en-GB" sz="2800" strike="noStrike" spc="-1" dirty="0">
                <a:solidFill>
                  <a:srgbClr val="90C226"/>
                </a:solidFill>
                <a:uFill>
                  <a:solidFill>
                    <a:srgbClr val="FFFFFF"/>
                  </a:solidFill>
                </a:uFill>
                <a:latin typeface="Trebuchet MS"/>
                <a:ea typeface="DejaVu Sans"/>
              </a:rPr>
              <a:t>Parking maintenance - Money collection</a:t>
            </a:r>
            <a:endParaRPr lang="en-GB" sz="1800" strike="noStrike" spc="-1" dirty="0">
              <a:solidFill>
                <a:srgbClr val="000000"/>
              </a:solidFill>
              <a:uFill>
                <a:solidFill>
                  <a:srgbClr val="FFFFFF"/>
                </a:solidFill>
              </a:uFill>
              <a:latin typeface="Arial"/>
            </a:endParaRPr>
          </a:p>
        </p:txBody>
      </p:sp>
      <p:sp>
        <p:nvSpPr>
          <p:cNvPr id="83" name="CustomShape 2"/>
          <p:cNvSpPr/>
          <p:nvPr/>
        </p:nvSpPr>
        <p:spPr>
          <a:xfrm>
            <a:off x="6872760" y="3816000"/>
            <a:ext cx="2559240" cy="127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GB" sz="1800" strike="noStrike" spc="-1">
                <a:solidFill>
                  <a:srgbClr val="808080"/>
                </a:solidFill>
                <a:uFill>
                  <a:solidFill>
                    <a:srgbClr val="FFFFFF"/>
                  </a:solidFill>
                </a:uFill>
                <a:latin typeface="Trebuchet MS"/>
                <a:ea typeface="DejaVu Sans"/>
              </a:rPr>
              <a:t>Paolo Caleffi</a:t>
            </a:r>
            <a:endParaRPr lang="en-GB" sz="1800" strike="noStrike" spc="-1">
              <a:solidFill>
                <a:srgbClr val="000000"/>
              </a:solidFill>
              <a:uFill>
                <a:solidFill>
                  <a:srgbClr val="FFFFFF"/>
                </a:solidFill>
              </a:uFill>
              <a:latin typeface="Arial"/>
            </a:endParaRPr>
          </a:p>
          <a:p>
            <a:pPr algn="r">
              <a:lnSpc>
                <a:spcPct val="100000"/>
              </a:lnSpc>
            </a:pPr>
            <a:r>
              <a:rPr lang="en-GB" sz="1800" strike="noStrike" spc="-1">
                <a:solidFill>
                  <a:srgbClr val="808080"/>
                </a:solidFill>
                <a:uFill>
                  <a:solidFill>
                    <a:srgbClr val="FFFFFF"/>
                  </a:solidFill>
                </a:uFill>
                <a:latin typeface="Trebuchet MS"/>
                <a:ea typeface="DejaVu Sans"/>
              </a:rPr>
              <a:t>Filippo Castrogiovanni</a:t>
            </a:r>
            <a:endParaRPr lang="en-GB" sz="1800" strike="noStrike" spc="-1">
              <a:solidFill>
                <a:srgbClr val="000000"/>
              </a:solidFill>
              <a:uFill>
                <a:solidFill>
                  <a:srgbClr val="FFFFFF"/>
                </a:solidFill>
              </a:uFill>
              <a:latin typeface="Arial"/>
            </a:endParaRPr>
          </a:p>
          <a:p>
            <a:pPr algn="r">
              <a:lnSpc>
                <a:spcPct val="100000"/>
              </a:lnSpc>
            </a:pPr>
            <a:r>
              <a:rPr lang="en-GB" sz="1800" strike="noStrike" spc="-1">
                <a:solidFill>
                  <a:srgbClr val="808080"/>
                </a:solidFill>
                <a:uFill>
                  <a:solidFill>
                    <a:srgbClr val="FFFFFF"/>
                  </a:solidFill>
                </a:uFill>
                <a:latin typeface="Trebuchet MS"/>
                <a:ea typeface="DejaVu Sans"/>
              </a:rPr>
              <a:t>Andrea Cuiuli</a:t>
            </a:r>
            <a:endParaRPr lang="en-GB" sz="1800" strike="noStrike" spc="-1">
              <a:solidFill>
                <a:srgbClr val="000000"/>
              </a:solidFill>
              <a:uFill>
                <a:solidFill>
                  <a:srgbClr val="FFFFFF"/>
                </a:solidFill>
              </a:uFill>
              <a:latin typeface="Arial"/>
            </a:endParaRPr>
          </a:p>
          <a:p>
            <a:pPr algn="r">
              <a:lnSpc>
                <a:spcPct val="100000"/>
              </a:lnSpc>
            </a:pPr>
            <a:r>
              <a:rPr lang="en-GB" sz="1800" strike="noStrike" spc="-1">
                <a:solidFill>
                  <a:srgbClr val="808080"/>
                </a:solidFill>
                <a:uFill>
                  <a:solidFill>
                    <a:srgbClr val="FFFFFF"/>
                  </a:solidFill>
                </a:uFill>
                <a:latin typeface="Trebuchet MS"/>
                <a:ea typeface="DejaVu Sans"/>
              </a:rPr>
              <a:t>Alessio Valenti</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195560" y="1800000"/>
            <a:ext cx="1108080" cy="6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GB" sz="4000" strike="noStrike" spc="-1">
                <a:solidFill>
                  <a:srgbClr val="90C226"/>
                </a:solidFill>
                <a:uFill>
                  <a:solidFill>
                    <a:srgbClr val="FFFFFF"/>
                  </a:solidFill>
                </a:uFill>
                <a:latin typeface="Trebuchet MS"/>
                <a:ea typeface="DejaVu Sans"/>
              </a:rPr>
              <a:t>KPIs</a:t>
            </a:r>
            <a:endParaRPr lang="en-GB" sz="1800" strike="noStrike" spc="-1">
              <a:solidFill>
                <a:srgbClr val="000000"/>
              </a:solidFill>
              <a:uFill>
                <a:solidFill>
                  <a:srgbClr val="FFFFFF"/>
                </a:solidFill>
              </a:uFill>
              <a:latin typeface="Arial"/>
            </a:endParaRPr>
          </a:p>
        </p:txBody>
      </p:sp>
      <p:sp>
        <p:nvSpPr>
          <p:cNvPr id="110" name="CustomShape 2"/>
          <p:cNvSpPr/>
          <p:nvPr/>
        </p:nvSpPr>
        <p:spPr>
          <a:xfrm>
            <a:off x="677160" y="4527360"/>
            <a:ext cx="8596080" cy="858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111641" y="112674"/>
            <a:ext cx="8596440" cy="1320480"/>
          </a:xfrm>
          <a:prstGeom prst="rect">
            <a:avLst/>
          </a:prstGeom>
          <a:noFill/>
          <a:ln>
            <a:noFill/>
          </a:ln>
        </p:spPr>
        <p:txBody>
          <a:bodyPr/>
          <a:lstStyle/>
          <a:p>
            <a:pPr>
              <a:lnSpc>
                <a:spcPct val="100000"/>
              </a:lnSpc>
            </a:pPr>
            <a:r>
              <a:rPr lang="it-IT" sz="3600" spc="-1" dirty="0" err="1">
                <a:solidFill>
                  <a:srgbClr val="90C226"/>
                </a:solidFill>
                <a:uFill>
                  <a:solidFill>
                    <a:srgbClr val="FFFFFF"/>
                  </a:solidFill>
                </a:uFill>
                <a:latin typeface="Trebuchet MS"/>
              </a:rPr>
              <a:t>KPIs</a:t>
            </a:r>
            <a:endParaRPr dirty="0"/>
          </a:p>
        </p:txBody>
      </p:sp>
      <p:graphicFrame>
        <p:nvGraphicFramePr>
          <p:cNvPr id="285" name="Table 2"/>
          <p:cNvGraphicFramePr/>
          <p:nvPr>
            <p:extLst>
              <p:ext uri="{D42A27DB-BD31-4B8C-83A1-F6EECF244321}">
                <p14:modId xmlns:p14="http://schemas.microsoft.com/office/powerpoint/2010/main" val="2350198029"/>
              </p:ext>
            </p:extLst>
          </p:nvPr>
        </p:nvGraphicFramePr>
        <p:xfrm>
          <a:off x="1108192" y="760754"/>
          <a:ext cx="10328856" cy="5331644"/>
        </p:xfrm>
        <a:graphic>
          <a:graphicData uri="http://schemas.openxmlformats.org/drawingml/2006/table">
            <a:tbl>
              <a:tblPr/>
              <a:tblGrid>
                <a:gridCol w="2188050">
                  <a:extLst>
                    <a:ext uri="{9D8B030D-6E8A-4147-A177-3AD203B41FA5}">
                      <a16:colId xmlns:a16="http://schemas.microsoft.com/office/drawing/2014/main" val="20000"/>
                    </a:ext>
                  </a:extLst>
                </a:gridCol>
                <a:gridCol w="1795097">
                  <a:extLst>
                    <a:ext uri="{9D8B030D-6E8A-4147-A177-3AD203B41FA5}">
                      <a16:colId xmlns:a16="http://schemas.microsoft.com/office/drawing/2014/main" val="20001"/>
                    </a:ext>
                  </a:extLst>
                </a:gridCol>
                <a:gridCol w="5137688">
                  <a:extLst>
                    <a:ext uri="{9D8B030D-6E8A-4147-A177-3AD203B41FA5}">
                      <a16:colId xmlns:a16="http://schemas.microsoft.com/office/drawing/2014/main" val="20002"/>
                    </a:ext>
                  </a:extLst>
                </a:gridCol>
                <a:gridCol w="1208021">
                  <a:extLst>
                    <a:ext uri="{9D8B030D-6E8A-4147-A177-3AD203B41FA5}">
                      <a16:colId xmlns:a16="http://schemas.microsoft.com/office/drawing/2014/main" val="20003"/>
                    </a:ext>
                  </a:extLst>
                </a:gridCol>
              </a:tblGrid>
              <a:tr h="639251">
                <a:tc>
                  <a:txBody>
                    <a:bodyPr/>
                    <a:lstStyle/>
                    <a:p>
                      <a:pPr marL="0" algn="ctr" defTabSz="914400" rtl="0" eaLnBrk="1" latinLnBrk="0" hangingPunct="1">
                        <a:lnSpc>
                          <a:spcPct val="100000"/>
                        </a:lnSpc>
                      </a:pPr>
                      <a:r>
                        <a:rPr lang="it-IT" sz="1500" b="1" strike="noStrike" kern="1200" spc="-1" dirty="0">
                          <a:solidFill>
                            <a:srgbClr val="FFFFFF"/>
                          </a:solidFill>
                          <a:uFill>
                            <a:solidFill>
                              <a:srgbClr val="FFFFFF"/>
                            </a:solidFill>
                          </a:uFill>
                          <a:latin typeface="Trebuchet MS" panose="020B0603020202020204" pitchFamily="34" charset="0"/>
                          <a:ea typeface="+mn-ea"/>
                          <a:cs typeface="+mn-cs"/>
                        </a:rPr>
                        <a:t>KPI </a:t>
                      </a:r>
                      <a:r>
                        <a:rPr lang="it-IT" sz="1500" b="1" strike="noStrike" kern="1200" spc="-1" dirty="0" err="1">
                          <a:solidFill>
                            <a:srgbClr val="FFFFFF"/>
                          </a:solidFill>
                          <a:uFill>
                            <a:solidFill>
                              <a:srgbClr val="FFFFFF"/>
                            </a:solidFill>
                          </a:uFill>
                          <a:latin typeface="Trebuchet MS" panose="020B0603020202020204" pitchFamily="34" charset="0"/>
                          <a:ea typeface="+mn-ea"/>
                          <a:cs typeface="+mn-cs"/>
                        </a:rPr>
                        <a:t>Category</a:t>
                      </a:r>
                      <a:r>
                        <a:rPr lang="it-IT" sz="1500" b="1" strike="noStrike" kern="1200" spc="-1" dirty="0">
                          <a:solidFill>
                            <a:srgbClr val="FFFFFF"/>
                          </a:solidFill>
                          <a:uFill>
                            <a:solidFill>
                              <a:srgbClr val="FFFFFF"/>
                            </a:solidFill>
                          </a:uFill>
                          <a:latin typeface="Trebuchet MS" panose="020B0603020202020204" pitchFamily="34" charset="0"/>
                          <a:ea typeface="+mn-ea"/>
                          <a:cs typeface="+mn-cs"/>
                        </a:rPr>
                        <a:t> (General, </a:t>
                      </a:r>
                      <a:r>
                        <a:rPr lang="it-IT" sz="1500" b="1" strike="noStrike" kern="1200" spc="-1" dirty="0" err="1">
                          <a:solidFill>
                            <a:srgbClr val="FFFFFF"/>
                          </a:solidFill>
                          <a:uFill>
                            <a:solidFill>
                              <a:srgbClr val="FFFFFF"/>
                            </a:solidFill>
                          </a:uFill>
                          <a:latin typeface="Trebuchet MS" panose="020B0603020202020204" pitchFamily="34" charset="0"/>
                          <a:ea typeface="+mn-ea"/>
                          <a:cs typeface="+mn-cs"/>
                        </a:rPr>
                        <a:t>cost</a:t>
                      </a:r>
                      <a:r>
                        <a:rPr lang="it-IT" sz="1500" b="1" strike="noStrike" kern="1200" spc="-1" dirty="0">
                          <a:solidFill>
                            <a:srgbClr val="FFFFFF"/>
                          </a:solidFill>
                          <a:uFill>
                            <a:solidFill>
                              <a:srgbClr val="FFFFFF"/>
                            </a:solidFill>
                          </a:uFill>
                          <a:latin typeface="Trebuchet MS" panose="020B0603020202020204" pitchFamily="34" charset="0"/>
                          <a:ea typeface="+mn-ea"/>
                          <a:cs typeface="+mn-cs"/>
                        </a:rPr>
                        <a:t> ..)</a:t>
                      </a:r>
                      <a:endParaRPr sz="1500" b="1" strike="noStrike" kern="1200" spc="-1" dirty="0">
                        <a:solidFill>
                          <a:srgbClr val="FFFFFF"/>
                        </a:solidFill>
                        <a:uFill>
                          <a:solidFill>
                            <a:srgbClr val="FFFFFF"/>
                          </a:solidFill>
                        </a:uFill>
                        <a:latin typeface="Trebuchet MS" panose="020B0603020202020204" pitchFamily="34" charset="0"/>
                        <a:ea typeface="+mn-ea"/>
                        <a:cs typeface="+mn-c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lstStyle/>
                    <a:p>
                      <a:pPr marL="0" algn="ctr" defTabSz="914400" rtl="0" eaLnBrk="1" latinLnBrk="0" hangingPunct="1">
                        <a:lnSpc>
                          <a:spcPct val="100000"/>
                        </a:lnSpc>
                      </a:pPr>
                      <a:r>
                        <a:rPr lang="it-IT" sz="1500" b="1" strike="noStrike" kern="1200" spc="-1" dirty="0">
                          <a:solidFill>
                            <a:srgbClr val="FFFFFF"/>
                          </a:solidFill>
                          <a:uFill>
                            <a:solidFill>
                              <a:srgbClr val="FFFFFF"/>
                            </a:solidFill>
                          </a:uFill>
                          <a:latin typeface="Trebuchet MS" panose="020B0603020202020204" pitchFamily="34" charset="0"/>
                          <a:ea typeface="+mn-ea"/>
                          <a:cs typeface="+mn-cs"/>
                        </a:rPr>
                        <a:t>KPI </a:t>
                      </a:r>
                      <a:r>
                        <a:rPr lang="it-IT" sz="1500" b="1" strike="noStrike" kern="1200" spc="-1" dirty="0" err="1">
                          <a:solidFill>
                            <a:srgbClr val="FFFFFF"/>
                          </a:solidFill>
                          <a:uFill>
                            <a:solidFill>
                              <a:srgbClr val="FFFFFF"/>
                            </a:solidFill>
                          </a:uFill>
                          <a:latin typeface="Trebuchet MS" panose="020B0603020202020204" pitchFamily="34" charset="0"/>
                          <a:ea typeface="+mn-ea"/>
                          <a:cs typeface="+mn-cs"/>
                        </a:rPr>
                        <a:t>Name</a:t>
                      </a:r>
                      <a:endParaRPr sz="1500" b="1" strike="noStrike" kern="1200" spc="-1" dirty="0">
                        <a:solidFill>
                          <a:srgbClr val="FFFFFF"/>
                        </a:solidFill>
                        <a:uFill>
                          <a:solidFill>
                            <a:srgbClr val="FFFFFF"/>
                          </a:solidFill>
                        </a:uFill>
                        <a:latin typeface="Trebuchet MS" panose="020B0603020202020204" pitchFamily="34" charset="0"/>
                        <a:ea typeface="+mn-ea"/>
                        <a:cs typeface="+mn-c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lstStyle/>
                    <a:p>
                      <a:pPr marL="0" algn="ctr" defTabSz="914400" rtl="0" eaLnBrk="1" latinLnBrk="0" hangingPunct="1">
                        <a:lnSpc>
                          <a:spcPct val="100000"/>
                        </a:lnSpc>
                      </a:pPr>
                      <a:r>
                        <a:rPr lang="it-IT" sz="1500" b="1" strike="noStrike" kern="1200" spc="-1" dirty="0">
                          <a:solidFill>
                            <a:srgbClr val="FFFFFF"/>
                          </a:solidFill>
                          <a:uFill>
                            <a:solidFill>
                              <a:srgbClr val="FFFFFF"/>
                            </a:solidFill>
                          </a:uFill>
                          <a:latin typeface="Trebuchet MS" panose="020B0603020202020204" pitchFamily="34" charset="0"/>
                          <a:ea typeface="+mn-ea"/>
                          <a:cs typeface="+mn-cs"/>
                        </a:rPr>
                        <a:t>KPI </a:t>
                      </a:r>
                      <a:r>
                        <a:rPr lang="it-IT" sz="1500" b="1" strike="noStrike" kern="1200" spc="-1" dirty="0" err="1">
                          <a:solidFill>
                            <a:srgbClr val="FFFFFF"/>
                          </a:solidFill>
                          <a:uFill>
                            <a:solidFill>
                              <a:srgbClr val="FFFFFF"/>
                            </a:solidFill>
                          </a:uFill>
                          <a:latin typeface="Trebuchet MS" panose="020B0603020202020204" pitchFamily="34" charset="0"/>
                          <a:ea typeface="+mn-ea"/>
                          <a:cs typeface="+mn-cs"/>
                        </a:rPr>
                        <a:t>Description</a:t>
                      </a:r>
                      <a:endParaRPr sz="1500" b="1" strike="noStrike" kern="1200" spc="-1" dirty="0">
                        <a:solidFill>
                          <a:srgbClr val="FFFFFF"/>
                        </a:solidFill>
                        <a:uFill>
                          <a:solidFill>
                            <a:srgbClr val="FFFFFF"/>
                          </a:solidFill>
                        </a:uFill>
                        <a:latin typeface="Trebuchet MS" panose="020B0603020202020204" pitchFamily="34" charset="0"/>
                        <a:ea typeface="+mn-ea"/>
                        <a:cs typeface="+mn-cs"/>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90C226"/>
                    </a:solidFill>
                  </a:tcPr>
                </a:tc>
                <a:tc>
                  <a:txBody>
                    <a:bodyPr/>
                    <a:lstStyle/>
                    <a:p>
                      <a:pPr algn="ctr">
                        <a:lnSpc>
                          <a:spcPct val="100000"/>
                        </a:lnSpc>
                      </a:pPr>
                      <a:r>
                        <a:rPr lang="it-IT" sz="1500" b="1" strike="noStrike" kern="1200" spc="-1" dirty="0">
                          <a:solidFill>
                            <a:srgbClr val="FFFFFF"/>
                          </a:solidFill>
                          <a:uFill>
                            <a:solidFill>
                              <a:srgbClr val="FFFFFF"/>
                            </a:solidFill>
                          </a:uFill>
                          <a:latin typeface="Trebuchet MS" panose="020B0603020202020204" pitchFamily="34" charset="0"/>
                          <a:ea typeface="+mn-ea"/>
                          <a:cs typeface="+mn-cs"/>
                        </a:rPr>
                        <a:t>Unit of </a:t>
                      </a:r>
                      <a:r>
                        <a:rPr lang="it-IT" sz="1500" b="1" strike="noStrike" kern="1200" spc="-1" dirty="0" err="1">
                          <a:solidFill>
                            <a:srgbClr val="FFFFFF"/>
                          </a:solidFill>
                          <a:uFill>
                            <a:solidFill>
                              <a:srgbClr val="FFFFFF"/>
                            </a:solidFill>
                          </a:uFill>
                          <a:latin typeface="Trebuchet MS" panose="020B0603020202020204" pitchFamily="34" charset="0"/>
                          <a:ea typeface="+mn-ea"/>
                          <a:cs typeface="+mn-cs"/>
                        </a:rPr>
                        <a:t>measure</a:t>
                      </a:r>
                      <a:endParaRPr sz="1500" b="1" strike="noStrike" kern="1200" spc="-1" dirty="0">
                        <a:solidFill>
                          <a:srgbClr val="FFFFFF"/>
                        </a:solidFill>
                        <a:uFill>
                          <a:solidFill>
                            <a:srgbClr val="FFFFFF"/>
                          </a:solidFill>
                        </a:uFill>
                        <a:latin typeface="Trebuchet MS" panose="020B0603020202020204" pitchFamily="34" charset="0"/>
                        <a:ea typeface="+mn-ea"/>
                        <a:cs typeface="+mn-cs"/>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extLst>
                  <a:ext uri="{0D108BD9-81ED-4DB2-BD59-A6C34878D82A}">
                    <a16:rowId xmlns:a16="http://schemas.microsoft.com/office/drawing/2014/main" val="10000"/>
                  </a:ext>
                </a:extLst>
              </a:tr>
              <a:tr h="309024">
                <a:tc>
                  <a:txBody>
                    <a:bodyPr/>
                    <a:lstStyle/>
                    <a:p>
                      <a:pPr algn="ctr">
                        <a:lnSpc>
                          <a:spcPct val="100000"/>
                        </a:lnSpc>
                      </a:pPr>
                      <a:r>
                        <a:rPr lang="it-IT" sz="1500" kern="1200" dirty="0">
                          <a:solidFill>
                            <a:schemeClr val="tx1"/>
                          </a:solidFill>
                          <a:effectLst/>
                          <a:latin typeface="Trebuchet MS" panose="020B0603020202020204" pitchFamily="34" charset="0"/>
                          <a:ea typeface="+mn-ea"/>
                          <a:cs typeface="+mn-cs"/>
                        </a:rPr>
                        <a:t>General</a:t>
                      </a:r>
                      <a:endParaRPr sz="1500" dirty="0">
                        <a:latin typeface="Trebuchet MS" panose="020B0603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tc>
                  <a:txBody>
                    <a:bodyPr/>
                    <a:lstStyle/>
                    <a:p>
                      <a:pPr algn="ctr">
                        <a:lnSpc>
                          <a:spcPct val="100000"/>
                        </a:lnSpc>
                      </a:pPr>
                      <a:r>
                        <a:rPr lang="it-IT" sz="1500" kern="1200" dirty="0">
                          <a:solidFill>
                            <a:schemeClr val="tx1"/>
                          </a:solidFill>
                          <a:effectLst/>
                          <a:latin typeface="Trebuchet MS" panose="020B0603020202020204" pitchFamily="34" charset="0"/>
                          <a:ea typeface="+mn-ea"/>
                          <a:cs typeface="+mn-cs"/>
                        </a:rPr>
                        <a:t>N_TK</a:t>
                      </a:r>
                      <a:endParaRPr sz="1500" dirty="0">
                        <a:latin typeface="Trebuchet MS" panose="020B060302020202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Number of ticket issued per year</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tc>
                  <a:txBody>
                    <a:bodyPr/>
                    <a:lstStyle/>
                    <a:p>
                      <a:pPr algn="ctr">
                        <a:lnSpc>
                          <a:spcPct val="100000"/>
                        </a:lnSpc>
                      </a:pPr>
                      <a:endParaRPr sz="1500" dirty="0">
                        <a:latin typeface="Trebuchet MS" panose="020B060302020202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extLst>
                  <a:ext uri="{0D108BD9-81ED-4DB2-BD59-A6C34878D82A}">
                    <a16:rowId xmlns:a16="http://schemas.microsoft.com/office/drawing/2014/main" val="10001"/>
                  </a:ext>
                </a:extLst>
              </a:tr>
              <a:tr h="309024">
                <a:tc>
                  <a:txBody>
                    <a:bodyPr/>
                    <a:lstStyle/>
                    <a:p>
                      <a:pPr algn="ctr">
                        <a:lnSpc>
                          <a:spcPct val="100000"/>
                        </a:lnSpc>
                      </a:pPr>
                      <a:endParaRPr sz="1500" dirty="0">
                        <a:latin typeface="Trebuchet MS" panose="020B0603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gn="ctr">
                        <a:lnSpc>
                          <a:spcPct val="100000"/>
                        </a:lnSpc>
                      </a:pPr>
                      <a:r>
                        <a:rPr lang="it-IT" sz="1500" kern="1200" dirty="0">
                          <a:solidFill>
                            <a:schemeClr val="tx1"/>
                          </a:solidFill>
                          <a:effectLst/>
                          <a:latin typeface="Trebuchet MS" panose="020B0603020202020204" pitchFamily="34" charset="0"/>
                          <a:ea typeface="+mn-ea"/>
                          <a:cs typeface="+mn-cs"/>
                        </a:rPr>
                        <a:t>N_TU</a:t>
                      </a:r>
                      <a:endParaRPr sz="1500" dirty="0">
                        <a:latin typeface="Trebuchet MS" panose="020B060302020202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EF4E7"/>
                    </a:solidFill>
                  </a:tcPr>
                </a:tc>
                <a:tc>
                  <a:txBody>
                    <a:bodyPr/>
                    <a:lstStyle/>
                    <a:p>
                      <a:pPr algn="ctr">
                        <a:lnSpc>
                          <a:spcPct val="107000"/>
                        </a:lnSpc>
                        <a:spcAft>
                          <a:spcPts val="0"/>
                        </a:spcAft>
                      </a:pPr>
                      <a:r>
                        <a:rPr lang="it-IT" sz="1500" dirty="0" err="1">
                          <a:effectLst/>
                          <a:latin typeface="Trebuchet MS" panose="020B0603020202020204" pitchFamily="34" charset="0"/>
                          <a:ea typeface="Calibri" panose="020F0502020204030204" pitchFamily="34" charset="0"/>
                          <a:cs typeface="Calibri" panose="020F0502020204030204" pitchFamily="34" charset="0"/>
                        </a:rPr>
                        <a:t>Number</a:t>
                      </a:r>
                      <a:r>
                        <a:rPr lang="it-IT" sz="1500" dirty="0">
                          <a:effectLst/>
                          <a:latin typeface="Trebuchet MS" panose="020B0603020202020204" pitchFamily="34" charset="0"/>
                          <a:ea typeface="Calibri" panose="020F0502020204030204" pitchFamily="34" charset="0"/>
                          <a:cs typeface="Calibri" panose="020F0502020204030204" pitchFamily="34" charset="0"/>
                        </a:rPr>
                        <a:t> of ticket </a:t>
                      </a:r>
                      <a:r>
                        <a:rPr lang="it-IT" sz="1500" dirty="0" err="1">
                          <a:effectLst/>
                          <a:latin typeface="Trebuchet MS" panose="020B0603020202020204" pitchFamily="34" charset="0"/>
                          <a:ea typeface="Calibri" panose="020F0502020204030204" pitchFamily="34" charset="0"/>
                          <a:cs typeface="Calibri" panose="020F0502020204030204" pitchFamily="34" charset="0"/>
                        </a:rPr>
                        <a:t>machines</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gn="ctr">
                        <a:lnSpc>
                          <a:spcPct val="100000"/>
                        </a:lnSpc>
                      </a:pPr>
                      <a:endParaRPr sz="1500" dirty="0">
                        <a:latin typeface="Trebuchet MS" panose="020B060302020202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EF4E7"/>
                    </a:solidFill>
                  </a:tcPr>
                </a:tc>
                <a:extLst>
                  <a:ext uri="{0D108BD9-81ED-4DB2-BD59-A6C34878D82A}">
                    <a16:rowId xmlns:a16="http://schemas.microsoft.com/office/drawing/2014/main" val="10002"/>
                  </a:ext>
                </a:extLst>
              </a:tr>
              <a:tr h="309024">
                <a:tc>
                  <a:txBody>
                    <a:bodyPr/>
                    <a:lstStyle/>
                    <a:p>
                      <a:pPr algn="ctr">
                        <a:lnSpc>
                          <a:spcPct val="100000"/>
                        </a:lnSpc>
                      </a:pPr>
                      <a:endParaRPr sz="1500" dirty="0">
                        <a:latin typeface="Trebuchet MS" panose="020B0603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pPr algn="ctr">
                        <a:lnSpc>
                          <a:spcPct val="100000"/>
                        </a:lnSpc>
                      </a:pPr>
                      <a:r>
                        <a:rPr lang="it-IT" sz="1500" kern="1200" dirty="0">
                          <a:solidFill>
                            <a:schemeClr val="tx1"/>
                          </a:solidFill>
                          <a:effectLst/>
                          <a:latin typeface="Trebuchet MS" panose="020B0603020202020204" pitchFamily="34" charset="0"/>
                          <a:ea typeface="+mn-ea"/>
                          <a:cs typeface="+mn-cs"/>
                        </a:rPr>
                        <a:t>N_TV</a:t>
                      </a:r>
                      <a:endParaRPr sz="1500" dirty="0">
                        <a:latin typeface="Trebuchet MS" panose="020B060302020202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BE9CC"/>
                    </a:solidFill>
                  </a:tcPr>
                </a:tc>
                <a:tc>
                  <a:txBody>
                    <a:bodyPr/>
                    <a:lstStyle/>
                    <a:p>
                      <a:pPr algn="ctr">
                        <a:lnSpc>
                          <a:spcPct val="107000"/>
                        </a:lnSpc>
                        <a:spcAft>
                          <a:spcPts val="0"/>
                        </a:spcAft>
                      </a:pPr>
                      <a:r>
                        <a:rPr lang="it-IT" sz="1500" dirty="0" err="1">
                          <a:effectLst/>
                          <a:latin typeface="Trebuchet MS" panose="020B0603020202020204" pitchFamily="34" charset="0"/>
                          <a:ea typeface="Calibri" panose="020F0502020204030204" pitchFamily="34" charset="0"/>
                          <a:cs typeface="Calibri" panose="020F0502020204030204" pitchFamily="34" charset="0"/>
                        </a:rPr>
                        <a:t>Number</a:t>
                      </a:r>
                      <a:r>
                        <a:rPr lang="it-IT" sz="1500" dirty="0">
                          <a:effectLst/>
                          <a:latin typeface="Trebuchet MS" panose="020B0603020202020204" pitchFamily="34" charset="0"/>
                          <a:ea typeface="Calibri" panose="020F0502020204030204" pitchFamily="34" charset="0"/>
                          <a:cs typeface="Calibri" panose="020F0502020204030204" pitchFamily="34" charset="0"/>
                        </a:rPr>
                        <a:t> of ticket </a:t>
                      </a:r>
                      <a:r>
                        <a:rPr lang="it-IT" sz="1500" dirty="0" err="1">
                          <a:effectLst/>
                          <a:latin typeface="Trebuchet MS" panose="020B0603020202020204" pitchFamily="34" charset="0"/>
                          <a:ea typeface="Calibri" panose="020F0502020204030204" pitchFamily="34" charset="0"/>
                          <a:cs typeface="Calibri" panose="020F0502020204030204" pitchFamily="34" charset="0"/>
                        </a:rPr>
                        <a:t>vendors</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pPr algn="ctr">
                        <a:lnSpc>
                          <a:spcPct val="100000"/>
                        </a:lnSpc>
                      </a:pPr>
                      <a:endParaRPr sz="1500" dirty="0">
                        <a:latin typeface="Trebuchet MS" panose="020B060302020202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BE9CC"/>
                    </a:solidFill>
                  </a:tcPr>
                </a:tc>
                <a:extLst>
                  <a:ext uri="{0D108BD9-81ED-4DB2-BD59-A6C34878D82A}">
                    <a16:rowId xmlns:a16="http://schemas.microsoft.com/office/drawing/2014/main" val="10003"/>
                  </a:ext>
                </a:extLst>
              </a:tr>
              <a:tr h="309024">
                <a:tc>
                  <a:txBody>
                    <a:bodyPr/>
                    <a:lstStyle/>
                    <a:p>
                      <a:pPr algn="ctr">
                        <a:lnSpc>
                          <a:spcPct val="100000"/>
                        </a:lnSpc>
                      </a:pPr>
                      <a:endParaRPr sz="1500" dirty="0">
                        <a:latin typeface="Trebuchet MS" panose="020B0603020202020204" pitchFamily="34" charset="0"/>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0000"/>
                        </a:lnSpc>
                      </a:pPr>
                      <a:r>
                        <a:rPr lang="it-IT" sz="1500" kern="1200" dirty="0">
                          <a:solidFill>
                            <a:schemeClr val="tx1"/>
                          </a:solidFill>
                          <a:effectLst/>
                          <a:latin typeface="Trebuchet MS" panose="020B0603020202020204" pitchFamily="34" charset="0"/>
                          <a:ea typeface="+mn-ea"/>
                          <a:cs typeface="+mn-cs"/>
                        </a:rPr>
                        <a:t>N_NO_TK</a:t>
                      </a:r>
                      <a:endParaRPr sz="1500" dirty="0">
                        <a:latin typeface="Trebuchet MS" panose="020B060302020202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Number of car parked per year without ticket</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0000"/>
                        </a:lnSpc>
                      </a:pPr>
                      <a:endParaRPr sz="1500" dirty="0">
                        <a:latin typeface="Trebuchet MS" panose="020B060302020202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04"/>
                  </a:ext>
                </a:extLst>
              </a:tr>
              <a:tr h="472365">
                <a:tc>
                  <a:txBody>
                    <a:bodyPr/>
                    <a:lstStyle/>
                    <a:p>
                      <a:pPr algn="ctr">
                        <a:lnSpc>
                          <a:spcPct val="100000"/>
                        </a:lnSpc>
                      </a:pPr>
                      <a:r>
                        <a:rPr lang="it-IT" sz="1500" kern="1200" dirty="0" err="1">
                          <a:solidFill>
                            <a:schemeClr val="tx1"/>
                          </a:solidFill>
                          <a:effectLst/>
                          <a:latin typeface="Trebuchet MS" panose="020B0603020202020204" pitchFamily="34" charset="0"/>
                          <a:ea typeface="+mn-ea"/>
                          <a:cs typeface="+mn-cs"/>
                        </a:rPr>
                        <a:t>Efficiency</a:t>
                      </a:r>
                      <a:endParaRPr sz="1500" dirty="0">
                        <a:latin typeface="Trebuchet MS" panose="020B060302020202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0000"/>
                        </a:lnSpc>
                      </a:pPr>
                      <a:r>
                        <a:rPr lang="it-IT" sz="1500" kern="1200" dirty="0">
                          <a:solidFill>
                            <a:schemeClr val="tx1"/>
                          </a:solidFill>
                          <a:effectLst/>
                          <a:latin typeface="Trebuchet MS" panose="020B0603020202020204" pitchFamily="34" charset="0"/>
                          <a:ea typeface="+mn-ea"/>
                          <a:cs typeface="+mn-cs"/>
                        </a:rPr>
                        <a:t>C_TK</a:t>
                      </a:r>
                      <a:endParaRPr sz="1500" dirty="0">
                        <a:latin typeface="Trebuchet MS" panose="020B0603020202020204" pitchFamily="34"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Cost of issuing a ticket (paper or carnet, ticket machine, personnel, distribution to vendors)</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Euro</a:t>
                      </a:r>
                    </a:p>
                  </a:txBody>
                  <a:tcPr marL="68580" marR="68580" marT="0" marB="0" anchor="ct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05"/>
                  </a:ext>
                </a:extLst>
              </a:tr>
              <a:tr h="309024">
                <a:tc>
                  <a:txBody>
                    <a:bodyPr/>
                    <a:lstStyle/>
                    <a:p>
                      <a:pPr algn="ctr">
                        <a:lnSpc>
                          <a:spcPct val="100000"/>
                        </a:lnSpc>
                      </a:pPr>
                      <a:endParaRPr sz="1500" dirty="0">
                        <a:latin typeface="Trebuchet MS" panose="020B060302020202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0000"/>
                        </a:lnSpc>
                      </a:pPr>
                      <a:r>
                        <a:rPr lang="it-IT" sz="1500" kern="1200" dirty="0">
                          <a:solidFill>
                            <a:schemeClr val="tx1"/>
                          </a:solidFill>
                          <a:effectLst/>
                          <a:latin typeface="Trebuchet MS" panose="020B0603020202020204" pitchFamily="34" charset="0"/>
                          <a:ea typeface="+mn-ea"/>
                          <a:cs typeface="+mn-cs"/>
                        </a:rPr>
                        <a:t>C_C</a:t>
                      </a:r>
                      <a:endParaRPr sz="1500" dirty="0">
                        <a:latin typeface="Trebuchet MS" panose="020B0603020202020204" pitchFamily="34"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Cost of controlling tickets (personnel)</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Euro</a:t>
                      </a:r>
                    </a:p>
                  </a:txBody>
                  <a:tcPr marL="68580" marR="68580" marT="0" marB="0" anchor="ct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06"/>
                  </a:ext>
                </a:extLst>
              </a:tr>
              <a:tr h="413810">
                <a:tc rowSpan="2">
                  <a:txBody>
                    <a:bodyPr/>
                    <a:lstStyle/>
                    <a:p>
                      <a:pPr algn="ctr">
                        <a:lnSpc>
                          <a:spcPct val="100000"/>
                        </a:lnSpc>
                      </a:pPr>
                      <a:endParaRPr sz="1500" dirty="0">
                        <a:latin typeface="Trebuchet MS" panose="020B060302020202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rowSpan="2">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C_NO_TK</a:t>
                      </a: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rowSpan="2">
                  <a:txBody>
                    <a:bodyPr/>
                    <a:lstStyle/>
                    <a:p>
                      <a:pPr algn="ctr">
                        <a:lnSpc>
                          <a:spcPct val="107000"/>
                        </a:lnSpc>
                        <a:spcAft>
                          <a:spcPts val="0"/>
                        </a:spcAft>
                      </a:pPr>
                      <a:r>
                        <a:rPr lang="it-IT" sz="1500" dirty="0" err="1">
                          <a:effectLst/>
                          <a:latin typeface="Trebuchet MS" panose="020B0603020202020204" pitchFamily="34" charset="0"/>
                          <a:ea typeface="Calibri" panose="020F0502020204030204" pitchFamily="34" charset="0"/>
                          <a:cs typeface="Calibri" panose="020F0502020204030204" pitchFamily="34" charset="0"/>
                        </a:rPr>
                        <a:t>Loss</a:t>
                      </a:r>
                      <a:r>
                        <a:rPr lang="it-IT" sz="1500" dirty="0">
                          <a:effectLst/>
                          <a:latin typeface="Trebuchet MS" panose="020B0603020202020204" pitchFamily="34" charset="0"/>
                          <a:ea typeface="Calibri" panose="020F0502020204030204" pitchFamily="34" charset="0"/>
                          <a:cs typeface="Calibri" panose="020F0502020204030204" pitchFamily="34" charset="0"/>
                        </a:rPr>
                        <a:t> of </a:t>
                      </a:r>
                      <a:r>
                        <a:rPr lang="it-IT" sz="1500" dirty="0" err="1">
                          <a:effectLst/>
                          <a:latin typeface="Trebuchet MS" panose="020B0603020202020204" pitchFamily="34" charset="0"/>
                          <a:ea typeface="Calibri" panose="020F0502020204030204" pitchFamily="34" charset="0"/>
                          <a:cs typeface="Calibri" panose="020F0502020204030204" pitchFamily="34" charset="0"/>
                        </a:rPr>
                        <a:t>revenue</a:t>
                      </a:r>
                      <a:r>
                        <a:rPr lang="it-IT" sz="1500" dirty="0">
                          <a:effectLst/>
                          <a:latin typeface="Trebuchet MS" panose="020B0603020202020204" pitchFamily="34" charset="0"/>
                          <a:ea typeface="Calibri" panose="020F0502020204030204" pitchFamily="34" charset="0"/>
                          <a:cs typeface="Calibri" panose="020F0502020204030204" pitchFamily="34" charset="0"/>
                        </a:rPr>
                        <a:t> due to N_NO_TK </a:t>
                      </a:r>
                    </a:p>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a:t>
                      </a:r>
                      <a:r>
                        <a:rPr lang="it-IT" sz="1500" dirty="0" err="1">
                          <a:effectLst/>
                          <a:latin typeface="Trebuchet MS" panose="020B0603020202020204" pitchFamily="34" charset="0"/>
                          <a:ea typeface="Calibri" panose="020F0502020204030204" pitchFamily="34" charset="0"/>
                          <a:cs typeface="Calibri" panose="020F0502020204030204" pitchFamily="34" charset="0"/>
                        </a:rPr>
                        <a:t>higher</a:t>
                      </a:r>
                      <a:r>
                        <a:rPr lang="it-IT" sz="1500" dirty="0">
                          <a:effectLst/>
                          <a:latin typeface="Trebuchet MS" panose="020B0603020202020204" pitchFamily="34" charset="0"/>
                          <a:ea typeface="Calibri" panose="020F0502020204030204" pitchFamily="34" charset="0"/>
                          <a:cs typeface="Calibri" panose="020F0502020204030204" pitchFamily="34" charset="0"/>
                        </a:rPr>
                        <a:t> </a:t>
                      </a:r>
                      <a:r>
                        <a:rPr lang="it-IT" sz="1500" dirty="0" err="1">
                          <a:effectLst/>
                          <a:latin typeface="Trebuchet MS" panose="020B0603020202020204" pitchFamily="34" charset="0"/>
                          <a:ea typeface="Calibri" panose="020F0502020204030204" pitchFamily="34" charset="0"/>
                          <a:cs typeface="Calibri" panose="020F0502020204030204" pitchFamily="34" charset="0"/>
                        </a:rPr>
                        <a:t>is</a:t>
                      </a:r>
                      <a:r>
                        <a:rPr lang="it-IT" sz="1500" baseline="0" dirty="0">
                          <a:effectLst/>
                          <a:latin typeface="Trebuchet MS" panose="020B0603020202020204" pitchFamily="34" charset="0"/>
                          <a:ea typeface="Calibri" panose="020F0502020204030204" pitchFamily="34" charset="0"/>
                          <a:cs typeface="Calibri" panose="020F0502020204030204" pitchFamily="34" charset="0"/>
                        </a:rPr>
                        <a:t> </a:t>
                      </a:r>
                      <a:r>
                        <a:rPr lang="it-IT" sz="1500" dirty="0">
                          <a:effectLst/>
                          <a:latin typeface="Trebuchet MS" panose="020B0603020202020204" pitchFamily="34" charset="0"/>
                          <a:ea typeface="Calibri" panose="020F0502020204030204" pitchFamily="34" charset="0"/>
                          <a:cs typeface="Calibri" panose="020F0502020204030204" pitchFamily="34" charset="0"/>
                        </a:rPr>
                        <a:t>N_NO_TK </a:t>
                      </a:r>
                      <a:r>
                        <a:rPr lang="it-IT" sz="1500" dirty="0" err="1">
                          <a:effectLst/>
                          <a:latin typeface="Trebuchet MS" panose="020B0603020202020204" pitchFamily="34" charset="0"/>
                          <a:ea typeface="Calibri" panose="020F0502020204030204" pitchFamily="34" charset="0"/>
                          <a:cs typeface="Calibri" panose="020F0502020204030204" pitchFamily="34" charset="0"/>
                        </a:rPr>
                        <a:t>higher</a:t>
                      </a:r>
                      <a:r>
                        <a:rPr lang="it-IT" sz="1500" dirty="0">
                          <a:effectLst/>
                          <a:latin typeface="Trebuchet MS" panose="020B0603020202020204" pitchFamily="34" charset="0"/>
                          <a:ea typeface="Calibri" panose="020F0502020204030204" pitchFamily="34" charset="0"/>
                          <a:cs typeface="Calibri" panose="020F0502020204030204" pitchFamily="34" charset="0"/>
                        </a:rPr>
                        <a:t> </a:t>
                      </a:r>
                      <a:r>
                        <a:rPr lang="it-IT" sz="1500" dirty="0" err="1">
                          <a:effectLst/>
                          <a:latin typeface="Trebuchet MS" panose="020B0603020202020204" pitchFamily="34" charset="0"/>
                          <a:ea typeface="Calibri" panose="020F0502020204030204" pitchFamily="34" charset="0"/>
                          <a:cs typeface="Calibri" panose="020F0502020204030204" pitchFamily="34" charset="0"/>
                        </a:rPr>
                        <a:t>is</a:t>
                      </a:r>
                      <a:r>
                        <a:rPr lang="it-IT" sz="1500" dirty="0">
                          <a:effectLst/>
                          <a:latin typeface="Trebuchet MS" panose="020B0603020202020204" pitchFamily="34" charset="0"/>
                          <a:ea typeface="Calibri" panose="020F0502020204030204" pitchFamily="34" charset="0"/>
                          <a:cs typeface="Calibri" panose="020F0502020204030204" pitchFamily="34" charset="0"/>
                        </a:rPr>
                        <a:t> the </a:t>
                      </a:r>
                      <a:r>
                        <a:rPr lang="it-IT" sz="1500" dirty="0" err="1">
                          <a:effectLst/>
                          <a:latin typeface="Trebuchet MS" panose="020B0603020202020204" pitchFamily="34" charset="0"/>
                          <a:ea typeface="Calibri" panose="020F0502020204030204" pitchFamily="34" charset="0"/>
                          <a:cs typeface="Calibri" panose="020F0502020204030204" pitchFamily="34" charset="0"/>
                        </a:rPr>
                        <a:t>loss</a:t>
                      </a:r>
                      <a:r>
                        <a:rPr lang="it-IT" sz="1500" dirty="0">
                          <a:effectLst/>
                          <a:latin typeface="Trebuchet MS" panose="020B0603020202020204" pitchFamily="34" charset="0"/>
                          <a:ea typeface="Calibri" panose="020F0502020204030204" pitchFamily="34" charset="0"/>
                          <a:cs typeface="Calibri" panose="020F0502020204030204" pitchFamily="34" charset="0"/>
                        </a:rPr>
                        <a:t>)</a:t>
                      </a: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Euro</a:t>
                      </a:r>
                    </a:p>
                  </a:txBody>
                  <a:tcPr marL="68580" marR="68580" marT="0" marB="0" anchor="ct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07"/>
                  </a:ext>
                </a:extLst>
              </a:tr>
              <a:tr h="0">
                <a:tc vMerge="1">
                  <a:txBody>
                    <a:bodyPr/>
                    <a:lstStyle/>
                    <a:p>
                      <a:endParaRPr lang="it-IT"/>
                    </a:p>
                  </a:txBody>
                  <a:tcPr/>
                </a:tc>
                <a:tc vMerge="1">
                  <a:txBody>
                    <a:bodyPr/>
                    <a:lstStyle/>
                    <a:p>
                      <a:endParaRPr lang="it-IT"/>
                    </a:p>
                  </a:txBody>
                  <a:tcPr/>
                </a:tc>
                <a:tc vMerge="1">
                  <a:txBody>
                    <a:bodyPr/>
                    <a:lstStyle/>
                    <a:p>
                      <a:endParaRPr lang="it-IT"/>
                    </a:p>
                  </a:txBody>
                  <a:tcPr/>
                </a:tc>
                <a:tc rowSpan="2">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rPr>
                        <a:t>Euro</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3175970709"/>
                  </a:ext>
                </a:extLst>
              </a:tr>
              <a:tr h="456913">
                <a:tc>
                  <a:txBody>
                    <a:bodyPr/>
                    <a:lstStyle/>
                    <a:p>
                      <a:pPr algn="ctr">
                        <a:lnSpc>
                          <a:spcPct val="100000"/>
                        </a:lnSpc>
                      </a:pPr>
                      <a:endParaRPr sz="1500" dirty="0">
                        <a:latin typeface="Trebuchet MS" panose="020B0603020202020204" pitchFamily="34"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rPr>
                        <a:t>C_M_M</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Cost of maintenance of ticket machines </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p>
                      <a:pPr algn="ctr"/>
                      <a:r>
                        <a:rPr lang="en-GB" sz="1500" dirty="0">
                          <a:effectLst/>
                          <a:latin typeface="Trebuchet MS" panose="020B0603020202020204" pitchFamily="34" charset="0"/>
                          <a:ea typeface="Calibri" panose="020F0502020204030204" pitchFamily="34" charset="0"/>
                        </a:rPr>
                        <a:t>(paper, ink, malfunction, broken)</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EF4E7"/>
                    </a:solidFill>
                  </a:tcPr>
                </a:tc>
                <a:tc vMerge="1">
                  <a:txBody>
                    <a:bodyPr/>
                    <a:lstStyle/>
                    <a:p>
                      <a:endParaRPr lang="it-IT"/>
                    </a:p>
                  </a:txBody>
                  <a:tcPr/>
                </a:tc>
                <a:extLst>
                  <a:ext uri="{0D108BD9-81ED-4DB2-BD59-A6C34878D82A}">
                    <a16:rowId xmlns:a16="http://schemas.microsoft.com/office/drawing/2014/main" val="2070087618"/>
                  </a:ext>
                </a:extLst>
              </a:tr>
              <a:tr h="472365">
                <a:tc>
                  <a:txBody>
                    <a:bodyPr/>
                    <a:lstStyle/>
                    <a:p>
                      <a:pPr algn="ctr">
                        <a:lnSpc>
                          <a:spcPct val="100000"/>
                        </a:lnSpc>
                      </a:pPr>
                      <a:endParaRPr sz="1500" dirty="0">
                        <a:latin typeface="Trebuchet MS" panose="020B060302020202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C_R_M</a:t>
                      </a: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Cost of retrieving money from ticket machines </a:t>
                      </a:r>
                      <a:r>
                        <a:rPr lang="it-IT" sz="1500" dirty="0">
                          <a:effectLst/>
                          <a:latin typeface="Trebuchet MS" panose="020B0603020202020204" pitchFamily="34" charset="0"/>
                          <a:ea typeface="Calibri" panose="020F0502020204030204" pitchFamily="34" charset="0"/>
                          <a:cs typeface="Calibri" panose="020F0502020204030204" pitchFamily="34" charset="0"/>
                        </a:rPr>
                        <a:t>(</a:t>
                      </a:r>
                      <a:r>
                        <a:rPr lang="it-IT" sz="1500" dirty="0" err="1">
                          <a:effectLst/>
                          <a:latin typeface="Trebuchet MS" panose="020B0603020202020204" pitchFamily="34" charset="0"/>
                          <a:ea typeface="Calibri" panose="020F0502020204030204" pitchFamily="34" charset="0"/>
                          <a:cs typeface="Calibri" panose="020F0502020204030204" pitchFamily="34" charset="0"/>
                        </a:rPr>
                        <a:t>personnel</a:t>
                      </a:r>
                      <a:r>
                        <a:rPr lang="it-IT" sz="1500" dirty="0">
                          <a:effectLst/>
                          <a:latin typeface="Trebuchet MS" panose="020B0603020202020204" pitchFamily="34" charset="0"/>
                          <a:ea typeface="Calibri" panose="020F0502020204030204" pitchFamily="34" charset="0"/>
                          <a:cs typeface="Calibri" panose="020F0502020204030204" pitchFamily="34" charset="0"/>
                        </a:rPr>
                        <a:t>)</a:t>
                      </a: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Euro</a:t>
                      </a:r>
                    </a:p>
                  </a:txBody>
                  <a:tcPr marL="68580" marR="68580" marT="0" marB="0" anchor="ct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08"/>
                  </a:ext>
                </a:extLst>
              </a:tr>
              <a:tr h="472365">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Service</a:t>
                      </a:r>
                    </a:p>
                  </a:txBody>
                  <a:tcPr marL="68580" marR="68580" marT="0" marB="0" anchor="ct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L_TK</a:t>
                      </a: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Lead time to buy a ticket and put it in the car</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(ticket </a:t>
                      </a:r>
                      <a:r>
                        <a:rPr lang="it-IT" sz="1500" dirty="0" err="1">
                          <a:effectLst/>
                          <a:latin typeface="Trebuchet MS" panose="020B0603020202020204" pitchFamily="34" charset="0"/>
                          <a:ea typeface="Calibri" panose="020F0502020204030204" pitchFamily="34" charset="0"/>
                          <a:cs typeface="Calibri" panose="020F0502020204030204" pitchFamily="34" charset="0"/>
                        </a:rPr>
                        <a:t>machines</a:t>
                      </a:r>
                      <a:r>
                        <a:rPr lang="it-IT" sz="1500" dirty="0">
                          <a:effectLst/>
                          <a:latin typeface="Trebuchet MS" panose="020B0603020202020204" pitchFamily="34" charset="0"/>
                          <a:ea typeface="Calibri" panose="020F0502020204030204" pitchFamily="34" charset="0"/>
                          <a:cs typeface="Calibri" panose="020F0502020204030204" pitchFamily="34" charset="0"/>
                        </a:rPr>
                        <a:t> or </a:t>
                      </a:r>
                      <a:r>
                        <a:rPr lang="it-IT" sz="1500" dirty="0" err="1">
                          <a:effectLst/>
                          <a:latin typeface="Trebuchet MS" panose="020B0603020202020204" pitchFamily="34" charset="0"/>
                          <a:ea typeface="Calibri" panose="020F0502020204030204" pitchFamily="34" charset="0"/>
                          <a:cs typeface="Calibri" panose="020F0502020204030204" pitchFamily="34" charset="0"/>
                        </a:rPr>
                        <a:t>vendor</a:t>
                      </a:r>
                      <a:r>
                        <a:rPr lang="it-IT" sz="1500" dirty="0">
                          <a:effectLst/>
                          <a:latin typeface="Trebuchet MS" panose="020B0603020202020204" pitchFamily="34" charset="0"/>
                          <a:ea typeface="Calibri" panose="020F0502020204030204" pitchFamily="34" charset="0"/>
                          <a:cs typeface="Calibri" panose="020F0502020204030204" pitchFamily="34" charset="0"/>
                        </a:rPr>
                        <a:t>)</a:t>
                      </a: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T</a:t>
                      </a:r>
                    </a:p>
                  </a:txBody>
                  <a:tcPr marL="68580" marR="68580" marT="0" marB="0" anchor="ct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09"/>
                  </a:ext>
                </a:extLst>
              </a:tr>
              <a:tr h="236182">
                <a:tc>
                  <a:txBody>
                    <a:bodyPr/>
                    <a:lstStyle/>
                    <a:p>
                      <a:pPr algn="ctr">
                        <a:lnSpc>
                          <a:spcPct val="107000"/>
                        </a:lnSpc>
                        <a:spcAft>
                          <a:spcPts val="0"/>
                        </a:spcAft>
                      </a:pPr>
                      <a:r>
                        <a:rPr lang="it-IT" sz="1500" dirty="0" err="1">
                          <a:effectLst/>
                          <a:latin typeface="Trebuchet MS" panose="020B0603020202020204" pitchFamily="34" charset="0"/>
                          <a:ea typeface="Calibri" panose="020F0502020204030204" pitchFamily="34" charset="0"/>
                          <a:cs typeface="Calibri" panose="020F0502020204030204" pitchFamily="34" charset="0"/>
                        </a:rPr>
                        <a:t>Quality</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E_TK</a:t>
                      </a: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err="1">
                          <a:effectLst/>
                          <a:latin typeface="Trebuchet MS" panose="020B0603020202020204" pitchFamily="34" charset="0"/>
                          <a:ea typeface="Calibri" panose="020F0502020204030204" pitchFamily="34" charset="0"/>
                          <a:cs typeface="Calibri" panose="020F0502020204030204" pitchFamily="34" charset="0"/>
                        </a:rPr>
                        <a:t>Errors</a:t>
                      </a:r>
                      <a:r>
                        <a:rPr lang="it-IT" sz="1500" dirty="0">
                          <a:effectLst/>
                          <a:latin typeface="Trebuchet MS" panose="020B0603020202020204" pitchFamily="34" charset="0"/>
                          <a:ea typeface="Calibri" panose="020F0502020204030204" pitchFamily="34" charset="0"/>
                          <a:cs typeface="Calibri" panose="020F0502020204030204" pitchFamily="34" charset="0"/>
                        </a:rPr>
                        <a:t> in </a:t>
                      </a:r>
                      <a:r>
                        <a:rPr lang="it-IT" sz="1500" dirty="0" err="1">
                          <a:effectLst/>
                          <a:latin typeface="Trebuchet MS" panose="020B0603020202020204" pitchFamily="34" charset="0"/>
                          <a:ea typeface="Calibri" panose="020F0502020204030204" pitchFamily="34" charset="0"/>
                          <a:cs typeface="Calibri" panose="020F0502020204030204" pitchFamily="34" charset="0"/>
                        </a:rPr>
                        <a:t>tickets</a:t>
                      </a:r>
                      <a:r>
                        <a:rPr lang="it-IT" sz="1500" dirty="0">
                          <a:effectLst/>
                          <a:latin typeface="Trebuchet MS" panose="020B0603020202020204" pitchFamily="34" charset="0"/>
                          <a:ea typeface="Calibri" panose="020F0502020204030204" pitchFamily="34" charset="0"/>
                          <a:cs typeface="Calibri" panose="020F0502020204030204" pitchFamily="34" charset="0"/>
                        </a:rPr>
                        <a:t> </a:t>
                      </a:r>
                      <a:r>
                        <a:rPr lang="it-IT" sz="1500" dirty="0" err="1">
                          <a:effectLst/>
                          <a:latin typeface="Trebuchet MS" panose="020B0603020202020204" pitchFamily="34" charset="0"/>
                          <a:ea typeface="Calibri" panose="020F0502020204030204" pitchFamily="34" charset="0"/>
                          <a:cs typeface="Calibri" panose="020F0502020204030204" pitchFamily="34" charset="0"/>
                        </a:rPr>
                        <a:t>issued</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 </a:t>
                      </a:r>
                    </a:p>
                  </a:txBody>
                  <a:tcPr marL="68580" marR="68580" marT="0" marB="0" anchor="ct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10"/>
                  </a:ext>
                </a:extLst>
              </a:tr>
              <a:tr h="236182">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 </a:t>
                      </a:r>
                    </a:p>
                  </a:txBody>
                  <a:tcPr marL="68580" marR="68580" marT="0" marB="0" anchor="ct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P_C_NO_TK </a:t>
                      </a: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Precision of C_NO_TK</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 </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11"/>
                  </a:ext>
                </a:extLst>
              </a:tr>
              <a:tr h="236182">
                <a:tc>
                  <a:txBody>
                    <a:bodyPr/>
                    <a:lstStyle/>
                    <a:p>
                      <a:pPr algn="ctr">
                        <a:lnSpc>
                          <a:spcPct val="107000"/>
                        </a:lnSpc>
                        <a:spcAft>
                          <a:spcPts val="0"/>
                        </a:spcAft>
                      </a:pPr>
                      <a:r>
                        <a:rPr lang="en-GB" sz="1500" dirty="0">
                          <a:effectLst/>
                          <a:latin typeface="Trebuchet MS" panose="020B0603020202020204" pitchFamily="34" charset="0"/>
                          <a:ea typeface="Calibri" panose="020F0502020204030204" pitchFamily="34" charset="0"/>
                          <a:cs typeface="Calibri" panose="020F0502020204030204" pitchFamily="34" charset="0"/>
                        </a:rPr>
                        <a:t> </a:t>
                      </a: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endParaRPr lang="it-IT" sz="15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tc>
                  <a:txBody>
                    <a:bodyPr/>
                    <a:lstStyle/>
                    <a:p>
                      <a:pPr algn="ctr">
                        <a:lnSpc>
                          <a:spcPct val="107000"/>
                        </a:lnSpc>
                        <a:spcAft>
                          <a:spcPts val="0"/>
                        </a:spcAft>
                      </a:pPr>
                      <a:r>
                        <a:rPr lang="it-IT" sz="1500" dirty="0">
                          <a:effectLst/>
                          <a:latin typeface="Trebuchet MS" panose="020B0603020202020204" pitchFamily="34" charset="0"/>
                          <a:ea typeface="Calibri" panose="020F0502020204030204" pitchFamily="34" charset="0"/>
                          <a:cs typeface="Calibri" panose="020F0502020204030204" pitchFamily="34" charset="0"/>
                        </a:rPr>
                        <a:t> </a:t>
                      </a:r>
                    </a:p>
                  </a:txBody>
                  <a:tcPr marL="68580" marR="68580" marT="0" marB="0" anchor="ct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5582723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224000" y="1080000"/>
            <a:ext cx="3455640" cy="62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KPIs description</a:t>
            </a:r>
            <a:endParaRPr lang="en-GB" sz="1800" strike="noStrike" spc="-1">
              <a:solidFill>
                <a:srgbClr val="000000"/>
              </a:solidFill>
              <a:uFill>
                <a:solidFill>
                  <a:srgbClr val="FFFFFF"/>
                </a:solidFill>
              </a:uFill>
              <a:latin typeface="Arial"/>
            </a:endParaRPr>
          </a:p>
        </p:txBody>
      </p:sp>
      <p:sp>
        <p:nvSpPr>
          <p:cNvPr id="114" name="CustomShape 2"/>
          <p:cNvSpPr/>
          <p:nvPr/>
        </p:nvSpPr>
        <p:spPr>
          <a:xfrm>
            <a:off x="1224000" y="1944000"/>
            <a:ext cx="9935640" cy="31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500" strike="noStrike" spc="-1">
                <a:solidFill>
                  <a:srgbClr val="404040"/>
                </a:solidFill>
                <a:uFill>
                  <a:solidFill>
                    <a:srgbClr val="FFFFFF"/>
                  </a:solidFill>
                </a:uFill>
                <a:latin typeface="Trebuchet MS"/>
                <a:ea typeface="DejaVu Sans"/>
              </a:rPr>
              <a:t>The process “Ticket distribution” involves lot of phases and it’s really expensive for the company.</a:t>
            </a:r>
            <a:endParaRPr lang="en-GB" sz="1800" strike="noStrike" spc="-1">
              <a:solidFill>
                <a:srgbClr val="000000"/>
              </a:solidFill>
              <a:uFill>
                <a:solidFill>
                  <a:srgbClr val="FFFFFF"/>
                </a:solidFill>
              </a:uFill>
              <a:latin typeface="Arial"/>
            </a:endParaRPr>
          </a:p>
          <a:p>
            <a:pPr>
              <a:lnSpc>
                <a:spcPct val="100000"/>
              </a:lnSpc>
            </a:pPr>
            <a:r>
              <a:rPr lang="en-GB" sz="1500" strike="noStrike" spc="-1">
                <a:solidFill>
                  <a:srgbClr val="404040"/>
                </a:solidFill>
                <a:uFill>
                  <a:solidFill>
                    <a:srgbClr val="FFFFFF"/>
                  </a:solidFill>
                </a:uFill>
                <a:latin typeface="Trebuchet MS"/>
                <a:ea typeface="DejaVu Sans"/>
              </a:rPr>
              <a:t>The ticket can be bought at a turret or at a ticket vendor (bar, shops, etc): turrets are non-human resources and vendors are human resources.</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a:p>
            <a:pPr>
              <a:lnSpc>
                <a:spcPct val="100000"/>
              </a:lnSpc>
            </a:pPr>
            <a:r>
              <a:rPr lang="en-GB" sz="1500" strike="noStrike" spc="-1">
                <a:solidFill>
                  <a:srgbClr val="404040"/>
                </a:solidFill>
                <a:uFill>
                  <a:solidFill>
                    <a:srgbClr val="FFFFFF"/>
                  </a:solidFill>
                </a:uFill>
                <a:latin typeface="Trebuchet MS"/>
                <a:ea typeface="DejaVu Sans"/>
              </a:rPr>
              <a:t>The output volume is the number of tickets produced by turrets plus the tickets sold by vendors.</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a:p>
            <a:pPr>
              <a:lnSpc>
                <a:spcPct val="100000"/>
              </a:lnSpc>
            </a:pPr>
            <a:r>
              <a:rPr lang="en-GB" sz="1500" strike="noStrike" spc="-1">
                <a:solidFill>
                  <a:srgbClr val="404040"/>
                </a:solidFill>
                <a:uFill>
                  <a:solidFill>
                    <a:srgbClr val="FFFFFF"/>
                  </a:solidFill>
                </a:uFill>
                <a:latin typeface="Trebuchet MS"/>
                <a:ea typeface="DejaVu Sans"/>
              </a:rPr>
              <a:t>There are costs spread between distribution, checking and maintenance.</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a:p>
            <a:pPr>
              <a:lnSpc>
                <a:spcPct val="100000"/>
              </a:lnSpc>
            </a:pPr>
            <a:r>
              <a:rPr lang="en-GB" sz="1500" strike="noStrike" spc="-1">
                <a:solidFill>
                  <a:srgbClr val="404040"/>
                </a:solidFill>
                <a:uFill>
                  <a:solidFill>
                    <a:srgbClr val="FFFFFF"/>
                  </a:solidFill>
                </a:uFill>
                <a:latin typeface="Trebuchet MS"/>
                <a:ea typeface="DejaVu Sans"/>
              </a:rPr>
              <a:t>Because of defect in turrets there is the possibility of having invalid or failed tickets so we need to calculate the conformity and the reliability of the turrets.</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a:p>
            <a:pPr>
              <a:lnSpc>
                <a:spcPct val="100000"/>
              </a:lnSpc>
            </a:pPr>
            <a:r>
              <a:rPr lang="en-GB" sz="1500" strike="noStrike" spc="-1">
                <a:solidFill>
                  <a:srgbClr val="404040"/>
                </a:solidFill>
                <a:uFill>
                  <a:solidFill>
                    <a:srgbClr val="FFFFFF"/>
                  </a:solidFill>
                </a:uFill>
                <a:latin typeface="Trebuchet MS"/>
                <a:ea typeface="DejaVu Sans"/>
              </a:rPr>
              <a:t>In particular we said that a tickets is invalid if it has a wrong start/end date/time or a wrong parking zone or it’s unreadable, instead is failed when it’s not emitted due of some malfunctioning of the turret (no paper, money not accepted, etc).</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181160" y="1080000"/>
            <a:ext cx="508248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Customer point of view</a:t>
            </a:r>
            <a:endParaRPr lang="en-GB" sz="1800" strike="noStrike" spc="-1">
              <a:solidFill>
                <a:srgbClr val="000000"/>
              </a:solidFill>
              <a:uFill>
                <a:solidFill>
                  <a:srgbClr val="FFFFFF"/>
                </a:solidFill>
              </a:uFill>
              <a:latin typeface="Arial"/>
            </a:endParaRPr>
          </a:p>
        </p:txBody>
      </p:sp>
      <p:sp>
        <p:nvSpPr>
          <p:cNvPr id="116" name="CustomShape 2"/>
          <p:cNvSpPr/>
          <p:nvPr/>
        </p:nvSpPr>
        <p:spPr>
          <a:xfrm>
            <a:off x="1224000" y="1962000"/>
            <a:ext cx="10079640" cy="127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strike="noStrike" spc="-1">
                <a:solidFill>
                  <a:srgbClr val="404040"/>
                </a:solidFill>
                <a:uFill>
                  <a:solidFill>
                    <a:srgbClr val="FFFFFF"/>
                  </a:solidFill>
                </a:uFill>
                <a:latin typeface="Trebuchet MS"/>
                <a:ea typeface="DejaVu Sans"/>
              </a:rPr>
              <a:t>From the point of view of the customer the process consist in </a:t>
            </a:r>
            <a:r>
              <a:rPr lang="en-GB" sz="1800" b="1" i="1" strike="noStrike" spc="-1">
                <a:solidFill>
                  <a:srgbClr val="404040"/>
                </a:solidFill>
                <a:uFill>
                  <a:solidFill>
                    <a:srgbClr val="FFFFFF"/>
                  </a:solidFill>
                </a:uFill>
                <a:latin typeface="Trebuchet MS"/>
                <a:ea typeface="DejaVu Sans"/>
              </a:rPr>
              <a:t>finding a turret or a vendor</a:t>
            </a:r>
            <a:r>
              <a:rPr lang="en-GB" sz="1800" i="1" strike="noStrike" spc="-1">
                <a:solidFill>
                  <a:srgbClr val="404040"/>
                </a:solidFill>
                <a:uFill>
                  <a:solidFill>
                    <a:srgbClr val="FFFFFF"/>
                  </a:solidFill>
                </a:uFill>
                <a:latin typeface="Trebuchet MS"/>
                <a:ea typeface="DejaVu Sans"/>
              </a:rPr>
              <a:t> </a:t>
            </a:r>
            <a:r>
              <a:rPr lang="en-GB" sz="1800" strike="noStrike" spc="-1">
                <a:solidFill>
                  <a:srgbClr val="404040"/>
                </a:solidFill>
                <a:uFill>
                  <a:solidFill>
                    <a:srgbClr val="FFFFFF"/>
                  </a:solidFill>
                </a:uFill>
                <a:latin typeface="Trebuchet MS"/>
                <a:ea typeface="DejaVu Sans"/>
              </a:rPr>
              <a:t>near the spot in which he parked the car, buy the ticket (or a carnet) and </a:t>
            </a:r>
            <a:r>
              <a:rPr lang="en-GB" sz="1800" b="1" i="1" strike="noStrike" spc="-1">
                <a:solidFill>
                  <a:srgbClr val="404040"/>
                </a:solidFill>
                <a:uFill>
                  <a:solidFill>
                    <a:srgbClr val="FFFFFF"/>
                  </a:solidFill>
                </a:uFill>
                <a:latin typeface="Trebuchet MS"/>
                <a:ea typeface="DejaVu Sans"/>
              </a:rPr>
              <a:t>put it on the car </a:t>
            </a:r>
            <a:r>
              <a:rPr lang="en-GB" sz="1800" strike="noStrike" spc="-1">
                <a:solidFill>
                  <a:srgbClr val="404040"/>
                </a:solidFill>
                <a:uFill>
                  <a:solidFill>
                    <a:srgbClr val="FFFFFF"/>
                  </a:solidFill>
                </a:uFill>
                <a:latin typeface="Trebuchet MS"/>
                <a:ea typeface="DejaVu Sans"/>
              </a:rPr>
              <a:t>visible for the inspector to check it.</a:t>
            </a:r>
            <a:endParaRPr lang="en-GB" sz="1800" strike="noStrike" spc="-1">
              <a:solidFill>
                <a:srgbClr val="000000"/>
              </a:solidFill>
              <a:uFill>
                <a:solidFill>
                  <a:srgbClr val="FFFFFF"/>
                </a:solidFill>
              </a:uFill>
              <a:latin typeface="Arial"/>
            </a:endParaRPr>
          </a:p>
          <a:p>
            <a:pPr>
              <a:lnSpc>
                <a:spcPct val="100000"/>
              </a:lnSpc>
            </a:pPr>
            <a:r>
              <a:rPr lang="en-GB" sz="1800" strike="noStrike" spc="-1">
                <a:solidFill>
                  <a:srgbClr val="404040"/>
                </a:solidFill>
                <a:uFill>
                  <a:solidFill>
                    <a:srgbClr val="FFFFFF"/>
                  </a:solidFill>
                </a:uFill>
                <a:latin typeface="Trebuchet MS"/>
                <a:ea typeface="DejaVu Sans"/>
              </a:rPr>
              <a:t>Otherwise if he previously bought a carnet he just need to put it visible in the car.</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CustomShape 1"/>
          <p:cNvSpPr/>
          <p:nvPr/>
        </p:nvSpPr>
        <p:spPr>
          <a:xfrm>
            <a:off x="648000" y="76320"/>
            <a:ext cx="4074480" cy="57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Ticket distribution</a:t>
            </a:r>
            <a:endParaRPr lang="en-GB" sz="1800" strike="noStrike" spc="-1">
              <a:solidFill>
                <a:srgbClr val="000000"/>
              </a:solidFill>
              <a:uFill>
                <a:solidFill>
                  <a:srgbClr val="FFFFFF"/>
                </a:solidFill>
              </a:uFill>
              <a:latin typeface="Arial"/>
            </a:endParaRPr>
          </a:p>
        </p:txBody>
      </p:sp>
      <p:pic>
        <p:nvPicPr>
          <p:cNvPr id="118" name="Immagine 1"/>
          <p:cNvPicPr/>
          <p:nvPr/>
        </p:nvPicPr>
        <p:blipFill>
          <a:blip r:embed="rId3"/>
          <a:stretch/>
        </p:blipFill>
        <p:spPr>
          <a:xfrm>
            <a:off x="965915" y="648000"/>
            <a:ext cx="10290219" cy="567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677160" y="4320"/>
            <a:ext cx="85960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Ticket checking</a:t>
            </a:r>
            <a:endParaRPr lang="en-GB" sz="1800" strike="noStrike" spc="-1">
              <a:solidFill>
                <a:srgbClr val="000000"/>
              </a:solidFill>
              <a:uFill>
                <a:solidFill>
                  <a:srgbClr val="FFFFFF"/>
                </a:solidFill>
              </a:uFill>
              <a:latin typeface="Arial"/>
            </a:endParaRPr>
          </a:p>
        </p:txBody>
      </p:sp>
      <p:pic>
        <p:nvPicPr>
          <p:cNvPr id="122" name="Immagine 2"/>
          <p:cNvPicPr/>
          <p:nvPr/>
        </p:nvPicPr>
        <p:blipFill>
          <a:blip r:embed="rId3"/>
          <a:stretch/>
        </p:blipFill>
        <p:spPr>
          <a:xfrm>
            <a:off x="139320" y="1576800"/>
            <a:ext cx="11914560" cy="2453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625680" y="0"/>
            <a:ext cx="85960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200" strike="noStrike" spc="-1">
                <a:solidFill>
                  <a:srgbClr val="90C226"/>
                </a:solidFill>
                <a:uFill>
                  <a:solidFill>
                    <a:srgbClr val="FFFFFF"/>
                  </a:solidFill>
                </a:uFill>
                <a:latin typeface="Trebuchet MS"/>
                <a:ea typeface="DejaVu Sans"/>
              </a:rPr>
              <a:t>Parking maintenance and money collection</a:t>
            </a:r>
            <a:endParaRPr lang="en-GB" sz="1800" strike="noStrike" spc="-1">
              <a:solidFill>
                <a:srgbClr val="000000"/>
              </a:solidFill>
              <a:uFill>
                <a:solidFill>
                  <a:srgbClr val="FFFFFF"/>
                </a:solidFill>
              </a:uFill>
              <a:latin typeface="Arial"/>
            </a:endParaRPr>
          </a:p>
        </p:txBody>
      </p:sp>
      <p:pic>
        <p:nvPicPr>
          <p:cNvPr id="124" name="Immagine 2"/>
          <p:cNvPicPr/>
          <p:nvPr/>
        </p:nvPicPr>
        <p:blipFill>
          <a:blip r:embed="rId3"/>
          <a:stretch/>
        </p:blipFill>
        <p:spPr>
          <a:xfrm>
            <a:off x="1017431" y="576000"/>
            <a:ext cx="10315977" cy="5653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181160" y="838440"/>
            <a:ext cx="2418480" cy="88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GB" sz="6000" strike="noStrike" spc="-1">
                <a:solidFill>
                  <a:srgbClr val="90C226"/>
                </a:solidFill>
                <a:uFill>
                  <a:solidFill>
                    <a:srgbClr val="FFFFFF"/>
                  </a:solidFill>
                </a:uFill>
                <a:latin typeface="Trebuchet MS"/>
                <a:ea typeface="DejaVu Sans"/>
              </a:rPr>
              <a:t>TO  BE</a:t>
            </a:r>
            <a:endParaRPr lang="en-GB" sz="1800" strike="noStrike" spc="-1">
              <a:solidFill>
                <a:srgbClr val="000000"/>
              </a:solidFill>
              <a:uFill>
                <a:solidFill>
                  <a:srgbClr val="FFFFFF"/>
                </a:solidFill>
              </a:uFill>
              <a:latin typeface="Arial"/>
            </a:endParaRPr>
          </a:p>
        </p:txBody>
      </p:sp>
      <p:sp>
        <p:nvSpPr>
          <p:cNvPr id="128" name="CustomShape 2"/>
          <p:cNvSpPr/>
          <p:nvPr/>
        </p:nvSpPr>
        <p:spPr>
          <a:xfrm>
            <a:off x="1181160" y="1733040"/>
            <a:ext cx="9964080" cy="424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600" strike="noStrike" spc="-1">
                <a:solidFill>
                  <a:srgbClr val="000000"/>
                </a:solidFill>
                <a:uFill>
                  <a:solidFill>
                    <a:srgbClr val="FFFFFF"/>
                  </a:solidFill>
                </a:uFill>
                <a:latin typeface="Calibri"/>
                <a:ea typeface="DejaVu Sans"/>
              </a:rPr>
              <a:t>The paper ticket will be substituted by electronic ticket managed via smartphone.</a:t>
            </a: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An app will be developed in two flavours: for customers and for supervisors.</a:t>
            </a: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Ticket vendors and carnets will be eliminated, some sort of pass can be deployed instead.</a:t>
            </a: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Knowing the number of park spots in an area and the number of electronic tickets, can be used to implement a “search free spot” feature.</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For </a:t>
            </a:r>
            <a:r>
              <a:rPr lang="en-GB" sz="1600" b="1" strike="noStrike" spc="-1">
                <a:solidFill>
                  <a:srgbClr val="000000"/>
                </a:solidFill>
                <a:uFill>
                  <a:solidFill>
                    <a:srgbClr val="FFFFFF"/>
                  </a:solidFill>
                </a:uFill>
                <a:latin typeface="Calibri"/>
                <a:ea typeface="DejaVu Sans"/>
              </a:rPr>
              <a:t>customers</a:t>
            </a:r>
            <a:r>
              <a:rPr lang="en-GB" sz="1600" strike="noStrike" spc="-1">
                <a:solidFill>
                  <a:srgbClr val="000000"/>
                </a:solidFill>
                <a:uFill>
                  <a:solidFill>
                    <a:srgbClr val="FFFFFF"/>
                  </a:solidFill>
                </a:uFill>
                <a:latin typeface="Calibri"/>
                <a:ea typeface="DejaVu Sans"/>
              </a:rPr>
              <a:t>: the app creates an account for the user, either via classic login or with social network.</a:t>
            </a: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Each account is associated with a credit card on which ticket cost is accredited: in this way we grant per minute ticket accounting and an easy payment method.</a:t>
            </a: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Ticket retrieving is managed in this way: the user parks a car, scans the QR code on the parking signals, which identify the pricing zone, inserts the license plate of the parked car (or selects it from a pre-inserted car description) and starts the time count.</a:t>
            </a: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Once returned, he stops the time count and the system calculates the due price, accrediting it on the user credit card.</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For </a:t>
            </a:r>
            <a:r>
              <a:rPr lang="en-GB" sz="1600" b="1" strike="noStrike" spc="-1">
                <a:solidFill>
                  <a:srgbClr val="000000"/>
                </a:solidFill>
                <a:uFill>
                  <a:solidFill>
                    <a:srgbClr val="FFFFFF"/>
                  </a:solidFill>
                </a:uFill>
                <a:latin typeface="Calibri"/>
                <a:ea typeface="DejaVu Sans"/>
              </a:rPr>
              <a:t>supervisors</a:t>
            </a:r>
            <a:r>
              <a:rPr lang="en-GB" sz="1600" strike="noStrike" spc="-1">
                <a:solidFill>
                  <a:srgbClr val="000000"/>
                </a:solidFill>
                <a:uFill>
                  <a:solidFill>
                    <a:srgbClr val="FFFFFF"/>
                  </a:solidFill>
                </a:uFill>
                <a:latin typeface="Calibri"/>
                <a:ea typeface="DejaVu Sans"/>
              </a:rPr>
              <a:t>: supervisors' account are inserted by the GTT company and have access to a second version of the app.</a:t>
            </a: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Ticket checking is managed in this way: the supervisor inserts the car license plate in the app which returns latest tickets associated with that car: if there is no active ticket, a fine is issued on the user account.</a:t>
            </a:r>
            <a:endParaRPr lang="en-GB" sz="1800" strike="noStrike" spc="-1">
              <a:solidFill>
                <a:srgbClr val="000000"/>
              </a:solidFill>
              <a:uFill>
                <a:solidFill>
                  <a:srgbClr val="FFFFFF"/>
                </a:solidFill>
              </a:uFill>
              <a:latin typeface="Arial"/>
            </a:endParaRPr>
          </a:p>
          <a:p>
            <a:pPr>
              <a:lnSpc>
                <a:spcPct val="100000"/>
              </a:lnSpc>
            </a:pPr>
            <a:r>
              <a:rPr lang="en-GB" sz="1600" strike="noStrike" spc="-1">
                <a:solidFill>
                  <a:srgbClr val="000000"/>
                </a:solidFill>
                <a:uFill>
                  <a:solidFill>
                    <a:srgbClr val="FFFFFF"/>
                  </a:solidFill>
                </a:uFill>
                <a:latin typeface="Calibri"/>
                <a:ea typeface="DejaVu Sans"/>
              </a:rPr>
              <a:t>If the car has never been inserted into the system, a physical fine is deployed on the car.</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224000" y="2679480"/>
            <a:ext cx="9935640" cy="156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00000"/>
              </a:lnSpc>
            </a:pPr>
            <a:r>
              <a:rPr lang="en-GB" sz="1800" strike="noStrike" spc="-1" dirty="0">
                <a:solidFill>
                  <a:srgbClr val="000000"/>
                </a:solidFill>
                <a:uFill>
                  <a:solidFill>
                    <a:srgbClr val="FFFFFF"/>
                  </a:solidFill>
                </a:uFill>
                <a:latin typeface="Calibri"/>
                <a:ea typeface="DejaVu Sans"/>
              </a:rPr>
              <a:t>Discounts should be deployed in order to persuade customers to download the app and register.</a:t>
            </a:r>
            <a:endParaRPr lang="it-IT" sz="1800" strike="noStrike" spc="-1" dirty="0">
              <a:solidFill>
                <a:srgbClr val="000000"/>
              </a:solidFill>
              <a:uFill>
                <a:solidFill>
                  <a:srgbClr val="FFFFFF"/>
                </a:solidFill>
              </a:uFill>
              <a:latin typeface="Arial"/>
            </a:endParaRPr>
          </a:p>
          <a:p>
            <a:pPr>
              <a:lnSpc>
                <a:spcPct val="100000"/>
              </a:lnSpc>
            </a:pPr>
            <a:endParaRPr lang="en-GB" sz="1800" strike="noStrike" spc="-1" dirty="0">
              <a:solidFill>
                <a:srgbClr val="000000"/>
              </a:solidFill>
              <a:uFill>
                <a:solidFill>
                  <a:srgbClr val="FFFFFF"/>
                </a:solidFill>
              </a:uFill>
              <a:latin typeface="Arial"/>
            </a:endParaRPr>
          </a:p>
          <a:p>
            <a:pPr>
              <a:lnSpc>
                <a:spcPct val="100000"/>
              </a:lnSpc>
            </a:pPr>
            <a:r>
              <a:rPr lang="en-GB" sz="1800" strike="noStrike" spc="-1" dirty="0">
                <a:solidFill>
                  <a:srgbClr val="000000"/>
                </a:solidFill>
                <a:uFill>
                  <a:solidFill>
                    <a:srgbClr val="FFFFFF"/>
                  </a:solidFill>
                </a:uFill>
                <a:latin typeface="Calibri"/>
                <a:ea typeface="DejaVu Sans"/>
              </a:rPr>
              <a:t>The old and new systems will initially coexists, gradually abandoning the first one (do not replace broken ticket machines, less money to collect, less ink and paper, etc.) while most of the customers start to use the electronic tickets instead of the physical one. Tickets vendors will continue to sell paper tickets until they finish all of them, then there will be no more ticket vendors.</a:t>
            </a:r>
            <a:endParaRPr lang="en-GB" sz="1800" strike="noStrike" spc="-1" dirty="0">
              <a:solidFill>
                <a:srgbClr val="000000"/>
              </a:solidFill>
              <a:uFill>
                <a:solidFill>
                  <a:srgbClr val="FFFFFF"/>
                </a:solidFill>
              </a:uFill>
              <a:latin typeface="Arial"/>
            </a:endParaRPr>
          </a:p>
        </p:txBody>
      </p:sp>
      <p:sp>
        <p:nvSpPr>
          <p:cNvPr id="130" name="CustomShape 2"/>
          <p:cNvSpPr/>
          <p:nvPr/>
        </p:nvSpPr>
        <p:spPr>
          <a:xfrm>
            <a:off x="1152000" y="1728000"/>
            <a:ext cx="3066480" cy="71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GB" sz="4000" strike="noStrike" spc="-1">
                <a:solidFill>
                  <a:srgbClr val="90C226"/>
                </a:solidFill>
                <a:uFill>
                  <a:solidFill>
                    <a:srgbClr val="FFFFFF"/>
                  </a:solidFill>
                </a:uFill>
                <a:latin typeface="Trebuchet MS"/>
                <a:ea typeface="DejaVu Sans"/>
              </a:rPr>
              <a:t>TRANSITION</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181160" y="1800000"/>
            <a:ext cx="162648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GB" sz="4000" strike="noStrike" spc="-1">
                <a:solidFill>
                  <a:srgbClr val="90C226"/>
                </a:solidFill>
                <a:uFill>
                  <a:solidFill>
                    <a:srgbClr val="FFFFFF"/>
                  </a:solidFill>
                </a:uFill>
                <a:latin typeface="Trebuchet MS"/>
                <a:ea typeface="DejaVu Sans"/>
              </a:rPr>
              <a:t>VIEWS</a:t>
            </a:r>
            <a:endParaRPr lang="en-GB" sz="1800" strike="noStrike" spc="-1">
              <a:solidFill>
                <a:srgbClr val="000000"/>
              </a:solidFill>
              <a:uFill>
                <a:solidFill>
                  <a:srgbClr val="FFFFFF"/>
                </a:solidFill>
              </a:uFill>
              <a:latin typeface="Arial"/>
            </a:endParaRPr>
          </a:p>
        </p:txBody>
      </p:sp>
      <p:sp>
        <p:nvSpPr>
          <p:cNvPr id="132" name="CustomShape 2"/>
          <p:cNvSpPr/>
          <p:nvPr/>
        </p:nvSpPr>
        <p:spPr>
          <a:xfrm>
            <a:off x="677160" y="4527360"/>
            <a:ext cx="8596080" cy="858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Segnaposto contenuto 7"/>
          <p:cNvPicPr/>
          <p:nvPr/>
        </p:nvPicPr>
        <p:blipFill>
          <a:blip r:embed="rId3"/>
          <a:stretch/>
        </p:blipFill>
        <p:spPr>
          <a:xfrm>
            <a:off x="5699160" y="1880280"/>
            <a:ext cx="5460480" cy="3731760"/>
          </a:xfrm>
          <a:prstGeom prst="rect">
            <a:avLst/>
          </a:prstGeom>
          <a:ln>
            <a:noFill/>
          </a:ln>
        </p:spPr>
      </p:pic>
      <p:sp>
        <p:nvSpPr>
          <p:cNvPr id="85" name="CustomShape 1"/>
          <p:cNvSpPr/>
          <p:nvPr/>
        </p:nvSpPr>
        <p:spPr>
          <a:xfrm>
            <a:off x="1195560" y="1080000"/>
            <a:ext cx="9100440" cy="6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Presentation: GTT local transport company</a:t>
            </a:r>
            <a:endParaRPr lang="en-GB" sz="1800" strike="noStrike" spc="-1">
              <a:solidFill>
                <a:srgbClr val="000000"/>
              </a:solidFill>
              <a:uFill>
                <a:solidFill>
                  <a:srgbClr val="FFFFFF"/>
                </a:solidFill>
              </a:uFill>
              <a:latin typeface="Arial"/>
            </a:endParaRPr>
          </a:p>
        </p:txBody>
      </p:sp>
      <p:sp>
        <p:nvSpPr>
          <p:cNvPr id="86" name="CustomShape 2"/>
          <p:cNvSpPr/>
          <p:nvPr/>
        </p:nvSpPr>
        <p:spPr>
          <a:xfrm>
            <a:off x="1224000" y="2016000"/>
            <a:ext cx="4679640" cy="295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SIZE:</a:t>
            </a:r>
            <a:endParaRPr lang="en-GB" sz="1800" strike="noStrike" spc="-1">
              <a:solidFill>
                <a:srgbClr val="000000"/>
              </a:solidFill>
              <a:uFill>
                <a:solidFill>
                  <a:srgbClr val="FFFFFF"/>
                </a:solidFill>
              </a:uFill>
              <a:latin typeface="Arial"/>
            </a:endParaRPr>
          </a:p>
          <a:p>
            <a:pPr marL="800280" lvl="1"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Employs 5,500 personnel</a:t>
            </a:r>
            <a:endParaRPr lang="en-GB" sz="1800" strike="noStrike" spc="-1">
              <a:solidFill>
                <a:srgbClr val="000000"/>
              </a:solidFill>
              <a:uFill>
                <a:solidFill>
                  <a:srgbClr val="FFFFFF"/>
                </a:solidFill>
              </a:uFill>
              <a:latin typeface="Arial"/>
            </a:endParaRPr>
          </a:p>
          <a:p>
            <a:pPr marL="800280" lvl="1"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Transports 200 millions of passengers per year</a:t>
            </a:r>
            <a:endParaRPr lang="en-GB" sz="1800" strike="noStrike" spc="-1">
              <a:solidFill>
                <a:srgbClr val="000000"/>
              </a:solidFill>
              <a:uFill>
                <a:solidFill>
                  <a:srgbClr val="FFFFFF"/>
                </a:solidFill>
              </a:uFill>
              <a:latin typeface="Arial"/>
            </a:endParaRPr>
          </a:p>
          <a:p>
            <a:pPr marL="343080"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GOAL: it manages…</a:t>
            </a:r>
            <a:endParaRPr lang="en-GB" sz="1800" strike="noStrike" spc="-1">
              <a:solidFill>
                <a:srgbClr val="000000"/>
              </a:solidFill>
              <a:uFill>
                <a:solidFill>
                  <a:srgbClr val="FFFFFF"/>
                </a:solidFill>
              </a:uFill>
              <a:latin typeface="Arial"/>
            </a:endParaRPr>
          </a:p>
          <a:p>
            <a:pPr marL="800280" lvl="1"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The local public transport service (tram, bus, metro)</a:t>
            </a:r>
            <a:endParaRPr lang="en-GB" sz="1800" strike="noStrike" spc="-1">
              <a:solidFill>
                <a:srgbClr val="000000"/>
              </a:solidFill>
              <a:uFill>
                <a:solidFill>
                  <a:srgbClr val="FFFFFF"/>
                </a:solidFill>
              </a:uFill>
              <a:latin typeface="Arial"/>
            </a:endParaRPr>
          </a:p>
          <a:p>
            <a:pPr marL="800280" lvl="1" indent="-341640">
              <a:lnSpc>
                <a:spcPct val="100000"/>
              </a:lnSpc>
              <a:buClr>
                <a:srgbClr val="90C226"/>
              </a:buClr>
              <a:buSzPct val="80000"/>
              <a:buFont typeface="Wingdings 3" charset="2"/>
              <a:buChar char=""/>
            </a:pPr>
            <a:r>
              <a:rPr lang="en-GB" sz="2000" b="1" strike="noStrike" spc="-1">
                <a:solidFill>
                  <a:srgbClr val="FF0000"/>
                </a:solidFill>
                <a:uFill>
                  <a:solidFill>
                    <a:srgbClr val="FFFFFF"/>
                  </a:solidFill>
                </a:uFill>
                <a:latin typeface="Trebuchet MS"/>
                <a:ea typeface="DejaVu Sans"/>
              </a:rPr>
              <a:t>Parking spots</a:t>
            </a:r>
            <a:endParaRPr lang="en-GB" sz="1800" strike="noStrike" spc="-1">
              <a:solidFill>
                <a:srgbClr val="000000"/>
              </a:solidFill>
              <a:uFill>
                <a:solidFill>
                  <a:srgbClr val="FFFFFF"/>
                </a:solidFill>
              </a:uFill>
              <a:latin typeface="Arial"/>
            </a:endParaRPr>
          </a:p>
          <a:p>
            <a:pPr marL="343080"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PROFIT: 500mln € turnover (2010)</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181160" y="1008000"/>
            <a:ext cx="2346840" cy="71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4000" strike="noStrike" spc="-1">
                <a:solidFill>
                  <a:srgbClr val="90C226"/>
                </a:solidFill>
                <a:uFill>
                  <a:solidFill>
                    <a:srgbClr val="FFFFFF"/>
                  </a:solidFill>
                </a:uFill>
                <a:latin typeface="Trebuchet MS"/>
                <a:ea typeface="DejaVu Sans"/>
              </a:rPr>
              <a:t>IT VIEW</a:t>
            </a:r>
            <a:endParaRPr lang="en-GB" sz="4000" strike="noStrike" spc="-1">
              <a:solidFill>
                <a:srgbClr val="000000"/>
              </a:solidFill>
              <a:uFill>
                <a:solidFill>
                  <a:srgbClr val="FFFFFF"/>
                </a:solidFill>
              </a:uFill>
              <a:latin typeface="Arial"/>
            </a:endParaRPr>
          </a:p>
        </p:txBody>
      </p:sp>
      <p:sp>
        <p:nvSpPr>
          <p:cNvPr id="134" name="CustomShape 2"/>
          <p:cNvSpPr/>
          <p:nvPr/>
        </p:nvSpPr>
        <p:spPr>
          <a:xfrm>
            <a:off x="1181160" y="1872000"/>
            <a:ext cx="5802480" cy="223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440" indent="-342000">
              <a:lnSpc>
                <a:spcPct val="100000"/>
              </a:lnSpc>
              <a:buClr>
                <a:srgbClr val="90C226"/>
              </a:buClr>
              <a:buSzPct val="80000"/>
              <a:buFont typeface="Arial"/>
              <a:buChar char="•"/>
            </a:pPr>
            <a:r>
              <a:rPr lang="en-GB" sz="2000" strike="noStrike" spc="-1">
                <a:solidFill>
                  <a:srgbClr val="404040"/>
                </a:solidFill>
                <a:uFill>
                  <a:solidFill>
                    <a:srgbClr val="FFFFFF"/>
                  </a:solidFill>
                </a:uFill>
                <a:latin typeface="Trebuchet MS"/>
                <a:ea typeface="DejaVu Sans"/>
              </a:rPr>
              <a:t>Server</a:t>
            </a:r>
            <a:endParaRPr lang="en-GB" sz="1800" strike="noStrike" spc="-1">
              <a:solidFill>
                <a:srgbClr val="000000"/>
              </a:solidFill>
              <a:uFill>
                <a:solidFill>
                  <a:srgbClr val="FFFFFF"/>
                </a:solidFill>
              </a:uFill>
              <a:latin typeface="Arial"/>
            </a:endParaRPr>
          </a:p>
          <a:p>
            <a:pPr marL="914760" lvl="1" indent="-456120">
              <a:lnSpc>
                <a:spcPct val="100000"/>
              </a:lnSpc>
              <a:buClr>
                <a:srgbClr val="90C226"/>
              </a:buClr>
              <a:buSzPct val="80000"/>
              <a:buFont typeface="Arial"/>
              <a:buChar char="•"/>
            </a:pPr>
            <a:r>
              <a:rPr lang="en-GB" sz="2000" strike="noStrike" spc="-1">
                <a:solidFill>
                  <a:srgbClr val="404040"/>
                </a:solidFill>
                <a:uFill>
                  <a:solidFill>
                    <a:srgbClr val="FFFFFF"/>
                  </a:solidFill>
                </a:uFill>
                <a:latin typeface="Trebuchet MS"/>
                <a:ea typeface="DejaVu Sans"/>
              </a:rPr>
              <a:t>Database</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a:p>
            <a:pPr marL="343440" indent="-342000">
              <a:lnSpc>
                <a:spcPct val="100000"/>
              </a:lnSpc>
              <a:buClr>
                <a:srgbClr val="90C226"/>
              </a:buClr>
              <a:buSzPct val="80000"/>
              <a:buFont typeface="Arial"/>
              <a:buChar char="•"/>
            </a:pPr>
            <a:r>
              <a:rPr lang="en-GB" sz="2000" strike="noStrike" spc="-1">
                <a:solidFill>
                  <a:srgbClr val="404040"/>
                </a:solidFill>
                <a:uFill>
                  <a:solidFill>
                    <a:srgbClr val="FFFFFF"/>
                  </a:solidFill>
                </a:uFill>
                <a:latin typeface="Trebuchet MS"/>
                <a:ea typeface="DejaVu Sans"/>
              </a:rPr>
              <a:t>Client</a:t>
            </a:r>
            <a:endParaRPr lang="en-GB" sz="1800" strike="noStrike" spc="-1">
              <a:solidFill>
                <a:srgbClr val="000000"/>
              </a:solidFill>
              <a:uFill>
                <a:solidFill>
                  <a:srgbClr val="FFFFFF"/>
                </a:solidFill>
              </a:uFill>
              <a:latin typeface="Arial"/>
            </a:endParaRPr>
          </a:p>
          <a:p>
            <a:pPr marL="914760" lvl="1" indent="-456120">
              <a:lnSpc>
                <a:spcPct val="100000"/>
              </a:lnSpc>
              <a:buClr>
                <a:srgbClr val="90C226"/>
              </a:buClr>
              <a:buSzPct val="80000"/>
              <a:buFont typeface="Symbol" charset="2"/>
              <a:buChar char=""/>
            </a:pPr>
            <a:r>
              <a:rPr lang="en-GB" sz="2000" strike="noStrike" spc="-1">
                <a:solidFill>
                  <a:srgbClr val="404040"/>
                </a:solidFill>
                <a:uFill>
                  <a:solidFill>
                    <a:srgbClr val="FFFFFF"/>
                  </a:solidFill>
                </a:uFill>
                <a:latin typeface="Trebuchet MS"/>
                <a:ea typeface="DejaVu Sans"/>
              </a:rPr>
              <a:t>Smartphone app for customers</a:t>
            </a:r>
            <a:endParaRPr lang="en-GB" sz="1800" strike="noStrike" spc="-1">
              <a:solidFill>
                <a:srgbClr val="000000"/>
              </a:solidFill>
              <a:uFill>
                <a:solidFill>
                  <a:srgbClr val="FFFFFF"/>
                </a:solidFill>
              </a:uFill>
              <a:latin typeface="Arial"/>
            </a:endParaRPr>
          </a:p>
          <a:p>
            <a:pPr marL="914760" lvl="1" indent="-456120">
              <a:lnSpc>
                <a:spcPct val="100000"/>
              </a:lnSpc>
              <a:buClr>
                <a:srgbClr val="90C226"/>
              </a:buClr>
              <a:buSzPct val="80000"/>
              <a:buFont typeface="Symbol" charset="2"/>
              <a:buChar char=""/>
            </a:pPr>
            <a:r>
              <a:rPr lang="en-GB" sz="2000" strike="noStrike" spc="-1">
                <a:solidFill>
                  <a:srgbClr val="404040"/>
                </a:solidFill>
                <a:uFill>
                  <a:solidFill>
                    <a:srgbClr val="FFFFFF"/>
                  </a:solidFill>
                </a:uFill>
                <a:latin typeface="Trebuchet MS"/>
                <a:ea typeface="DejaVu Sans"/>
              </a:rPr>
              <a:t>Smartphone app for supervisors</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181160" y="1008000"/>
            <a:ext cx="4578840" cy="7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GB" sz="4000" strike="noStrike" spc="-1">
                <a:solidFill>
                  <a:srgbClr val="90C226"/>
                </a:solidFill>
                <a:uFill>
                  <a:solidFill>
                    <a:srgbClr val="FFFFFF"/>
                  </a:solidFill>
                </a:uFill>
                <a:latin typeface="Trebuchet MS"/>
                <a:ea typeface="DejaVu Sans"/>
              </a:rPr>
              <a:t>FUNCTIONAL VIEW</a:t>
            </a:r>
            <a:endParaRPr lang="en-GB" sz="1800" strike="noStrike" spc="-1">
              <a:solidFill>
                <a:srgbClr val="000000"/>
              </a:solidFill>
              <a:uFill>
                <a:solidFill>
                  <a:srgbClr val="FFFFFF"/>
                </a:solidFill>
              </a:uFill>
              <a:latin typeface="Arial"/>
            </a:endParaRPr>
          </a:p>
        </p:txBody>
      </p:sp>
      <p:sp>
        <p:nvSpPr>
          <p:cNvPr id="136" name="CustomShape 2"/>
          <p:cNvSpPr/>
          <p:nvPr/>
        </p:nvSpPr>
        <p:spPr>
          <a:xfrm>
            <a:off x="677160" y="4527360"/>
            <a:ext cx="8596080" cy="858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17760" y="0"/>
            <a:ext cx="3198240" cy="59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Class diagram</a:t>
            </a:r>
            <a:endParaRPr lang="en-GB" sz="1800" strike="noStrike" spc="-1">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60" y="776823"/>
            <a:ext cx="10582622" cy="51244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760" y="738187"/>
            <a:ext cx="10582622" cy="512443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Immagine 2"/>
          <p:cNvPicPr/>
          <p:nvPr/>
        </p:nvPicPr>
        <p:blipFill>
          <a:blip r:embed="rId3"/>
          <a:stretch/>
        </p:blipFill>
        <p:spPr>
          <a:xfrm>
            <a:off x="1133341" y="708840"/>
            <a:ext cx="10058400" cy="5596920"/>
          </a:xfrm>
          <a:prstGeom prst="rect">
            <a:avLst/>
          </a:prstGeom>
          <a:ln>
            <a:noFill/>
          </a:ln>
        </p:spPr>
      </p:pic>
      <p:sp>
        <p:nvSpPr>
          <p:cNvPr id="140" name="CustomShape 1"/>
          <p:cNvSpPr/>
          <p:nvPr/>
        </p:nvSpPr>
        <p:spPr>
          <a:xfrm>
            <a:off x="317160" y="65160"/>
            <a:ext cx="3858840" cy="64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Use Case diagram</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Immagine 2"/>
          <p:cNvPicPr/>
          <p:nvPr/>
        </p:nvPicPr>
        <p:blipFill>
          <a:blip r:embed="rId3"/>
          <a:stretch/>
        </p:blipFill>
        <p:spPr>
          <a:xfrm>
            <a:off x="792000" y="38160"/>
            <a:ext cx="10640160" cy="6213960"/>
          </a:xfrm>
          <a:prstGeom prst="rect">
            <a:avLst/>
          </a:prstGeom>
          <a:ln>
            <a:noFill/>
          </a:ln>
        </p:spPr>
      </p:pic>
      <p:sp>
        <p:nvSpPr>
          <p:cNvPr id="144" name="CustomShape 1"/>
          <p:cNvSpPr/>
          <p:nvPr/>
        </p:nvSpPr>
        <p:spPr>
          <a:xfrm>
            <a:off x="576000" y="38160"/>
            <a:ext cx="3858840" cy="64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Use Case diagram</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49160" y="203760"/>
            <a:ext cx="3858840" cy="66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Use Case diagram</a:t>
            </a:r>
            <a:endParaRPr lang="en-GB" sz="1800" strike="noStrike" spc="-1">
              <a:solidFill>
                <a:srgbClr val="000000"/>
              </a:solidFill>
              <a:uFill>
                <a:solidFill>
                  <a:srgbClr val="FFFFFF"/>
                </a:solidFill>
              </a:uFill>
              <a:latin typeface="Arial"/>
            </a:endParaRPr>
          </a:p>
        </p:txBody>
      </p:sp>
      <p:pic>
        <p:nvPicPr>
          <p:cNvPr id="148" name="Picture 2"/>
          <p:cNvPicPr/>
          <p:nvPr/>
        </p:nvPicPr>
        <p:blipFill>
          <a:blip r:embed="rId3"/>
          <a:stretch/>
        </p:blipFill>
        <p:spPr>
          <a:xfrm>
            <a:off x="1661374" y="1880316"/>
            <a:ext cx="7817477" cy="3960010"/>
          </a:xfrm>
          <a:prstGeom prst="rect">
            <a:avLst/>
          </a:prstGeom>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22" y="1268327"/>
            <a:ext cx="10805375" cy="457199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 name="Table 1"/>
          <p:cNvGraphicFramePr/>
          <p:nvPr>
            <p:extLst>
              <p:ext uri="{D42A27DB-BD31-4B8C-83A1-F6EECF244321}">
                <p14:modId xmlns:p14="http://schemas.microsoft.com/office/powerpoint/2010/main" val="382472068"/>
              </p:ext>
            </p:extLst>
          </p:nvPr>
        </p:nvGraphicFramePr>
        <p:xfrm>
          <a:off x="1053917" y="1072208"/>
          <a:ext cx="10522440" cy="4789219"/>
        </p:xfrm>
        <a:graphic>
          <a:graphicData uri="http://schemas.openxmlformats.org/drawingml/2006/table">
            <a:tbl>
              <a:tblPr/>
              <a:tblGrid>
                <a:gridCol w="1672560">
                  <a:extLst>
                    <a:ext uri="{9D8B030D-6E8A-4147-A177-3AD203B41FA5}">
                      <a16:colId xmlns:a16="http://schemas.microsoft.com/office/drawing/2014/main" val="20000"/>
                    </a:ext>
                  </a:extLst>
                </a:gridCol>
                <a:gridCol w="4453200">
                  <a:extLst>
                    <a:ext uri="{9D8B030D-6E8A-4147-A177-3AD203B41FA5}">
                      <a16:colId xmlns:a16="http://schemas.microsoft.com/office/drawing/2014/main" val="20001"/>
                    </a:ext>
                  </a:extLst>
                </a:gridCol>
                <a:gridCol w="4396680">
                  <a:extLst>
                    <a:ext uri="{9D8B030D-6E8A-4147-A177-3AD203B41FA5}">
                      <a16:colId xmlns:a16="http://schemas.microsoft.com/office/drawing/2014/main" val="20002"/>
                    </a:ext>
                  </a:extLst>
                </a:gridCol>
              </a:tblGrid>
              <a:tr h="190800">
                <a:tc>
                  <a:txBody>
                    <a:bodyPr/>
                    <a:lstStyle/>
                    <a:p>
                      <a:pPr algn="ctr">
                        <a:lnSpc>
                          <a:spcPct val="107000"/>
                        </a:lnSpc>
                      </a:pPr>
                      <a:r>
                        <a:rPr lang="en-GB" sz="1200" b="1" strike="noStrike" spc="-1" dirty="0">
                          <a:solidFill>
                            <a:srgbClr val="FFFFFF"/>
                          </a:solidFill>
                          <a:uFill>
                            <a:solidFill>
                              <a:srgbClr val="FFFFFF"/>
                            </a:solidFill>
                          </a:uFill>
                          <a:latin typeface="Trebuchet MS"/>
                          <a:ea typeface="DejaVu Sans"/>
                        </a:rPr>
                        <a:t>KPI </a:t>
                      </a:r>
                      <a:r>
                        <a:rPr lang="en-GB" sz="1200" b="1" strike="noStrike" spc="-1" dirty="0">
                          <a:solidFill>
                            <a:srgbClr val="FFFFFF"/>
                          </a:solidFill>
                          <a:uFill>
                            <a:solidFill>
                              <a:srgbClr val="FFFFFF"/>
                            </a:solidFill>
                          </a:uFill>
                          <a:latin typeface="Trebuchet MS"/>
                        </a:rPr>
                        <a:t>Name</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gn="ctr">
                        <a:lnSpc>
                          <a:spcPct val="107000"/>
                        </a:lnSpc>
                      </a:pPr>
                      <a:r>
                        <a:rPr lang="en-GB" sz="1200" b="1" strike="noStrike" spc="-1" dirty="0">
                          <a:solidFill>
                            <a:srgbClr val="FFFFFF"/>
                          </a:solidFill>
                          <a:uFill>
                            <a:solidFill>
                              <a:srgbClr val="FFFFFF"/>
                            </a:solidFill>
                          </a:uFill>
                          <a:latin typeface="Trebuchet MS"/>
                          <a:ea typeface="DejaVu Sans"/>
                        </a:rPr>
                        <a:t>AS </a:t>
                      </a:r>
                      <a:r>
                        <a:rPr lang="en-GB" sz="1200" b="1" strike="noStrike" spc="-1" dirty="0">
                          <a:solidFill>
                            <a:srgbClr val="FFFFFF"/>
                          </a:solidFill>
                          <a:uFill>
                            <a:solidFill>
                              <a:srgbClr val="FFFFFF"/>
                            </a:solidFill>
                          </a:uFill>
                          <a:latin typeface="Trebuchet MS"/>
                        </a:rPr>
                        <a:t>IS</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gn="ctr">
                        <a:lnSpc>
                          <a:spcPct val="107000"/>
                        </a:lnSpc>
                      </a:pPr>
                      <a:r>
                        <a:rPr lang="en-GB" sz="1200" b="1" strike="noStrike" spc="-1" dirty="0">
                          <a:solidFill>
                            <a:srgbClr val="FFFFFF"/>
                          </a:solidFill>
                          <a:uFill>
                            <a:solidFill>
                              <a:srgbClr val="FFFFFF"/>
                            </a:solidFill>
                          </a:uFill>
                          <a:latin typeface="Trebuchet MS"/>
                          <a:ea typeface="DejaVu Sans"/>
                        </a:rPr>
                        <a:t>TO </a:t>
                      </a:r>
                      <a:r>
                        <a:rPr lang="en-GB" sz="1200" b="1" strike="noStrike" spc="-1" dirty="0">
                          <a:solidFill>
                            <a:srgbClr val="FFFFFF"/>
                          </a:solidFill>
                          <a:uFill>
                            <a:solidFill>
                              <a:srgbClr val="FFFFFF"/>
                            </a:solidFill>
                          </a:uFill>
                          <a:latin typeface="Trebuchet MS"/>
                        </a:rPr>
                        <a:t>BE</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extLst>
                  <a:ext uri="{0D108BD9-81ED-4DB2-BD59-A6C34878D82A}">
                    <a16:rowId xmlns:a16="http://schemas.microsoft.com/office/drawing/2014/main" val="10000"/>
                  </a:ext>
                </a:extLst>
              </a:tr>
              <a:tr h="437745">
                <a:tc>
                  <a:txBody>
                    <a:bodyPr/>
                    <a:lstStyle/>
                    <a:p>
                      <a:pPr algn="ctr">
                        <a:lnSpc>
                          <a:spcPct val="107000"/>
                        </a:lnSpc>
                      </a:pPr>
                      <a:r>
                        <a:rPr lang="en-GB" sz="1200" b="1" strike="noStrike" spc="-1" dirty="0">
                          <a:solidFill>
                            <a:srgbClr val="FFFFFF"/>
                          </a:solidFill>
                          <a:uFill>
                            <a:solidFill>
                              <a:srgbClr val="FFFFFF"/>
                            </a:solidFill>
                          </a:uFill>
                          <a:latin typeface="Trebuchet MS"/>
                        </a:rPr>
                        <a:t>N_TK</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3816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38160">
                      <a:solidFill>
                        <a:srgbClr val="FFFFFF"/>
                      </a:solidFill>
                    </a:lnT>
                    <a:lnB w="12240">
                      <a:solidFill>
                        <a:srgbClr val="FFFFFF"/>
                      </a:solidFill>
                    </a:lnB>
                    <a:solidFill>
                      <a:srgbClr val="F4D8CC"/>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DejaVu Sans"/>
                        </a:rPr>
                        <a:t>May Increase with the help of the app to find free </a:t>
                      </a:r>
                      <a:r>
                        <a:rPr lang="en-GB" sz="1200" strike="noStrike" spc="-1" dirty="0">
                          <a:solidFill>
                            <a:srgbClr val="000000"/>
                          </a:solidFill>
                          <a:uFill>
                            <a:solidFill>
                              <a:srgbClr val="FFFFFF"/>
                            </a:solidFill>
                          </a:uFill>
                          <a:latin typeface="Trebuchet MS"/>
                        </a:rPr>
                        <a:t>spots</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38160">
                      <a:solidFill>
                        <a:srgbClr val="FFFFFF"/>
                      </a:solidFill>
                    </a:lnT>
                    <a:lnB w="12240">
                      <a:solidFill>
                        <a:srgbClr val="FFFFFF"/>
                      </a:solidFill>
                    </a:lnB>
                    <a:solidFill>
                      <a:srgbClr val="F4D8CC"/>
                    </a:solidFill>
                  </a:tcPr>
                </a:tc>
                <a:extLst>
                  <a:ext uri="{0D108BD9-81ED-4DB2-BD59-A6C34878D82A}">
                    <a16:rowId xmlns:a16="http://schemas.microsoft.com/office/drawing/2014/main" val="10001"/>
                  </a:ext>
                </a:extLst>
              </a:tr>
              <a:tr h="303989">
                <a:tc>
                  <a:txBody>
                    <a:bodyPr/>
                    <a:lstStyle/>
                    <a:p>
                      <a:pPr algn="ctr">
                        <a:lnSpc>
                          <a:spcPct val="107000"/>
                        </a:lnSpc>
                      </a:pPr>
                      <a:r>
                        <a:rPr lang="en-GB" sz="1200" b="1" strike="noStrike" spc="-1" dirty="0">
                          <a:solidFill>
                            <a:srgbClr val="FFFFFF"/>
                          </a:solidFill>
                          <a:uFill>
                            <a:solidFill>
                              <a:srgbClr val="FFFFFF"/>
                            </a:solidFill>
                          </a:uFill>
                          <a:latin typeface="Trebuchet MS"/>
                        </a:rPr>
                        <a:t>N_TU</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rPr>
                        <a:t>No more Tickets Machines</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2"/>
                  </a:ext>
                </a:extLst>
              </a:tr>
              <a:tr h="328309">
                <a:tc>
                  <a:txBody>
                    <a:bodyPr/>
                    <a:lstStyle/>
                    <a:p>
                      <a:pPr algn="ctr">
                        <a:lnSpc>
                          <a:spcPct val="107000"/>
                        </a:lnSpc>
                      </a:pPr>
                      <a:r>
                        <a:rPr lang="en-GB" sz="1200" b="1" strike="noStrike" spc="-1" dirty="0">
                          <a:solidFill>
                            <a:srgbClr val="FFFFFF"/>
                          </a:solidFill>
                          <a:uFill>
                            <a:solidFill>
                              <a:srgbClr val="FFFFFF"/>
                            </a:solidFill>
                          </a:uFill>
                          <a:latin typeface="Trebuchet MS"/>
                        </a:rPr>
                        <a:t>N_TV</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DejaVu Sans"/>
                        </a:rPr>
                        <a:t>No </a:t>
                      </a:r>
                      <a:r>
                        <a:rPr lang="en-GB" sz="1200" strike="noStrike" spc="-1" dirty="0">
                          <a:solidFill>
                            <a:srgbClr val="000000"/>
                          </a:solidFill>
                          <a:uFill>
                            <a:solidFill>
                              <a:srgbClr val="FFFFFF"/>
                            </a:solidFill>
                          </a:uFill>
                          <a:latin typeface="Trebuchet MS"/>
                        </a:rPr>
                        <a:t>more ticket vendors because everything will be electronic</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03"/>
                  </a:ext>
                </a:extLst>
              </a:tr>
              <a:tr h="498543">
                <a:tc>
                  <a:txBody>
                    <a:bodyPr/>
                    <a:lstStyle/>
                    <a:p>
                      <a:pPr algn="ctr">
                        <a:lnSpc>
                          <a:spcPct val="107000"/>
                        </a:lnSpc>
                      </a:pPr>
                      <a:r>
                        <a:rPr lang="en-GB" sz="1200" b="1" strike="noStrike" spc="-1" dirty="0">
                          <a:solidFill>
                            <a:srgbClr val="FFFFFF"/>
                          </a:solidFill>
                          <a:uFill>
                            <a:solidFill>
                              <a:srgbClr val="FFFFFF"/>
                            </a:solidFill>
                          </a:uFill>
                          <a:latin typeface="Trebuchet MS"/>
                        </a:rPr>
                        <a:t>N_NO_TK</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Calibri"/>
                        </a:rPr>
                        <a:t>Hard to measure.</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Calibri"/>
                        </a:rPr>
                        <a:t>May decrease due to the app helping controllers, </a:t>
                      </a:r>
                      <a:endParaRPr lang="it-IT" sz="1200" strike="noStrike" spc="-1" dirty="0">
                        <a:solidFill>
                          <a:srgbClr val="000000"/>
                        </a:solidFill>
                        <a:uFill>
                          <a:solidFill>
                            <a:srgbClr val="FFFFFF"/>
                          </a:solidFill>
                        </a:uFill>
                      </a:endParaRPr>
                    </a:p>
                    <a:p>
                      <a:pPr algn="ctr">
                        <a:lnSpc>
                          <a:spcPct val="107000"/>
                        </a:lnSpc>
                      </a:pPr>
                      <a:r>
                        <a:rPr lang="en-GB" sz="1200" strike="noStrike" spc="-1" dirty="0">
                          <a:solidFill>
                            <a:srgbClr val="000000"/>
                          </a:solidFill>
                          <a:uFill>
                            <a:solidFill>
                              <a:srgbClr val="FFFFFF"/>
                            </a:solidFill>
                          </a:uFill>
                          <a:latin typeface="Trebuchet MS"/>
                          <a:ea typeface="Calibri"/>
                        </a:rPr>
                        <a:t>but uncertain.</a:t>
                      </a:r>
                      <a:endParaRPr lang="en-GB"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4"/>
                  </a:ext>
                </a:extLst>
              </a:tr>
              <a:tr h="547181">
                <a:tc>
                  <a:txBody>
                    <a:bodyPr/>
                    <a:lstStyle/>
                    <a:p>
                      <a:pPr algn="ctr">
                        <a:lnSpc>
                          <a:spcPct val="107000"/>
                        </a:lnSpc>
                      </a:pPr>
                      <a:r>
                        <a:rPr lang="en-GB" sz="1200" b="1" strike="noStrike" spc="-1" dirty="0">
                          <a:solidFill>
                            <a:srgbClr val="FFFFFF"/>
                          </a:solidFill>
                          <a:uFill>
                            <a:solidFill>
                              <a:srgbClr val="FFFFFF"/>
                            </a:solidFill>
                          </a:uFill>
                          <a:latin typeface="Trebuchet MS"/>
                        </a:rPr>
                        <a:t>C_TK</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DejaVu Sans"/>
                        </a:rPr>
                        <a:t>Highly </a:t>
                      </a:r>
                      <a:r>
                        <a:rPr lang="en-GB" sz="1200" strike="noStrike" spc="-1" dirty="0">
                          <a:solidFill>
                            <a:srgbClr val="000000"/>
                          </a:solidFill>
                          <a:uFill>
                            <a:solidFill>
                              <a:srgbClr val="FFFFFF"/>
                            </a:solidFill>
                          </a:uFill>
                          <a:latin typeface="Trebuchet MS"/>
                        </a:rPr>
                        <a:t>Decrease </a:t>
                      </a:r>
                      <a:endParaRPr lang="it-IT" sz="1200" strike="noStrike" spc="-1" dirty="0">
                        <a:solidFill>
                          <a:srgbClr val="000000"/>
                        </a:solidFill>
                        <a:uFill>
                          <a:solidFill>
                            <a:srgbClr val="FFFFFF"/>
                          </a:solidFill>
                        </a:uFill>
                      </a:endParaRPr>
                    </a:p>
                    <a:p>
                      <a:pPr algn="ctr">
                        <a:lnSpc>
                          <a:spcPct val="107000"/>
                        </a:lnSpc>
                      </a:pPr>
                      <a:r>
                        <a:rPr lang="en-GB" sz="1200" strike="noStrike" spc="-1" dirty="0">
                          <a:solidFill>
                            <a:srgbClr val="000000"/>
                          </a:solidFill>
                          <a:uFill>
                            <a:solidFill>
                              <a:srgbClr val="FFFFFF"/>
                            </a:solidFill>
                          </a:uFill>
                          <a:latin typeface="Trebuchet MS"/>
                          <a:ea typeface="DejaVu Sans"/>
                        </a:rPr>
                        <a:t>(no more ticket to print, less personnel and no vendors</a:t>
                      </a:r>
                      <a:r>
                        <a:rPr lang="en-GB" sz="1200" strike="noStrike" spc="-1" dirty="0">
                          <a:solidFill>
                            <a:srgbClr val="000000"/>
                          </a:solidFill>
                          <a:uFill>
                            <a:solidFill>
                              <a:srgbClr val="FFFFFF"/>
                            </a:solidFill>
                          </a:uFill>
                          <a:latin typeface="Trebuchet MS"/>
                        </a:rPr>
                        <a:t>)</a:t>
                      </a:r>
                      <a:endParaRPr lang="en-GB"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05"/>
                  </a:ext>
                </a:extLst>
              </a:tr>
              <a:tr h="190800">
                <a:tc>
                  <a:txBody>
                    <a:bodyPr/>
                    <a:lstStyle/>
                    <a:p>
                      <a:pPr algn="ctr">
                        <a:lnSpc>
                          <a:spcPct val="107000"/>
                        </a:lnSpc>
                      </a:pPr>
                      <a:r>
                        <a:rPr lang="en-GB" sz="1200" b="1" strike="noStrike" spc="-1" dirty="0">
                          <a:solidFill>
                            <a:srgbClr val="FFFFFF"/>
                          </a:solidFill>
                          <a:uFill>
                            <a:solidFill>
                              <a:srgbClr val="FFFFFF"/>
                            </a:solidFill>
                          </a:uFill>
                          <a:latin typeface="Trebuchet MS"/>
                        </a:rPr>
                        <a:t>C_C</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DejaVu Sans"/>
                        </a:rPr>
                        <a:t>Slightly decrease (less personnel</a:t>
                      </a:r>
                      <a:r>
                        <a:rPr lang="en-GB" sz="1200" strike="noStrike" spc="-1" dirty="0">
                          <a:solidFill>
                            <a:srgbClr val="000000"/>
                          </a:solidFill>
                          <a:uFill>
                            <a:solidFill>
                              <a:srgbClr val="FFFFFF"/>
                            </a:solidFill>
                          </a:uFill>
                          <a:latin typeface="Trebuchet MS"/>
                        </a:rPr>
                        <a:t>)</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6"/>
                  </a:ext>
                </a:extLst>
              </a:tr>
              <a:tr h="190800">
                <a:tc>
                  <a:txBody>
                    <a:bodyPr/>
                    <a:lstStyle/>
                    <a:p>
                      <a:pPr algn="ctr">
                        <a:lnSpc>
                          <a:spcPct val="107000"/>
                        </a:lnSpc>
                      </a:pPr>
                      <a:r>
                        <a:rPr lang="en-GB" sz="1200" b="1" strike="noStrike" spc="-1" dirty="0">
                          <a:solidFill>
                            <a:srgbClr val="FFFFFF"/>
                          </a:solidFill>
                          <a:uFill>
                            <a:solidFill>
                              <a:srgbClr val="FFFFFF"/>
                            </a:solidFill>
                          </a:uFill>
                          <a:latin typeface="Trebuchet MS"/>
                        </a:rPr>
                        <a:t>C_NO_TK</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Calibri"/>
                        </a:rPr>
                        <a:t>Hard to measure. </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Calibri"/>
                        </a:rPr>
                        <a:t>Decrease if N_NO_TK decrease.</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07"/>
                  </a:ext>
                </a:extLst>
              </a:tr>
              <a:tr h="303989">
                <a:tc>
                  <a:txBody>
                    <a:bodyPr/>
                    <a:lstStyle/>
                    <a:p>
                      <a:pPr algn="ctr">
                        <a:lnSpc>
                          <a:spcPct val="107000"/>
                        </a:lnSpc>
                      </a:pPr>
                      <a:r>
                        <a:rPr lang="en-GB" sz="1200" b="1" strike="noStrike" spc="-1" dirty="0">
                          <a:solidFill>
                            <a:srgbClr val="FFFFFF"/>
                          </a:solidFill>
                          <a:uFill>
                            <a:solidFill>
                              <a:srgbClr val="FFFFFF"/>
                            </a:solidFill>
                          </a:uFill>
                          <a:latin typeface="Trebuchet MS"/>
                        </a:rPr>
                        <a:t>C_M_M</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DejaVu Sans"/>
                        </a:rPr>
                        <a:t>No </a:t>
                      </a:r>
                      <a:r>
                        <a:rPr lang="en-GB" sz="1200" strike="noStrike" spc="-1" dirty="0">
                          <a:solidFill>
                            <a:srgbClr val="000000"/>
                          </a:solidFill>
                          <a:uFill>
                            <a:solidFill>
                              <a:srgbClr val="FFFFFF"/>
                            </a:solidFill>
                          </a:uFill>
                          <a:latin typeface="Trebuchet MS"/>
                        </a:rPr>
                        <a:t>more maintenance cost for the ticket machines</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8"/>
                  </a:ext>
                </a:extLst>
              </a:tr>
              <a:tr h="303989">
                <a:tc>
                  <a:txBody>
                    <a:bodyPr/>
                    <a:lstStyle/>
                    <a:p>
                      <a:pPr algn="ctr">
                        <a:lnSpc>
                          <a:spcPct val="107000"/>
                        </a:lnSpc>
                      </a:pPr>
                      <a:r>
                        <a:rPr lang="en-GB" sz="1200" b="1" strike="noStrike" spc="-1" dirty="0">
                          <a:solidFill>
                            <a:srgbClr val="FFFFFF"/>
                          </a:solidFill>
                          <a:uFill>
                            <a:solidFill>
                              <a:srgbClr val="FFFFFF"/>
                            </a:solidFill>
                          </a:uFill>
                          <a:latin typeface="Trebuchet MS"/>
                        </a:rPr>
                        <a:t>C_R_M</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charset="0"/>
                          <a:ea typeface="DejaVu Sans"/>
                        </a:rPr>
                        <a:t>No more cost for retrieving money from ticket </a:t>
                      </a:r>
                      <a:r>
                        <a:rPr lang="en-GB" sz="1200" strike="noStrike" spc="-1" dirty="0">
                          <a:solidFill>
                            <a:srgbClr val="000000"/>
                          </a:solidFill>
                          <a:uFill>
                            <a:solidFill>
                              <a:srgbClr val="FFFFFF"/>
                            </a:solidFill>
                          </a:uFill>
                          <a:latin typeface="Trebuchet MS" charset="0"/>
                        </a:rPr>
                        <a:t>machines</a:t>
                      </a:r>
                      <a:endParaRPr lang="it-IT" sz="1200" strike="noStrike" spc="-1" dirty="0">
                        <a:solidFill>
                          <a:srgbClr val="000000"/>
                        </a:solidFill>
                        <a:uFill>
                          <a:solidFill>
                            <a:srgbClr val="FFFFFF"/>
                          </a:solidFill>
                        </a:uFill>
                        <a:latin typeface="Trebuchet MS" charset="0"/>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09"/>
                  </a:ext>
                </a:extLst>
              </a:tr>
              <a:tr h="190800">
                <a:tc>
                  <a:txBody>
                    <a:bodyPr/>
                    <a:lstStyle/>
                    <a:p>
                      <a:pPr algn="ctr">
                        <a:lnSpc>
                          <a:spcPct val="107000"/>
                        </a:lnSpc>
                      </a:pPr>
                      <a:r>
                        <a:rPr lang="en-GB" sz="1200" b="1" strike="noStrike" spc="-1" dirty="0">
                          <a:solidFill>
                            <a:srgbClr val="FFFFFF"/>
                          </a:solidFill>
                          <a:uFill>
                            <a:solidFill>
                              <a:srgbClr val="FFFFFF"/>
                            </a:solidFill>
                          </a:uFill>
                          <a:latin typeface="Trebuchet MS"/>
                        </a:rPr>
                        <a:t>L_TK</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ea typeface="DejaVu Sans"/>
                        </a:rPr>
                        <a:t>Decrease (with the use of electronic payment</a:t>
                      </a:r>
                      <a:r>
                        <a:rPr lang="en-GB" sz="1200" strike="noStrike" spc="-1" dirty="0">
                          <a:solidFill>
                            <a:srgbClr val="000000"/>
                          </a:solidFill>
                          <a:uFill>
                            <a:solidFill>
                              <a:srgbClr val="FFFFFF"/>
                            </a:solidFill>
                          </a:uFill>
                          <a:latin typeface="Trebuchet MS"/>
                        </a:rPr>
                        <a:t>)</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10"/>
                  </a:ext>
                </a:extLst>
              </a:tr>
              <a:tr h="364787">
                <a:tc>
                  <a:txBody>
                    <a:bodyPr/>
                    <a:lstStyle/>
                    <a:p>
                      <a:pPr algn="ctr">
                        <a:lnSpc>
                          <a:spcPct val="107000"/>
                        </a:lnSpc>
                      </a:pPr>
                      <a:r>
                        <a:rPr lang="en-GB" sz="1200" b="1" strike="noStrike" spc="-1" dirty="0">
                          <a:solidFill>
                            <a:srgbClr val="FFFFFF"/>
                          </a:solidFill>
                          <a:uFill>
                            <a:solidFill>
                              <a:srgbClr val="FFFFFF"/>
                            </a:solidFill>
                          </a:uFill>
                          <a:latin typeface="Trebuchet MS"/>
                        </a:rPr>
                        <a:t>E_TK</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pPr algn="ctr">
                        <a:lnSpc>
                          <a:spcPct val="107000"/>
                        </a:lnSpc>
                      </a:pPr>
                      <a:r>
                        <a:rPr lang="en-GB" sz="1200" strike="noStrike" spc="-1" dirty="0">
                          <a:solidFill>
                            <a:srgbClr val="000000"/>
                          </a:solidFill>
                          <a:uFill>
                            <a:solidFill>
                              <a:srgbClr val="FFFFFF"/>
                            </a:solidFill>
                          </a:uFill>
                          <a:latin typeface="Trebuchet MS"/>
                        </a:rPr>
                        <a:t>Errors in tickets should disappear</a:t>
                      </a:r>
                      <a:endParaRPr lang="it-IT" sz="1200" strike="noStrike" spc="-1" dirty="0">
                        <a:solidFill>
                          <a:srgbClr val="000000"/>
                        </a:solidFill>
                        <a:uFill>
                          <a:solidFill>
                            <a:srgbClr val="FFFFFF"/>
                          </a:solidFill>
                        </a:uFill>
                        <a:latin typeface="Trebuchet MS"/>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11"/>
                  </a:ext>
                </a:extLst>
              </a:tr>
              <a:tr h="607979">
                <a:tc>
                  <a:txBody>
                    <a:bodyPr/>
                    <a:lstStyle/>
                    <a:p>
                      <a:pPr algn="ctr">
                        <a:lnSpc>
                          <a:spcPct val="107000"/>
                        </a:lnSpc>
                      </a:pPr>
                      <a:r>
                        <a:rPr lang="en-GB" sz="1200" b="1" strike="noStrike" spc="-1" dirty="0">
                          <a:solidFill>
                            <a:srgbClr val="FFFFFF"/>
                          </a:solidFill>
                          <a:uFill>
                            <a:solidFill>
                              <a:srgbClr val="FFFFFF"/>
                            </a:solidFill>
                          </a:uFill>
                          <a:latin typeface="Trebuchet MS"/>
                          <a:ea typeface="DejaVu Sans"/>
                        </a:rPr>
                        <a:t>P_C_NO_TK</a:t>
                      </a:r>
                      <a:r>
                        <a:rPr lang="en-GB" sz="1200" b="1" strike="noStrike" spc="-1" dirty="0">
                          <a:solidFill>
                            <a:srgbClr val="FFFFFF"/>
                          </a:solidFill>
                          <a:uFill>
                            <a:solidFill>
                              <a:srgbClr val="FFFFFF"/>
                            </a:solidFill>
                          </a:uFill>
                          <a:latin typeface="Trebuchet MS"/>
                        </a:rPr>
                        <a:t> </a:t>
                      </a:r>
                      <a:endParaRPr lang="it-IT"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a:lstStyle/>
                    <a:p>
                      <a:pPr algn="ctr">
                        <a:lnSpc>
                          <a:spcPct val="107000"/>
                        </a:lnSpc>
                      </a:pPr>
                      <a:r>
                        <a:rPr lang="en-GB" sz="1200" strike="noStrike" spc="-1">
                          <a:solidFill>
                            <a:srgbClr val="000000"/>
                          </a:solidFill>
                          <a:uFill>
                            <a:solidFill>
                              <a:srgbClr val="FFFFFF"/>
                            </a:solidFill>
                          </a:uFill>
                          <a:latin typeface="Trebuchet MS"/>
                          <a:ea typeface="DejaVu Sans"/>
                        </a:rPr>
                        <a:t> </a:t>
                      </a:r>
                      <a:endParaRPr lang="en-GB" sz="1200" strike="noStrike" spc="-1">
                        <a:solidFill>
                          <a:srgbClr val="000000"/>
                        </a:solidFill>
                        <a:uFill>
                          <a:solidFill>
                            <a:srgbClr val="FFFFFF"/>
                          </a:solidFill>
                        </a:uFill>
                        <a:latin typeface="Aria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algn="ctr">
                        <a:lnSpc>
                          <a:spcPct val="100000"/>
                        </a:lnSpc>
                      </a:pPr>
                      <a:r>
                        <a:rPr lang="en-GB" sz="1200" strike="noStrike" spc="-1" dirty="0">
                          <a:solidFill>
                            <a:srgbClr val="000000"/>
                          </a:solidFill>
                          <a:uFill>
                            <a:solidFill>
                              <a:srgbClr val="FFFFFF"/>
                            </a:solidFill>
                          </a:uFill>
                          <a:latin typeface="Trebuchet MS"/>
                          <a:ea typeface="DejaVu Sans"/>
                        </a:rPr>
                        <a:t>Probably unchanged.</a:t>
                      </a:r>
                      <a:r>
                        <a:rPr lang="en-GB" sz="1200" strike="noStrike" spc="-1" dirty="0">
                          <a:solidFill>
                            <a:srgbClr val="000000"/>
                          </a:solidFill>
                          <a:uFill>
                            <a:solidFill>
                              <a:srgbClr val="FFFFFF"/>
                            </a:solidFill>
                          </a:uFill>
                          <a:latin typeface="Trebuchet MS"/>
                        </a:rPr>
                        <a:t> </a:t>
                      </a:r>
                      <a:endParaRPr lang="it-IT" sz="1200" strike="noStrike" spc="-1" dirty="0">
                        <a:solidFill>
                          <a:srgbClr val="000000"/>
                        </a:solidFill>
                        <a:uFill>
                          <a:solidFill>
                            <a:srgbClr val="FFFFFF"/>
                          </a:solidFill>
                        </a:uFill>
                      </a:endParaRPr>
                    </a:p>
                    <a:p>
                      <a:pPr algn="ctr">
                        <a:lnSpc>
                          <a:spcPct val="100000"/>
                        </a:lnSpc>
                      </a:pPr>
                      <a:r>
                        <a:rPr lang="en-GB" sz="1200" strike="noStrike" spc="-1" dirty="0">
                          <a:solidFill>
                            <a:srgbClr val="000000"/>
                          </a:solidFill>
                          <a:uFill>
                            <a:solidFill>
                              <a:srgbClr val="FFFFFF"/>
                            </a:solidFill>
                          </a:uFill>
                          <a:latin typeface="Trebuchet MS"/>
                          <a:ea typeface="DejaVu Sans"/>
                        </a:rPr>
                        <a:t>However the app should help supervisor controlling tickets</a:t>
                      </a:r>
                      <a:r>
                        <a:rPr lang="en-GB" sz="1200" strike="noStrike" spc="-1" dirty="0">
                          <a:solidFill>
                            <a:srgbClr val="000000"/>
                          </a:solidFill>
                          <a:uFill>
                            <a:solidFill>
                              <a:srgbClr val="FFFFFF"/>
                            </a:solidFill>
                          </a:uFill>
                          <a:latin typeface="Trebuchet MS"/>
                        </a:rPr>
                        <a:t>.</a:t>
                      </a:r>
                      <a:endParaRPr lang="en-GB" sz="1200" strike="noStrike" spc="-1" dirty="0">
                        <a:solidFill>
                          <a:srgbClr val="000000"/>
                        </a:solidFill>
                        <a:uFill>
                          <a:solidFill>
                            <a:srgbClr val="FFFFFF"/>
                          </a:solidFill>
                        </a:uFill>
                      </a:endParaRPr>
                    </a:p>
                  </a:txBody>
                  <a:tcPr marL="29520" marR="2952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12"/>
                  </a:ext>
                </a:extLst>
              </a:tr>
            </a:tbl>
          </a:graphicData>
        </a:graphic>
      </p:graphicFrame>
      <p:sp>
        <p:nvSpPr>
          <p:cNvPr id="4" name="CasellaDiTesto 3"/>
          <p:cNvSpPr txBox="1"/>
          <p:nvPr/>
        </p:nvSpPr>
        <p:spPr>
          <a:xfrm>
            <a:off x="-349423" y="176348"/>
            <a:ext cx="2670770" cy="708025"/>
          </a:xfrm>
          <a:prstGeom prst="rect">
            <a:avLst/>
          </a:prstGeom>
        </p:spPr>
        <p:txBody>
          <a:bodyPr rtlCol="0">
            <a:spAutoFit/>
          </a:bodyPr>
          <a:lstStyle/>
          <a:p>
            <a:pPr algn="ctr"/>
            <a:r>
              <a:rPr lang="it-IT" sz="4000" i="1" dirty="0" err="1">
                <a:solidFill>
                  <a:srgbClr val="90C226"/>
                </a:solidFill>
                <a:latin typeface="Trebuchet MS" charset="0"/>
              </a:rPr>
              <a:t>KPIs</a:t>
            </a:r>
            <a:endParaRPr lang="it-IT" sz="4000" dirty="0">
              <a:latin typeface="Trebuchet MS"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648000" y="360000"/>
            <a:ext cx="398808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Ticket distribution</a:t>
            </a:r>
            <a:endParaRPr lang="en-GB" sz="1800" strike="noStrike" spc="-1">
              <a:solidFill>
                <a:srgbClr val="000000"/>
              </a:solidFill>
              <a:uFill>
                <a:solidFill>
                  <a:srgbClr val="FFFFFF"/>
                </a:solidFill>
              </a:uFill>
              <a:latin typeface="Arial"/>
            </a:endParaRPr>
          </a:p>
        </p:txBody>
      </p:sp>
      <p:pic>
        <p:nvPicPr>
          <p:cNvPr id="155" name="Picture 3"/>
          <p:cNvPicPr/>
          <p:nvPr/>
        </p:nvPicPr>
        <p:blipFill>
          <a:blip r:embed="rId3"/>
          <a:stretch/>
        </p:blipFill>
        <p:spPr>
          <a:xfrm>
            <a:off x="867240" y="1499760"/>
            <a:ext cx="10459080" cy="4165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77160" y="4320"/>
            <a:ext cx="859608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Ticket checking</a:t>
            </a:r>
            <a:endParaRPr lang="en-GB" sz="1800" strike="noStrike" spc="-1">
              <a:solidFill>
                <a:srgbClr val="000000"/>
              </a:solidFill>
              <a:uFill>
                <a:solidFill>
                  <a:srgbClr val="FFFFFF"/>
                </a:solidFill>
              </a:uFill>
              <a:latin typeface="Arial"/>
            </a:endParaRPr>
          </a:p>
        </p:txBody>
      </p:sp>
      <p:pic>
        <p:nvPicPr>
          <p:cNvPr id="157" name="Picture 3"/>
          <p:cNvPicPr/>
          <p:nvPr/>
        </p:nvPicPr>
        <p:blipFill>
          <a:blip r:embed="rId3"/>
          <a:stretch/>
        </p:blipFill>
        <p:spPr>
          <a:xfrm>
            <a:off x="901440" y="1481040"/>
            <a:ext cx="10390320" cy="3992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697680" y="144000"/>
            <a:ext cx="4126320" cy="5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200" strike="noStrike" spc="-1">
                <a:solidFill>
                  <a:srgbClr val="90C226"/>
                </a:solidFill>
                <a:uFill>
                  <a:solidFill>
                    <a:srgbClr val="FFFFFF"/>
                  </a:solidFill>
                </a:uFill>
                <a:latin typeface="Trebuchet MS"/>
                <a:ea typeface="DejaVu Sans"/>
              </a:rPr>
              <a:t>Parking maintenance</a:t>
            </a:r>
            <a:endParaRPr lang="en-GB" sz="1800" strike="noStrike" spc="-1">
              <a:solidFill>
                <a:srgbClr val="000000"/>
              </a:solidFill>
              <a:uFill>
                <a:solidFill>
                  <a:srgbClr val="FFFFFF"/>
                </a:solidFill>
              </a:uFill>
              <a:latin typeface="Arial"/>
            </a:endParaRPr>
          </a:p>
        </p:txBody>
      </p:sp>
      <p:pic>
        <p:nvPicPr>
          <p:cNvPr id="159" name="Picture 3"/>
          <p:cNvPicPr/>
          <p:nvPr/>
        </p:nvPicPr>
        <p:blipFill>
          <a:blip r:embed="rId3"/>
          <a:stretch/>
        </p:blipFill>
        <p:spPr>
          <a:xfrm>
            <a:off x="1184856" y="1008000"/>
            <a:ext cx="9994006" cy="4728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Segnaposto contenuto 5"/>
          <p:cNvPicPr/>
          <p:nvPr/>
        </p:nvPicPr>
        <p:blipFill>
          <a:blip r:embed="rId3"/>
          <a:stretch/>
        </p:blipFill>
        <p:spPr>
          <a:xfrm>
            <a:off x="669960" y="604440"/>
            <a:ext cx="10852560" cy="5587200"/>
          </a:xfrm>
          <a:prstGeom prst="rect">
            <a:avLst/>
          </a:prstGeom>
          <a:ln>
            <a:noFill/>
          </a:ln>
        </p:spPr>
      </p:pic>
      <p:sp>
        <p:nvSpPr>
          <p:cNvPr id="88" name="CustomShape 1"/>
          <p:cNvSpPr/>
          <p:nvPr/>
        </p:nvSpPr>
        <p:spPr>
          <a:xfrm>
            <a:off x="445320" y="4320"/>
            <a:ext cx="1160604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Organizational structure: Functional &amp; Service</a:t>
            </a:r>
            <a:endParaRPr lang="en-GB" sz="1800" strike="noStrike" spc="-1">
              <a:solidFill>
                <a:srgbClr val="000000"/>
              </a:solidFill>
              <a:uFill>
                <a:solidFill>
                  <a:srgbClr val="FFFFFF"/>
                </a:solidFill>
              </a:uFill>
              <a:latin typeface="Arial"/>
            </a:endParaRPr>
          </a:p>
        </p:txBody>
      </p:sp>
      <p:sp>
        <p:nvSpPr>
          <p:cNvPr id="89" name="CustomShape 2"/>
          <p:cNvSpPr/>
          <p:nvPr/>
        </p:nvSpPr>
        <p:spPr>
          <a:xfrm>
            <a:off x="2736000" y="1629000"/>
            <a:ext cx="6736320" cy="2690640"/>
          </a:xfrm>
          <a:prstGeom prst="rect">
            <a:avLst/>
          </a:prstGeom>
          <a:noFill/>
          <a:ln w="38160">
            <a:solidFill>
              <a:srgbClr val="FF0000"/>
            </a:solidFill>
            <a:custDash>
              <a:ds d="300000" sp="100000"/>
            </a:custDash>
            <a:round/>
          </a:ln>
        </p:spPr>
        <p:style>
          <a:lnRef idx="2">
            <a:schemeClr val="accent1"/>
          </a:lnRef>
          <a:fillRef idx="1">
            <a:schemeClr val="lt1"/>
          </a:fillRef>
          <a:effectRef idx="0">
            <a:schemeClr val="accent1"/>
          </a:effectRef>
          <a:fontRef idx="minor"/>
        </p:style>
      </p:sp>
      <p:sp>
        <p:nvSpPr>
          <p:cNvPr id="90" name="CustomShape 3"/>
          <p:cNvSpPr/>
          <p:nvPr/>
        </p:nvSpPr>
        <p:spPr>
          <a:xfrm>
            <a:off x="669960" y="4434840"/>
            <a:ext cx="10852560" cy="1756800"/>
          </a:xfrm>
          <a:prstGeom prst="rect">
            <a:avLst/>
          </a:prstGeom>
          <a:noFill/>
          <a:ln w="38160">
            <a:solidFill>
              <a:srgbClr val="FFFF00"/>
            </a:solidFill>
            <a:custDash>
              <a:ds d="300000" sp="100000"/>
            </a:custDash>
            <a:round/>
          </a:ln>
        </p:spPr>
        <p:style>
          <a:lnRef idx="2">
            <a:schemeClr val="accent1"/>
          </a:lnRef>
          <a:fillRef idx="1">
            <a:schemeClr val="lt1"/>
          </a:fillRef>
          <a:effectRef idx="0">
            <a:schemeClr val="accent1"/>
          </a:effectRef>
          <a:fontRef idx="minor"/>
        </p:style>
      </p:sp>
      <p:sp>
        <p:nvSpPr>
          <p:cNvPr id="91" name="CustomShape 4"/>
          <p:cNvSpPr/>
          <p:nvPr/>
        </p:nvSpPr>
        <p:spPr>
          <a:xfrm>
            <a:off x="2664000" y="1082160"/>
            <a:ext cx="3458880" cy="54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800" strike="noStrike" spc="-1">
                <a:solidFill>
                  <a:srgbClr val="CC0000"/>
                </a:solidFill>
                <a:uFill>
                  <a:solidFill>
                    <a:srgbClr val="FFFFFF"/>
                  </a:solidFill>
                </a:uFill>
                <a:latin typeface="Calibri"/>
                <a:ea typeface="DejaVu Sans"/>
              </a:rPr>
              <a:t>Functional Managers</a:t>
            </a:r>
            <a:endParaRPr lang="en-GB" sz="1800" strike="noStrike" spc="-1">
              <a:solidFill>
                <a:srgbClr val="000000"/>
              </a:solidFill>
              <a:uFill>
                <a:solidFill>
                  <a:srgbClr val="FFFFFF"/>
                </a:solidFill>
              </a:uFill>
              <a:latin typeface="Arial"/>
            </a:endParaRPr>
          </a:p>
        </p:txBody>
      </p:sp>
      <p:sp>
        <p:nvSpPr>
          <p:cNvPr id="92" name="CustomShape 5"/>
          <p:cNvSpPr/>
          <p:nvPr/>
        </p:nvSpPr>
        <p:spPr>
          <a:xfrm>
            <a:off x="9432720" y="3917160"/>
            <a:ext cx="3241800" cy="54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800" b="1" strike="noStrike" spc="-1">
                <a:solidFill>
                  <a:srgbClr val="FFC000"/>
                </a:solidFill>
                <a:uFill>
                  <a:solidFill>
                    <a:srgbClr val="FFFFFF"/>
                  </a:solidFill>
                </a:uFill>
                <a:latin typeface="Calibri"/>
                <a:ea typeface="DejaVu Sans"/>
              </a:rPr>
              <a:t>Service Managers</a:t>
            </a:r>
            <a:endParaRPr lang="en-GB" sz="1800" strike="noStrike" spc="-1">
              <a:solidFill>
                <a:srgbClr val="000000"/>
              </a:solidFill>
              <a:uFill>
                <a:solidFill>
                  <a:srgbClr val="FFFFFF"/>
                </a:solidFill>
              </a:uFill>
              <a:latin typeface="Arial"/>
            </a:endParaRPr>
          </a:p>
        </p:txBody>
      </p:sp>
      <p:sp>
        <p:nvSpPr>
          <p:cNvPr id="93" name="CustomShape 6"/>
          <p:cNvSpPr/>
          <p:nvPr/>
        </p:nvSpPr>
        <p:spPr>
          <a:xfrm>
            <a:off x="144000" y="1152000"/>
            <a:ext cx="252000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strike="noStrike" spc="-1">
                <a:solidFill>
                  <a:srgbClr val="CC3300"/>
                </a:solidFill>
                <a:uFill>
                  <a:solidFill>
                    <a:srgbClr val="FFFFFF"/>
                  </a:solidFill>
                </a:uFill>
                <a:latin typeface="Calibri"/>
                <a:ea typeface="DejaVu Sans"/>
              </a:rPr>
              <a:t>Departments are organized by separating each of </a:t>
            </a:r>
            <a:r>
              <a:rPr lang="en-GB" sz="1800" b="1" u="sng" strike="noStrike" spc="-1">
                <a:solidFill>
                  <a:srgbClr val="CC3300"/>
                </a:solidFill>
                <a:uFill>
                  <a:solidFill>
                    <a:srgbClr val="FFFFFF"/>
                  </a:solidFill>
                </a:uFill>
                <a:latin typeface="Calibri"/>
                <a:ea typeface="DejaVu Sans"/>
              </a:rPr>
              <a:t>functional</a:t>
            </a:r>
            <a:r>
              <a:rPr lang="en-GB" sz="1800" strike="noStrike" spc="-1">
                <a:solidFill>
                  <a:srgbClr val="CC3300"/>
                </a:solidFill>
                <a:uFill>
                  <a:solidFill>
                    <a:srgbClr val="FFFFFF"/>
                  </a:solidFill>
                </a:uFill>
                <a:latin typeface="Calibri"/>
                <a:ea typeface="DejaVu Sans"/>
              </a:rPr>
              <a:t> areas and managing them independently of the others.</a:t>
            </a:r>
            <a:endParaRPr lang="en-GB" sz="1800" strike="noStrike" spc="-1">
              <a:solidFill>
                <a:srgbClr val="000000"/>
              </a:solidFill>
              <a:uFill>
                <a:solidFill>
                  <a:srgbClr val="FFFFFF"/>
                </a:solidFill>
              </a:uFill>
              <a:latin typeface="Arial"/>
            </a:endParaRPr>
          </a:p>
        </p:txBody>
      </p:sp>
      <p:sp>
        <p:nvSpPr>
          <p:cNvPr id="94" name="CustomShape 7"/>
          <p:cNvSpPr/>
          <p:nvPr/>
        </p:nvSpPr>
        <p:spPr>
          <a:xfrm>
            <a:off x="9648720" y="1872000"/>
            <a:ext cx="2304000" cy="201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strike="noStrike" spc="-1">
                <a:solidFill>
                  <a:srgbClr val="CC9900"/>
                </a:solidFill>
                <a:uFill>
                  <a:solidFill>
                    <a:srgbClr val="FFFFFF"/>
                  </a:solidFill>
                </a:uFill>
                <a:latin typeface="Calibri"/>
                <a:ea typeface="DejaVu Sans"/>
              </a:rPr>
              <a:t>Each </a:t>
            </a:r>
            <a:r>
              <a:rPr lang="en-GB" sz="1800" b="1" u="sng" strike="noStrike" spc="-1">
                <a:solidFill>
                  <a:srgbClr val="CC9900"/>
                </a:solidFill>
                <a:uFill>
                  <a:solidFill>
                    <a:srgbClr val="FFFFFF"/>
                  </a:solidFill>
                </a:uFill>
                <a:latin typeface="Calibri"/>
                <a:ea typeface="DejaVu Sans"/>
              </a:rPr>
              <a:t>service</a:t>
            </a:r>
            <a:r>
              <a:rPr lang="en-GB" sz="1800" strike="noStrike" spc="-1">
                <a:solidFill>
                  <a:srgbClr val="CC9900"/>
                </a:solidFill>
                <a:uFill>
                  <a:solidFill>
                    <a:srgbClr val="FFFFFF"/>
                  </a:solidFill>
                </a:uFill>
                <a:latin typeface="Calibri"/>
                <a:ea typeface="DejaVu Sans"/>
              </a:rPr>
              <a:t> group falls within the reporting structure of an executive and that person oversees everything related to that particular service.</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190880" y="1110600"/>
            <a:ext cx="2049120" cy="61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EFFECTS</a:t>
            </a:r>
            <a:endParaRPr lang="en-GB" sz="1800" strike="noStrike" spc="-1">
              <a:solidFill>
                <a:srgbClr val="000000"/>
              </a:solidFill>
              <a:uFill>
                <a:solidFill>
                  <a:srgbClr val="FFFFFF"/>
                </a:solidFill>
              </a:uFill>
              <a:latin typeface="Arial"/>
            </a:endParaRPr>
          </a:p>
        </p:txBody>
      </p:sp>
      <p:sp>
        <p:nvSpPr>
          <p:cNvPr id="163" name="CustomShape 2"/>
          <p:cNvSpPr/>
          <p:nvPr/>
        </p:nvSpPr>
        <p:spPr>
          <a:xfrm>
            <a:off x="1202040" y="1944000"/>
            <a:ext cx="9957960" cy="380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00000"/>
              </a:lnSpc>
            </a:pPr>
            <a:r>
              <a:rPr lang="en-GB" sz="1800" strike="noStrike" spc="-1" dirty="0">
                <a:solidFill>
                  <a:srgbClr val="000000"/>
                </a:solidFill>
                <a:uFill>
                  <a:solidFill>
                    <a:srgbClr val="FFFFFF"/>
                  </a:solidFill>
                </a:uFill>
                <a:latin typeface="Trebuchet MS"/>
                <a:ea typeface="DejaVu Sans"/>
              </a:rPr>
              <a:t>The most important effect regards:</a:t>
            </a:r>
            <a:endParaRPr lang="it-IT" sz="1800" strike="noStrike" spc="-1" dirty="0">
              <a:solidFill>
                <a:srgbClr val="000000"/>
              </a:solidFill>
              <a:uFill>
                <a:solidFill>
                  <a:srgbClr val="FFFFFF"/>
                </a:solidFill>
              </a:uFill>
              <a:latin typeface="Arial"/>
            </a:endParaRPr>
          </a:p>
          <a:p>
            <a:pPr marL="285840" indent="-284760">
              <a:lnSpc>
                <a:spcPct val="100000"/>
              </a:lnSpc>
              <a:buClr>
                <a:srgbClr val="000000"/>
              </a:buClr>
              <a:buFont typeface="Arial"/>
              <a:buChar char="•"/>
            </a:pPr>
            <a:r>
              <a:rPr lang="en-GB" sz="1800" strike="noStrike" spc="-1" dirty="0">
                <a:solidFill>
                  <a:srgbClr val="000000"/>
                </a:solidFill>
                <a:uFill>
                  <a:solidFill>
                    <a:srgbClr val="FFFFFF"/>
                  </a:solidFill>
                </a:uFill>
                <a:latin typeface="Trebuchet MS"/>
                <a:ea typeface="DejaVu Sans"/>
              </a:rPr>
              <a:t>the decrement of raw materials (ink, paper, </a:t>
            </a:r>
            <a:r>
              <a:rPr lang="en-GB" sz="1800" strike="noStrike" spc="-1" dirty="0" err="1">
                <a:solidFill>
                  <a:srgbClr val="000000"/>
                </a:solidFill>
                <a:uFill>
                  <a:solidFill>
                    <a:srgbClr val="FFFFFF"/>
                  </a:solidFill>
                </a:uFill>
                <a:latin typeface="Trebuchet MS"/>
                <a:ea typeface="DejaVu Sans"/>
              </a:rPr>
              <a:t>etc</a:t>
            </a:r>
            <a:r>
              <a:rPr lang="en-GB" sz="1800" strike="noStrike" spc="-1" dirty="0">
                <a:solidFill>
                  <a:srgbClr val="000000"/>
                </a:solidFill>
                <a:uFill>
                  <a:solidFill>
                    <a:srgbClr val="FFFFFF"/>
                  </a:solidFill>
                </a:uFill>
                <a:latin typeface="Trebuchet MS"/>
                <a:ea typeface="DejaVu Sans"/>
              </a:rPr>
              <a:t>)</a:t>
            </a:r>
            <a:endParaRPr lang="en-GB" sz="1800" strike="noStrike" spc="-1" dirty="0">
              <a:solidFill>
                <a:srgbClr val="000000"/>
              </a:solidFill>
              <a:uFill>
                <a:solidFill>
                  <a:srgbClr val="FFFFFF"/>
                </a:solidFill>
              </a:uFill>
              <a:latin typeface="Arial"/>
            </a:endParaRPr>
          </a:p>
          <a:p>
            <a:pPr marL="285840" indent="-284760">
              <a:lnSpc>
                <a:spcPct val="100000"/>
              </a:lnSpc>
              <a:buClr>
                <a:srgbClr val="000000"/>
              </a:buClr>
              <a:buFont typeface="Arial"/>
              <a:buChar char="•"/>
            </a:pPr>
            <a:r>
              <a:rPr lang="en-GB" sz="1800" strike="noStrike" spc="-1" dirty="0">
                <a:solidFill>
                  <a:srgbClr val="000000"/>
                </a:solidFill>
                <a:uFill>
                  <a:solidFill>
                    <a:srgbClr val="FFFFFF"/>
                  </a:solidFill>
                </a:uFill>
                <a:latin typeface="Trebuchet MS"/>
                <a:ea typeface="DejaVu Sans"/>
              </a:rPr>
              <a:t>the decrement of the number of the employees (both supervisors and maintainers) of the company, because their work hours are reduced (the job of collecting money will be deleted after the transition)</a:t>
            </a:r>
            <a:endParaRPr lang="en-GB" sz="1800" strike="noStrike" spc="-1" dirty="0">
              <a:solidFill>
                <a:srgbClr val="000000"/>
              </a:solidFill>
              <a:uFill>
                <a:solidFill>
                  <a:srgbClr val="FFFFFF"/>
                </a:solidFill>
              </a:uFill>
              <a:latin typeface="Arial"/>
            </a:endParaRPr>
          </a:p>
          <a:p>
            <a:pPr>
              <a:lnSpc>
                <a:spcPct val="100000"/>
              </a:lnSpc>
            </a:pPr>
            <a:endParaRPr lang="en-GB" sz="1800" strike="noStrike" spc="-1" dirty="0">
              <a:solidFill>
                <a:srgbClr val="000000"/>
              </a:solidFill>
              <a:uFill>
                <a:solidFill>
                  <a:srgbClr val="FFFFFF"/>
                </a:solidFill>
              </a:uFill>
              <a:latin typeface="Arial"/>
            </a:endParaRPr>
          </a:p>
          <a:p>
            <a:pPr>
              <a:lnSpc>
                <a:spcPct val="100000"/>
              </a:lnSpc>
            </a:pPr>
            <a:r>
              <a:rPr lang="en-GB" sz="1800" strike="noStrike" spc="-1" dirty="0">
                <a:solidFill>
                  <a:srgbClr val="000000"/>
                </a:solidFill>
                <a:uFill>
                  <a:solidFill>
                    <a:srgbClr val="FFFFFF"/>
                  </a:solidFill>
                </a:uFill>
                <a:latin typeface="Trebuchet MS"/>
                <a:ea typeface="DejaVu Sans"/>
              </a:rPr>
              <a:t>We can conclude that the TO BE situation is better with respect to the AS IS: some costs will decrease (the cost of the investment may re-gained quite quickly), and the overall service (and in particular the customer satisfaction) will improve due to the new IT system.</a:t>
            </a:r>
            <a:endParaRPr lang="en-GB" sz="1800" strike="noStrike" spc="-1" dirty="0">
              <a:solidFill>
                <a:srgbClr val="000000"/>
              </a:solidFill>
              <a:uFill>
                <a:solidFill>
                  <a:srgbClr val="FFFFFF"/>
                </a:solidFill>
              </a:uFill>
              <a:latin typeface="Arial"/>
            </a:endParaRPr>
          </a:p>
          <a:p>
            <a:pPr>
              <a:lnSpc>
                <a:spcPct val="100000"/>
              </a:lnSpc>
            </a:pPr>
            <a:endParaRPr lang="en-GB" sz="1800" strike="noStrike" spc="-1" dirty="0">
              <a:solidFill>
                <a:srgbClr val="000000"/>
              </a:solidFill>
              <a:uFill>
                <a:solidFill>
                  <a:srgbClr val="FFFFFF"/>
                </a:solidFill>
              </a:uFill>
              <a:latin typeface="Arial"/>
            </a:endParaRPr>
          </a:p>
          <a:p>
            <a:pPr>
              <a:lnSpc>
                <a:spcPct val="100000"/>
              </a:lnSpc>
            </a:pPr>
            <a:r>
              <a:rPr lang="en-GB" sz="1800" strike="noStrike" spc="-1" dirty="0">
                <a:solidFill>
                  <a:srgbClr val="000000"/>
                </a:solidFill>
                <a:uFill>
                  <a:solidFill>
                    <a:srgbClr val="FFFFFF"/>
                  </a:solidFill>
                </a:uFill>
                <a:latin typeface="Trebuchet MS"/>
                <a:ea typeface="DejaVu Sans"/>
              </a:rPr>
              <a:t>In addition, GTT will have more, and more specific, data about their customers which can help while </a:t>
            </a:r>
            <a:r>
              <a:rPr lang="en-GB" sz="1800" strike="noStrike" spc="-1" dirty="0" err="1">
                <a:solidFill>
                  <a:srgbClr val="000000"/>
                </a:solidFill>
                <a:uFill>
                  <a:solidFill>
                    <a:srgbClr val="FFFFFF"/>
                  </a:solidFill>
                </a:uFill>
                <a:latin typeface="Trebuchet MS"/>
                <a:ea typeface="DejaVu Sans"/>
              </a:rPr>
              <a:t>analyzing</a:t>
            </a:r>
            <a:r>
              <a:rPr lang="en-GB" sz="1800" strike="noStrike" spc="-1" dirty="0">
                <a:solidFill>
                  <a:srgbClr val="000000"/>
                </a:solidFill>
                <a:uFill>
                  <a:solidFill>
                    <a:srgbClr val="FFFFFF"/>
                  </a:solidFill>
                </a:uFill>
                <a:latin typeface="Trebuchet MS"/>
                <a:ea typeface="DejaVu Sans"/>
              </a:rPr>
              <a:t> future goals at strategic level.</a:t>
            </a:r>
            <a:endParaRPr lang="en-GB" sz="180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181160" y="1800000"/>
            <a:ext cx="60188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GB" sz="4000" strike="noStrike" spc="-1">
                <a:solidFill>
                  <a:srgbClr val="90C226"/>
                </a:solidFill>
                <a:uFill>
                  <a:solidFill>
                    <a:srgbClr val="FFFFFF"/>
                  </a:solidFill>
                </a:uFill>
                <a:latin typeface="Trebuchet MS"/>
                <a:ea typeface="DejaVu Sans"/>
              </a:rPr>
              <a:t>Thanks for your attention</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27080" y="168120"/>
            <a:ext cx="303480" cy="303480"/>
          </a:xfrm>
          <a:prstGeom prst="rect">
            <a:avLst/>
          </a:prstGeom>
          <a:noFill/>
          <a:ln>
            <a:noFill/>
          </a:ln>
        </p:spPr>
        <p:style>
          <a:lnRef idx="0">
            <a:scrgbClr r="0" g="0" b="0"/>
          </a:lnRef>
          <a:fillRef idx="0">
            <a:scrgbClr r="0" g="0" b="0"/>
          </a:fillRef>
          <a:effectRef idx="0">
            <a:scrgbClr r="0" g="0" b="0"/>
          </a:effectRef>
          <a:fontRef idx="minor"/>
        </p:style>
      </p:sp>
      <p:pic>
        <p:nvPicPr>
          <p:cNvPr id="96" name="Segnaposto contenuto 9"/>
          <p:cNvPicPr/>
          <p:nvPr/>
        </p:nvPicPr>
        <p:blipFill>
          <a:blip r:embed="rId3"/>
          <a:stretch/>
        </p:blipFill>
        <p:spPr>
          <a:xfrm>
            <a:off x="4269960" y="72000"/>
            <a:ext cx="7753680" cy="6180840"/>
          </a:xfrm>
          <a:prstGeom prst="rect">
            <a:avLst/>
          </a:prstGeom>
          <a:ln>
            <a:noFill/>
          </a:ln>
        </p:spPr>
      </p:pic>
      <p:sp>
        <p:nvSpPr>
          <p:cNvPr id="97" name="CustomShape 2"/>
          <p:cNvSpPr/>
          <p:nvPr/>
        </p:nvSpPr>
        <p:spPr>
          <a:xfrm>
            <a:off x="174960" y="652320"/>
            <a:ext cx="3857040" cy="57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800" strike="noStrike" spc="-1">
                <a:solidFill>
                  <a:srgbClr val="90C226"/>
                </a:solidFill>
                <a:uFill>
                  <a:solidFill>
                    <a:srgbClr val="FFFFFF"/>
                  </a:solidFill>
                </a:uFill>
                <a:latin typeface="Trebuchet MS"/>
                <a:ea typeface="DejaVu Sans"/>
              </a:rPr>
              <a:t>Blue Zone Parking Area</a:t>
            </a:r>
            <a:endParaRPr lang="en-GB" sz="2800" strike="noStrike" spc="-1">
              <a:solidFill>
                <a:srgbClr val="000000"/>
              </a:solidFill>
              <a:uFill>
                <a:solidFill>
                  <a:srgbClr val="FFFFFF"/>
                </a:solidFill>
              </a:uFill>
              <a:latin typeface="Arial"/>
            </a:endParaRPr>
          </a:p>
        </p:txBody>
      </p:sp>
      <p:sp>
        <p:nvSpPr>
          <p:cNvPr id="98" name="CustomShape 3"/>
          <p:cNvSpPr/>
          <p:nvPr/>
        </p:nvSpPr>
        <p:spPr>
          <a:xfrm>
            <a:off x="132480" y="1512000"/>
            <a:ext cx="4259160" cy="2303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Parking is allowed inside the blue lines against payment only</a:t>
            </a:r>
            <a:endParaRPr lang="en-GB" sz="1800" strike="noStrike" spc="-1">
              <a:solidFill>
                <a:srgbClr val="000000"/>
              </a:solidFill>
              <a:uFill>
                <a:solidFill>
                  <a:srgbClr val="FFFFFF"/>
                </a:solidFill>
              </a:uFill>
              <a:latin typeface="Arial"/>
            </a:endParaRPr>
          </a:p>
          <a:p>
            <a:pPr marL="343080"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The price depends on the parking zone and calendar time</a:t>
            </a:r>
            <a:endParaRPr lang="en-GB" sz="1800" strike="noStrike" spc="-1">
              <a:solidFill>
                <a:srgbClr val="000000"/>
              </a:solidFill>
              <a:uFill>
                <a:solidFill>
                  <a:srgbClr val="FFFFFF"/>
                </a:solidFill>
              </a:uFill>
              <a:latin typeface="Arial"/>
            </a:endParaRPr>
          </a:p>
          <a:p>
            <a:pPr marL="343080" indent="-341640">
              <a:lnSpc>
                <a:spcPct val="100000"/>
              </a:lnSpc>
              <a:buClr>
                <a:srgbClr val="90C226"/>
              </a:buClr>
              <a:buSzPct val="80000"/>
              <a:buFont typeface="Wingdings 3" charset="2"/>
              <a:buChar char=""/>
            </a:pPr>
            <a:r>
              <a:rPr lang="en-GB" sz="2000" strike="noStrike" spc="-1">
                <a:solidFill>
                  <a:srgbClr val="404040"/>
                </a:solidFill>
                <a:uFill>
                  <a:solidFill>
                    <a:srgbClr val="FFFFFF"/>
                  </a:solidFill>
                </a:uFill>
                <a:latin typeface="Trebuchet MS"/>
                <a:ea typeface="DejaVu Sans"/>
              </a:rPr>
              <a:t>Blue zones include the city centre and a wide surrounding area.</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152000" y="864000"/>
            <a:ext cx="2519640" cy="88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GB" sz="6000" strike="noStrike" spc="-1">
                <a:solidFill>
                  <a:srgbClr val="90C226"/>
                </a:solidFill>
                <a:uFill>
                  <a:solidFill>
                    <a:srgbClr val="FFFFFF"/>
                  </a:solidFill>
                </a:uFill>
                <a:latin typeface="Trebuchet MS"/>
                <a:ea typeface="DejaVu Sans"/>
              </a:rPr>
              <a:t>AS - IS</a:t>
            </a:r>
            <a:endParaRPr lang="en-GB" sz="1800" strike="noStrike" spc="-1">
              <a:solidFill>
                <a:srgbClr val="000000"/>
              </a:solidFill>
              <a:uFill>
                <a:solidFill>
                  <a:srgbClr val="FFFFFF"/>
                </a:solidFill>
              </a:uFill>
              <a:latin typeface="Arial"/>
            </a:endParaRPr>
          </a:p>
        </p:txBody>
      </p:sp>
      <p:sp>
        <p:nvSpPr>
          <p:cNvPr id="100" name="CustomShape 2"/>
          <p:cNvSpPr/>
          <p:nvPr/>
        </p:nvSpPr>
        <p:spPr>
          <a:xfrm>
            <a:off x="677160" y="4604760"/>
            <a:ext cx="8596080" cy="858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181160" y="1737720"/>
            <a:ext cx="4362480" cy="7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GB" sz="4000" strike="noStrike" spc="-1">
                <a:solidFill>
                  <a:srgbClr val="90C226"/>
                </a:solidFill>
                <a:uFill>
                  <a:solidFill>
                    <a:srgbClr val="FFFFFF"/>
                  </a:solidFill>
                </a:uFill>
                <a:latin typeface="Trebuchet MS"/>
                <a:ea typeface="DejaVu Sans"/>
              </a:rPr>
              <a:t>FUNCTIONAL VIEW</a:t>
            </a: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45760" y="144000"/>
            <a:ext cx="3053880" cy="6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Class diagram</a:t>
            </a:r>
            <a:endParaRPr lang="en-GB" sz="1800" strike="noStrike" spc="-1">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57" y="791641"/>
            <a:ext cx="11238970" cy="54932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677160" y="76320"/>
            <a:ext cx="3930480" cy="64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Use Case diagram </a:t>
            </a:r>
            <a:endParaRPr lang="en-GB" sz="1800" strike="noStrike" spc="-1">
              <a:solidFill>
                <a:srgbClr val="000000"/>
              </a:solidFill>
              <a:uFill>
                <a:solidFill>
                  <a:srgbClr val="FFFFFF"/>
                </a:solidFill>
              </a:uFill>
              <a:latin typeface="Arial"/>
            </a:endParaRPr>
          </a:p>
        </p:txBody>
      </p:sp>
      <p:sp>
        <p:nvSpPr>
          <p:cNvPr id="106" name="CustomShape 2"/>
          <p:cNvSpPr/>
          <p:nvPr/>
        </p:nvSpPr>
        <p:spPr>
          <a:xfrm>
            <a:off x="0" y="5940000"/>
            <a:ext cx="1117584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1400" strike="noStrike" spc="-1">
                <a:solidFill>
                  <a:srgbClr val="666666"/>
                </a:solidFill>
                <a:uFill>
                  <a:solidFill>
                    <a:srgbClr val="FFFFFF"/>
                  </a:solidFill>
                </a:uFill>
                <a:latin typeface="Calibri"/>
                <a:ea typeface="DejaVu Sans"/>
              </a:rPr>
              <a:t>* for sake of simplicity, the maintainer includes  also the role of money collector (actually they are two different roles in the company) </a:t>
            </a:r>
            <a:endParaRPr lang="en-GB" sz="1800" strike="noStrike" spc="-1">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24" y="1178777"/>
            <a:ext cx="10159815" cy="452620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195560" y="1152000"/>
            <a:ext cx="326808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3600" strike="noStrike" spc="-1">
                <a:solidFill>
                  <a:srgbClr val="90C226"/>
                </a:solidFill>
                <a:uFill>
                  <a:solidFill>
                    <a:srgbClr val="FFFFFF"/>
                  </a:solidFill>
                </a:uFill>
                <a:latin typeface="Trebuchet MS"/>
                <a:ea typeface="DejaVu Sans"/>
              </a:rPr>
              <a:t>Main processes</a:t>
            </a:r>
            <a:endParaRPr lang="en-GB" sz="1800" strike="noStrike" spc="-1">
              <a:solidFill>
                <a:srgbClr val="000000"/>
              </a:solidFill>
              <a:uFill>
                <a:solidFill>
                  <a:srgbClr val="FFFFFF"/>
                </a:solidFill>
              </a:uFill>
              <a:latin typeface="Arial"/>
            </a:endParaRPr>
          </a:p>
        </p:txBody>
      </p:sp>
      <p:sp>
        <p:nvSpPr>
          <p:cNvPr id="108" name="CustomShape 2"/>
          <p:cNvSpPr/>
          <p:nvPr/>
        </p:nvSpPr>
        <p:spPr>
          <a:xfrm>
            <a:off x="1181160" y="2016720"/>
            <a:ext cx="5442480" cy="107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90C226"/>
              </a:buClr>
              <a:buSzPct val="80000"/>
              <a:buFont typeface="Wingdings 3" charset="2"/>
              <a:buChar char=""/>
            </a:pPr>
            <a:r>
              <a:rPr lang="en-GB" sz="2000" strike="noStrike" spc="-1">
                <a:solidFill>
                  <a:srgbClr val="000000"/>
                </a:solidFill>
                <a:uFill>
                  <a:solidFill>
                    <a:srgbClr val="FFFFFF"/>
                  </a:solidFill>
                </a:uFill>
                <a:latin typeface="Trebuchet MS"/>
                <a:ea typeface="DejaVu Sans"/>
              </a:rPr>
              <a:t>Ticket distribution </a:t>
            </a:r>
            <a:endParaRPr lang="en-GB" sz="1800" strike="noStrike" spc="-1">
              <a:solidFill>
                <a:srgbClr val="000000"/>
              </a:solidFill>
              <a:uFill>
                <a:solidFill>
                  <a:srgbClr val="FFFFFF"/>
                </a:solidFill>
              </a:uFill>
              <a:latin typeface="Arial"/>
            </a:endParaRPr>
          </a:p>
          <a:p>
            <a:pPr marL="343080" indent="-341640">
              <a:lnSpc>
                <a:spcPct val="100000"/>
              </a:lnSpc>
              <a:buClr>
                <a:srgbClr val="90C226"/>
              </a:buClr>
              <a:buSzPct val="80000"/>
              <a:buFont typeface="Wingdings 3" charset="2"/>
              <a:buChar char=""/>
            </a:pPr>
            <a:r>
              <a:rPr lang="en-GB" sz="2000" strike="noStrike" spc="-1">
                <a:solidFill>
                  <a:srgbClr val="000000"/>
                </a:solidFill>
                <a:uFill>
                  <a:solidFill>
                    <a:srgbClr val="FFFFFF"/>
                  </a:solidFill>
                </a:uFill>
                <a:latin typeface="Trebuchet MS"/>
                <a:ea typeface="DejaVu Sans"/>
              </a:rPr>
              <a:t>Ticket checking</a:t>
            </a:r>
            <a:endParaRPr lang="en-GB" sz="1800" strike="noStrike" spc="-1">
              <a:solidFill>
                <a:srgbClr val="000000"/>
              </a:solidFill>
              <a:uFill>
                <a:solidFill>
                  <a:srgbClr val="FFFFFF"/>
                </a:solidFill>
              </a:uFill>
              <a:latin typeface="Arial"/>
            </a:endParaRPr>
          </a:p>
          <a:p>
            <a:pPr marL="343080" indent="-341640">
              <a:lnSpc>
                <a:spcPct val="100000"/>
              </a:lnSpc>
              <a:buClr>
                <a:srgbClr val="90C226"/>
              </a:buClr>
              <a:buSzPct val="80000"/>
              <a:buFont typeface="Wingdings 3" charset="2"/>
              <a:buChar char=""/>
            </a:pPr>
            <a:r>
              <a:rPr lang="en-GB" sz="2000" strike="noStrike" spc="-1">
                <a:solidFill>
                  <a:srgbClr val="000000"/>
                </a:solidFill>
                <a:uFill>
                  <a:solidFill>
                    <a:srgbClr val="FFFFFF"/>
                  </a:solidFill>
                </a:uFill>
                <a:latin typeface="Trebuchet MS"/>
                <a:ea typeface="DejaVu Sans"/>
              </a:rPr>
              <a:t>Parking maintenance and money collection</a:t>
            </a:r>
            <a:endParaRPr lang="en-GB" sz="1800" strike="noStrike" spc="-1">
              <a:solidFill>
                <a:srgbClr val="000000"/>
              </a:solidFill>
              <a:uFill>
                <a:solidFill>
                  <a:srgbClr val="FFFFFF"/>
                </a:solidFill>
              </a:uFill>
              <a:latin typeface="Arial"/>
            </a:endParaRPr>
          </a:p>
          <a:p>
            <a:pPr>
              <a:lnSpc>
                <a:spcPct val="100000"/>
              </a:lnSpc>
            </a:pPr>
            <a:endParaRPr lang="en-GB"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766</TotalTime>
  <Words>1297</Words>
  <Application>Microsoft Office PowerPoint</Application>
  <PresentationFormat>Personalizzato</PresentationFormat>
  <Paragraphs>221</Paragraphs>
  <Slides>31</Slides>
  <Notes>31</Notes>
  <HiddenSlides>0</HiddenSlides>
  <MMClips>0</MMClips>
  <ScaleCrop>false</ScaleCrop>
  <HeadingPairs>
    <vt:vector size="4" baseType="variant">
      <vt:variant>
        <vt:lpstr>Tema</vt:lpstr>
      </vt:variant>
      <vt:variant>
        <vt:i4>2</vt:i4>
      </vt:variant>
      <vt:variant>
        <vt:lpstr>Titoli diapositive</vt:lpstr>
      </vt:variant>
      <vt:variant>
        <vt:i4>31</vt:i4>
      </vt:variant>
    </vt:vector>
  </HeadingPairs>
  <TitlesOfParts>
    <vt:vector size="33" baseType="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Filippo Castrogiovanni</dc:creator>
  <cp:lastModifiedBy>Alessio</cp:lastModifiedBy>
  <cp:revision>202</cp:revision>
  <dcterms:created xsi:type="dcterms:W3CDTF">2015-11-27T08:29:00Z</dcterms:created>
  <dcterms:modified xsi:type="dcterms:W3CDTF">2016-02-07T18:30:10Z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30</vt:i4>
  </property>
</Properties>
</file>