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5" r:id="rId7"/>
    <p:sldId id="268" r:id="rId8"/>
    <p:sldId id="269" r:id="rId9"/>
    <p:sldId id="271" r:id="rId10"/>
    <p:sldId id="272" r:id="rId11"/>
    <p:sldId id="273" r:id="rId12"/>
    <p:sldId id="274" r:id="rId13"/>
    <p:sldId id="275" r:id="rId14"/>
    <p:sldId id="278" r:id="rId1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5" autoAdjust="0"/>
    <p:restoredTop sz="94689" autoAdjust="0"/>
  </p:normalViewPr>
  <p:slideViewPr>
    <p:cSldViewPr>
      <p:cViewPr varScale="1">
        <p:scale>
          <a:sx n="69" d="100"/>
          <a:sy n="69" d="100"/>
        </p:scale>
        <p:origin x="-13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EAB1D-50DB-4A92-806A-8E87E94FA066}" type="datetimeFigureOut">
              <a:rPr lang="it-IT" smtClean="0"/>
              <a:pPr/>
              <a:t>19/10/2014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A99A4-3773-4FBC-B8DF-DD9C77972EC0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8470-C78B-4D87-93BD-95346BD7F7FD}" type="datetime1">
              <a:rPr lang="it-IT" smtClean="0"/>
              <a:t>19/10/2014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53C9-6571-4F8B-8964-B5D0502DAB5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1E0A8-749F-49FD-B91D-37B05E84D699}" type="datetime1">
              <a:rPr lang="it-IT" smtClean="0"/>
              <a:t>19/10/2014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53C9-6571-4F8B-8964-B5D0502DAB5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0259-DA37-4D2D-9DD3-6B1307550037}" type="datetime1">
              <a:rPr lang="it-IT" smtClean="0"/>
              <a:t>19/10/2014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53C9-6571-4F8B-8964-B5D0502DAB5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8DD4-330A-4C6D-A3DD-EA374F4451F3}" type="datetime1">
              <a:rPr lang="it-IT" smtClean="0"/>
              <a:t>19/10/2014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53C9-6571-4F8B-8964-B5D0502DAB5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41B8-E889-4790-B7DF-1246A60A0A85}" type="datetime1">
              <a:rPr lang="it-IT" smtClean="0"/>
              <a:t>19/10/2014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53C9-6571-4F8B-8964-B5D0502DAB5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00BC-9904-49F1-B23D-EBEA3BC1EA01}" type="datetime1">
              <a:rPr lang="it-IT" smtClean="0"/>
              <a:t>19/10/2014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53C9-6571-4F8B-8964-B5D0502DAB5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84F9-DDF4-4AAE-A7EF-9E37A8CC0D1F}" type="datetime1">
              <a:rPr lang="it-IT" smtClean="0"/>
              <a:t>19/10/2014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53C9-6571-4F8B-8964-B5D0502DAB5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050F-1F3F-45C4-B397-7FC9BEA3B0E7}" type="datetime1">
              <a:rPr lang="it-IT" smtClean="0"/>
              <a:t>19/10/2014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53C9-6571-4F8B-8964-B5D0502DAB5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F242-F11D-4C1A-AE96-F1072DC42F83}" type="datetime1">
              <a:rPr lang="it-IT" smtClean="0"/>
              <a:t>19/10/2014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53C9-6571-4F8B-8964-B5D0502DAB5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CE5D-5725-407E-9291-F9B6A47082DD}" type="datetime1">
              <a:rPr lang="it-IT" smtClean="0"/>
              <a:t>19/10/2014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53C9-6571-4F8B-8964-B5D0502DAB5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B5C7-820A-48F9-BCAC-8D741E507465}" type="datetime1">
              <a:rPr lang="it-IT" smtClean="0"/>
              <a:t>19/10/2014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53C9-6571-4F8B-8964-B5D0502DAB5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36DC1-0B76-408F-9D94-C48BC4679576}" type="datetime1">
              <a:rPr lang="it-IT" smtClean="0"/>
              <a:t>19/10/2014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F53C9-6571-4F8B-8964-B5D0502DAB5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Unic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714356"/>
            <a:ext cx="857232" cy="85723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14348" y="64291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it-IT" sz="4000" dirty="0" smtClean="0"/>
              <a:t/>
            </a:r>
            <a:br>
              <a:rPr lang="it-IT" sz="4000" dirty="0" smtClean="0"/>
            </a:br>
            <a:r>
              <a:rPr lang="it-IT" sz="4000" dirty="0"/>
              <a:t/>
            </a:r>
            <a:br>
              <a:rPr lang="it-IT" sz="4000" dirty="0"/>
            </a:br>
            <a:r>
              <a:rPr lang="it-IT" sz="4000" dirty="0" smtClean="0"/>
              <a:t/>
            </a:r>
            <a:br>
              <a:rPr lang="it-IT" sz="4000" dirty="0" smtClean="0"/>
            </a:br>
            <a:r>
              <a:rPr lang="it-IT" sz="4000" dirty="0"/>
              <a:t/>
            </a:r>
            <a:br>
              <a:rPr lang="it-IT" sz="4000" dirty="0"/>
            </a:br>
            <a:r>
              <a:rPr lang="it-IT" sz="4000" dirty="0" smtClean="0"/>
              <a:t/>
            </a:r>
            <a:br>
              <a:rPr lang="it-IT" sz="4000" dirty="0" smtClean="0"/>
            </a:br>
            <a:r>
              <a:rPr lang="it-IT" sz="4000" dirty="0"/>
              <a:t/>
            </a:r>
            <a:br>
              <a:rPr lang="it-IT" sz="4000" dirty="0"/>
            </a:br>
            <a:r>
              <a:rPr lang="it-IT" sz="4000" dirty="0" smtClean="0"/>
              <a:t/>
            </a:r>
            <a:br>
              <a:rPr lang="it-IT" sz="4000" dirty="0" smtClean="0"/>
            </a:br>
            <a:r>
              <a:rPr lang="it-IT" sz="4000" dirty="0"/>
              <a:t/>
            </a:r>
            <a:br>
              <a:rPr lang="it-IT" sz="4000" dirty="0"/>
            </a:br>
            <a:r>
              <a:rPr lang="it-IT" sz="4000" dirty="0" smtClean="0"/>
              <a:t/>
            </a:r>
            <a:br>
              <a:rPr lang="it-IT" sz="4000" dirty="0" smtClean="0"/>
            </a:br>
            <a:r>
              <a:rPr lang="it-IT" sz="4000" dirty="0"/>
              <a:t/>
            </a:r>
            <a:br>
              <a:rPr lang="it-IT" sz="4000" dirty="0"/>
            </a:br>
            <a:r>
              <a:rPr lang="it-IT" sz="4000" dirty="0" smtClean="0"/>
              <a:t/>
            </a:r>
            <a:br>
              <a:rPr lang="it-IT" sz="4000" dirty="0" smtClean="0"/>
            </a:br>
            <a:r>
              <a:rPr lang="it-IT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UNIVERSITA' DEGLI STUDI </a:t>
            </a:r>
            <a:r>
              <a:rPr lang="it-IT" sz="4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DI</a:t>
            </a:r>
            <a:r>
              <a:rPr lang="it-IT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 CATANIA</a:t>
            </a:r>
            <a: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/>
            </a:r>
            <a:b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</a:br>
            <a:r>
              <a:rPr lang="it-IT" sz="27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 </a:t>
            </a:r>
            <a: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/>
            </a:r>
            <a:b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</a:br>
            <a:r>
              <a:rPr lang="it-IT" sz="2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CORSO </a:t>
            </a:r>
            <a:r>
              <a:rPr lang="it-IT" sz="2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DI</a:t>
            </a:r>
            <a:r>
              <a:rPr lang="it-IT" sz="2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 LAUREA IN INGEGNERIA INFORMATICA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sz="3100" dirty="0" smtClean="0">
                <a:latin typeface="AR DECODE" pitchFamily="2" charset="0"/>
              </a:rPr>
              <a:t>Relatore: Prof. Giuseppe Mangioni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3100" dirty="0" smtClean="0">
                <a:latin typeface="English157 BT" pitchFamily="66" charset="0"/>
              </a:rPr>
              <a:t>Tesi di Laurea di: Valenti Alessio O46000204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b="1" u="sng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Anno Accademico 2013/2014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8026-10C2-4C55-9B15-39915FC6A1A6}" type="datetime1">
              <a:rPr lang="it-IT" smtClean="0"/>
              <a:t>19/10/2014</a:t>
            </a:fld>
            <a:endParaRPr lang="it-IT" dirty="0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53C9-6571-4F8B-8964-B5D0502DAB5D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0" y="3071810"/>
            <a:ext cx="85725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SIMULATORE   TCP</a:t>
            </a:r>
            <a:endParaRPr lang="it-IT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TESTING - SIMULAZIONE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4282" y="1571612"/>
            <a:ext cx="8229600" cy="4525963"/>
          </a:xfrm>
        </p:spPr>
        <p:txBody>
          <a:bodyPr/>
          <a:lstStyle/>
          <a:p>
            <a:pPr lvl="5">
              <a:buNone/>
            </a:pPr>
            <a:r>
              <a:rPr lang="it-IT" dirty="0"/>
              <a:t> </a:t>
            </a:r>
            <a:r>
              <a:rPr lang="it-IT" dirty="0" smtClean="0"/>
              <a:t>        </a:t>
            </a:r>
            <a:r>
              <a:rPr lang="it-IT" sz="3200" dirty="0" smtClean="0"/>
              <a:t> </a:t>
            </a:r>
            <a:endParaRPr lang="it-IT" sz="3200" dirty="0"/>
          </a:p>
        </p:txBody>
      </p:sp>
      <p:pic>
        <p:nvPicPr>
          <p:cNvPr id="4" name="Immagine 3" descr="Simulatore_Simulazione_stato1r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85860"/>
            <a:ext cx="9144000" cy="5572140"/>
          </a:xfrm>
          <a:prstGeom prst="rect">
            <a:avLst/>
          </a:prstGeom>
        </p:spPr>
      </p:pic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2B7C-2FE1-4BEB-8A26-1482EFE74227}" type="datetime1">
              <a:rPr lang="it-IT" smtClean="0"/>
              <a:t>19/10/2014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53C9-6571-4F8B-8964-B5D0502DAB5D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TESTING - SIMULAZIONE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4282" y="1571612"/>
            <a:ext cx="8229600" cy="4525963"/>
          </a:xfrm>
        </p:spPr>
        <p:txBody>
          <a:bodyPr/>
          <a:lstStyle/>
          <a:p>
            <a:pPr lvl="5">
              <a:buNone/>
            </a:pPr>
            <a:r>
              <a:rPr lang="it-IT" dirty="0"/>
              <a:t> </a:t>
            </a:r>
            <a:r>
              <a:rPr lang="it-IT" dirty="0" smtClean="0"/>
              <a:t>        </a:t>
            </a:r>
            <a:r>
              <a:rPr lang="it-IT" sz="3200" dirty="0" smtClean="0"/>
              <a:t>  </a:t>
            </a:r>
            <a:endParaRPr lang="it-IT" sz="3200" dirty="0"/>
          </a:p>
        </p:txBody>
      </p:sp>
      <p:pic>
        <p:nvPicPr>
          <p:cNvPr id="4" name="Immagine 3" descr="Simulatore_Simulazione_stato2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85860"/>
            <a:ext cx="9144000" cy="5572140"/>
          </a:xfrm>
          <a:prstGeom prst="rect">
            <a:avLst/>
          </a:prstGeom>
        </p:spPr>
      </p:pic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5F86-7402-471D-9715-F5D1B64BFFDD}" type="datetime1">
              <a:rPr lang="it-IT" smtClean="0"/>
              <a:t>19/10/2014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53C9-6571-4F8B-8964-B5D0502DAB5D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TESTING - SIMULAZIONE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4282" y="1571612"/>
            <a:ext cx="8229600" cy="4525963"/>
          </a:xfrm>
        </p:spPr>
        <p:txBody>
          <a:bodyPr/>
          <a:lstStyle/>
          <a:p>
            <a:pPr lvl="5">
              <a:buNone/>
            </a:pPr>
            <a:r>
              <a:rPr lang="it-IT" dirty="0"/>
              <a:t> </a:t>
            </a:r>
            <a:r>
              <a:rPr lang="it-IT" dirty="0" smtClean="0"/>
              <a:t>        </a:t>
            </a:r>
            <a:r>
              <a:rPr lang="it-IT" sz="3200" dirty="0" smtClean="0"/>
              <a:t> S </a:t>
            </a:r>
            <a:endParaRPr lang="it-IT" sz="3200" dirty="0"/>
          </a:p>
        </p:txBody>
      </p:sp>
      <p:pic>
        <p:nvPicPr>
          <p:cNvPr id="4" name="Immagine 3" descr="Simulatore_Simulazione_fine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85860"/>
            <a:ext cx="9144000" cy="5572140"/>
          </a:xfrm>
          <a:prstGeom prst="rect">
            <a:avLst/>
          </a:prstGeom>
        </p:spPr>
      </p:pic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240F-F0B7-4081-B428-2F756EFEA92E}" type="datetime1">
              <a:rPr lang="it-IT" smtClean="0"/>
              <a:t>19/10/2014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53C9-6571-4F8B-8964-B5D0502DAB5D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TESTING - RISULTATI</a:t>
            </a:r>
            <a:endParaRPr lang="it-IT" b="1" dirty="0"/>
          </a:p>
        </p:txBody>
      </p:sp>
      <p:pic>
        <p:nvPicPr>
          <p:cNvPr id="4" name="Immagine 3" descr="Simulatore_Risultati_Tahoe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4422"/>
            <a:ext cx="4143372" cy="5643578"/>
          </a:xfrm>
          <a:prstGeom prst="rect">
            <a:avLst/>
          </a:prstGeom>
        </p:spPr>
      </p:pic>
      <p:pic>
        <p:nvPicPr>
          <p:cNvPr id="5" name="Immagine 4" descr="Simulatore_Risultati_Reno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9190" y="1214422"/>
            <a:ext cx="4214810" cy="5643578"/>
          </a:xfrm>
          <a:prstGeom prst="rect">
            <a:avLst/>
          </a:prstGeom>
        </p:spPr>
      </p:pic>
      <p:sp>
        <p:nvSpPr>
          <p:cNvPr id="6" name="Freccia bidirezionale orizzontale 5"/>
          <p:cNvSpPr/>
          <p:nvPr/>
        </p:nvSpPr>
        <p:spPr>
          <a:xfrm>
            <a:off x="3428992" y="5715016"/>
            <a:ext cx="2143140" cy="8572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itaglia angolo diagonale rettangolo 6"/>
          <p:cNvSpPr/>
          <p:nvPr/>
        </p:nvSpPr>
        <p:spPr>
          <a:xfrm>
            <a:off x="857224" y="5857892"/>
            <a:ext cx="1857388" cy="57150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TAHOE</a:t>
            </a:r>
            <a:endParaRPr lang="it-IT" dirty="0"/>
          </a:p>
        </p:txBody>
      </p:sp>
      <p:sp>
        <p:nvSpPr>
          <p:cNvPr id="8" name="Ritaglia angolo diagonale rettangolo 7"/>
          <p:cNvSpPr/>
          <p:nvPr/>
        </p:nvSpPr>
        <p:spPr>
          <a:xfrm>
            <a:off x="6429388" y="5857892"/>
            <a:ext cx="1857388" cy="57150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RENO</a:t>
            </a:r>
            <a:endParaRPr lang="it-IT" dirty="0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FFF1-61D7-44FA-878D-0B4BF9E23653}" type="datetime1">
              <a:rPr lang="it-IT" smtClean="0"/>
              <a:t>19/10/2014</a:t>
            </a:fld>
            <a:endParaRPr lang="it-IT"/>
          </a:p>
        </p:txBody>
      </p:sp>
      <p:sp>
        <p:nvSpPr>
          <p:cNvPr id="15" name="Segnaposto numero diapositiva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53C9-6571-4F8B-8964-B5D0502DAB5D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25" name="Ovale 24"/>
          <p:cNvSpPr/>
          <p:nvPr/>
        </p:nvSpPr>
        <p:spPr>
          <a:xfrm>
            <a:off x="2714612" y="2143116"/>
            <a:ext cx="714380" cy="571504"/>
          </a:xfrm>
          <a:prstGeom prst="ellipse">
            <a:avLst/>
          </a:prstGeom>
          <a:ln w="762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/>
          <p:cNvSpPr/>
          <p:nvPr/>
        </p:nvSpPr>
        <p:spPr>
          <a:xfrm>
            <a:off x="7786710" y="2143116"/>
            <a:ext cx="714380" cy="571504"/>
          </a:xfrm>
          <a:prstGeom prst="ellipse">
            <a:avLst/>
          </a:prstGeom>
          <a:ln w="762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2 39"/>
          <p:cNvCxnSpPr>
            <a:stCxn id="25" idx="7"/>
          </p:cNvCxnSpPr>
          <p:nvPr/>
        </p:nvCxnSpPr>
        <p:spPr>
          <a:xfrm rot="5400000" flipH="1" flipV="1">
            <a:off x="5601723" y="-62795"/>
            <a:ext cx="12256" cy="45669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8000" dirty="0" smtClean="0"/>
              <a:t>	</a:t>
            </a:r>
          </a:p>
          <a:p>
            <a:pPr>
              <a:buNone/>
            </a:pPr>
            <a:r>
              <a:rPr lang="it-IT" sz="8000" dirty="0" smtClean="0"/>
              <a:t>		    GRAZIE</a:t>
            </a:r>
            <a:endParaRPr lang="it-IT" sz="80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EB16-79BF-48A9-B1D6-EA0934E36620}" type="datetime1">
              <a:rPr lang="it-IT" smtClean="0"/>
              <a:t>19/10/2014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53C9-6571-4F8B-8964-B5D0502DAB5D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Algerian" pitchFamily="82" charset="0"/>
              </a:rPr>
              <a:t>Indice Generale</a:t>
            </a:r>
            <a:endParaRPr lang="it-IT" dirty="0">
              <a:latin typeface="Algerian" pitchFamily="82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it-IT" dirty="0" smtClean="0"/>
          </a:p>
          <a:p>
            <a:r>
              <a:rPr lang="it-IT" dirty="0" smtClean="0">
                <a:latin typeface="Agency FB" pitchFamily="34" charset="0"/>
              </a:rPr>
              <a:t>INTRODUZIONE</a:t>
            </a:r>
          </a:p>
          <a:p>
            <a:endParaRPr lang="it-IT" dirty="0" smtClean="0">
              <a:latin typeface="Agency FB" pitchFamily="34" charset="0"/>
            </a:endParaRPr>
          </a:p>
          <a:p>
            <a:r>
              <a:rPr lang="it-IT" dirty="0" smtClean="0">
                <a:latin typeface="Agency FB" pitchFamily="34" charset="0"/>
              </a:rPr>
              <a:t>PARTE 1 - Ambiente di sviluppo			</a:t>
            </a:r>
          </a:p>
          <a:p>
            <a:pPr>
              <a:buNone/>
            </a:pPr>
            <a:r>
              <a:rPr lang="it-IT" dirty="0" smtClean="0">
                <a:latin typeface="Agency FB" pitchFamily="34" charset="0"/>
              </a:rPr>
              <a:t>					</a:t>
            </a:r>
          </a:p>
          <a:p>
            <a:r>
              <a:rPr lang="it-IT" dirty="0" smtClean="0">
                <a:latin typeface="Agency FB" pitchFamily="34" charset="0"/>
              </a:rPr>
              <a:t>PARTE 2 – Livello di Trasporto – Protocollo TCP</a:t>
            </a:r>
          </a:p>
          <a:p>
            <a:pPr>
              <a:buNone/>
            </a:pPr>
            <a:endParaRPr lang="it-IT" dirty="0" smtClean="0">
              <a:latin typeface="Agency FB" pitchFamily="34" charset="0"/>
            </a:endParaRPr>
          </a:p>
          <a:p>
            <a:r>
              <a:rPr lang="it-IT" dirty="0" smtClean="0">
                <a:latin typeface="Agency FB" pitchFamily="34" charset="0"/>
              </a:rPr>
              <a:t>PARTE 3 - Implementazione struttura delle classi			</a:t>
            </a:r>
          </a:p>
          <a:p>
            <a:r>
              <a:rPr lang="it-IT" dirty="0" smtClean="0">
                <a:latin typeface="Agency FB" pitchFamily="34" charset="0"/>
              </a:rPr>
              <a:t>PARTE 4 - Caso d'uso con </a:t>
            </a:r>
            <a:r>
              <a:rPr lang="it-IT" dirty="0" err="1" smtClean="0">
                <a:latin typeface="Agency FB" pitchFamily="34" charset="0"/>
              </a:rPr>
              <a:t>testing</a:t>
            </a:r>
            <a:r>
              <a:rPr lang="it-IT" dirty="0" smtClean="0"/>
              <a:t>			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0123-87C0-4995-8A4E-761235304D67}" type="datetime1">
              <a:rPr lang="it-IT" smtClean="0"/>
              <a:t>19/10/2014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53C9-6571-4F8B-8964-B5D0502DAB5D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INTRODUZIONE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t-IT" i="1" dirty="0" smtClean="0"/>
              <a:t>Simulatore funzionamento protocollo TCP in </a:t>
            </a:r>
            <a:r>
              <a:rPr lang="it-IT" i="1" dirty="0" err="1" smtClean="0"/>
              <a:t>C#</a:t>
            </a:r>
            <a:endParaRPr lang="it-IT" i="1" dirty="0" smtClean="0"/>
          </a:p>
          <a:p>
            <a:r>
              <a:rPr lang="it-IT" i="1" dirty="0" smtClean="0"/>
              <a:t>Didattico</a:t>
            </a:r>
          </a:p>
          <a:p>
            <a:r>
              <a:rPr lang="it-IT" i="1" dirty="0" smtClean="0"/>
              <a:t>Funzionale</a:t>
            </a:r>
          </a:p>
          <a:p>
            <a:r>
              <a:rPr lang="it-IT" i="1" dirty="0" smtClean="0"/>
              <a:t>Non prestazione</a:t>
            </a:r>
          </a:p>
          <a:p>
            <a:r>
              <a:rPr lang="it-IT" i="1" dirty="0" smtClean="0"/>
              <a:t>Semplicistico</a:t>
            </a:r>
          </a:p>
          <a:p>
            <a:endParaRPr lang="it-IT" i="1" dirty="0" smtClean="0"/>
          </a:p>
          <a:p>
            <a:pPr>
              <a:buNone/>
            </a:pPr>
            <a:r>
              <a:rPr lang="it-IT" i="1" dirty="0" smtClean="0"/>
              <a:t>Output</a:t>
            </a:r>
          </a:p>
          <a:p>
            <a:r>
              <a:rPr lang="it-IT" i="1" dirty="0" err="1" smtClean="0"/>
              <a:t>Through</a:t>
            </a:r>
            <a:r>
              <a:rPr lang="it-IT" i="1" dirty="0" err="1" smtClean="0"/>
              <a:t>put</a:t>
            </a:r>
            <a:r>
              <a:rPr lang="it-IT" i="1" dirty="0" smtClean="0"/>
              <a:t> medio </a:t>
            </a:r>
            <a:r>
              <a:rPr lang="it-IT" i="1" dirty="0" smtClean="0"/>
              <a:t>di </a:t>
            </a:r>
            <a:r>
              <a:rPr lang="it-IT" i="1" dirty="0" smtClean="0"/>
              <a:t>una connessione TCP </a:t>
            </a:r>
            <a:r>
              <a:rPr lang="it-IT" i="1" dirty="0" smtClean="0"/>
              <a:t>che utilizza </a:t>
            </a:r>
            <a:r>
              <a:rPr lang="it-IT" i="1" dirty="0" smtClean="0"/>
              <a:t>il meccanismo di gestione della congestione Tahoe </a:t>
            </a:r>
            <a:r>
              <a:rPr lang="it-IT" i="1" dirty="0" smtClean="0"/>
              <a:t>o </a:t>
            </a:r>
            <a:r>
              <a:rPr lang="it-IT" i="1" dirty="0" smtClean="0"/>
              <a:t>Reno.</a:t>
            </a:r>
            <a:endParaRPr lang="it-IT" i="1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FE01-5E0E-4CF0-A1F2-2D0E70689610}" type="datetime1">
              <a:rPr lang="it-IT" smtClean="0"/>
              <a:t>19/10/2014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53C9-6571-4F8B-8964-B5D0502DAB5D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AMBIENTE </a:t>
            </a:r>
            <a:r>
              <a:rPr lang="it-IT" dirty="0" err="1" smtClean="0"/>
              <a:t>DI</a:t>
            </a:r>
            <a:r>
              <a:rPr lang="it-IT" dirty="0" smtClean="0"/>
              <a:t> SVILUPPO</a:t>
            </a:r>
            <a:endParaRPr lang="it-IT" dirty="0"/>
          </a:p>
        </p:txBody>
      </p:sp>
      <p:pic>
        <p:nvPicPr>
          <p:cNvPr id="4" name="Immagine 3" descr="Visual Studio 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8143908"/>
          </a:xfrm>
          <a:prstGeom prst="rect">
            <a:avLst/>
          </a:prstGeom>
        </p:spPr>
      </p:pic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4FA3-2BDF-49E1-9BD5-97AB2986E45D}" type="datetime1">
              <a:rPr lang="it-IT" smtClean="0"/>
              <a:t>19/10/2014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53C9-6571-4F8B-8964-B5D0502DAB5D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4331848" y="2474467"/>
            <a:ext cx="4572032" cy="4500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it-IT" sz="2400" b="1" i="1" u="sng" dirty="0" err="1" smtClean="0">
                <a:solidFill>
                  <a:schemeClr val="tx1"/>
                </a:solidFill>
              </a:rPr>
              <a:t>Visual</a:t>
            </a:r>
            <a:r>
              <a:rPr lang="it-IT" sz="2400" b="1" i="1" u="sng" dirty="0" smtClean="0">
                <a:solidFill>
                  <a:schemeClr val="tx1"/>
                </a:solidFill>
              </a:rPr>
              <a:t> Studio </a:t>
            </a:r>
          </a:p>
          <a:p>
            <a:pPr marL="457200" indent="-457200">
              <a:buNone/>
            </a:pPr>
            <a:r>
              <a:rPr lang="it-IT" sz="2000" b="1" i="1" dirty="0" smtClean="0">
                <a:solidFill>
                  <a:schemeClr val="tx1"/>
                </a:solidFill>
              </a:rPr>
              <a:t>Per desktop, Web, dispositivi e </a:t>
            </a:r>
            <a:r>
              <a:rPr lang="it-IT" sz="2000" b="1" i="1" dirty="0" err="1" smtClean="0">
                <a:solidFill>
                  <a:schemeClr val="tx1"/>
                </a:solidFill>
              </a:rPr>
              <a:t>cloud</a:t>
            </a:r>
            <a:endParaRPr lang="it-IT" sz="2000" b="1" i="1" dirty="0" smtClean="0">
              <a:solidFill>
                <a:schemeClr val="tx1"/>
              </a:solidFill>
            </a:endParaRPr>
          </a:p>
          <a:p>
            <a:pPr marL="457200" indent="-457200">
              <a:buNone/>
            </a:pPr>
            <a:r>
              <a:rPr lang="it-IT" sz="2000" b="1" i="1" dirty="0" smtClean="0">
                <a:solidFill>
                  <a:schemeClr val="tx1"/>
                </a:solidFill>
              </a:rPr>
              <a:t>Con </a:t>
            </a:r>
            <a:r>
              <a:rPr lang="it-IT" sz="2000" b="1" i="1" dirty="0" err="1" smtClean="0">
                <a:solidFill>
                  <a:schemeClr val="tx1"/>
                </a:solidFill>
              </a:rPr>
              <a:t>C#</a:t>
            </a:r>
            <a:r>
              <a:rPr lang="it-IT" sz="2000" b="1" i="1" dirty="0" smtClean="0">
                <a:solidFill>
                  <a:schemeClr val="tx1"/>
                </a:solidFill>
              </a:rPr>
              <a:t>, VB, C++ e </a:t>
            </a:r>
            <a:r>
              <a:rPr lang="it-IT" sz="2000" b="1" i="1" dirty="0" err="1" smtClean="0">
                <a:solidFill>
                  <a:schemeClr val="tx1"/>
                </a:solidFill>
              </a:rPr>
              <a:t>JavaScript</a:t>
            </a:r>
            <a:endParaRPr lang="it-IT" sz="2000" b="1" i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it-IT" sz="2400" b="1" i="1" u="sng" dirty="0" smtClean="0">
              <a:solidFill>
                <a:schemeClr val="tx1"/>
              </a:solidFill>
            </a:endParaRPr>
          </a:p>
          <a:p>
            <a:pPr marL="457200" indent="-457200">
              <a:buNone/>
            </a:pPr>
            <a:r>
              <a:rPr lang="it-IT" sz="2400" b="1" i="1" dirty="0" smtClean="0">
                <a:solidFill>
                  <a:schemeClr val="tx1"/>
                </a:solidFill>
              </a:rPr>
              <a:t>2.    </a:t>
            </a:r>
            <a:r>
              <a:rPr lang="it-IT" sz="2400" b="1" i="1" u="sng" dirty="0" smtClean="0">
                <a:solidFill>
                  <a:schemeClr val="tx1"/>
                </a:solidFill>
              </a:rPr>
              <a:t>MSDN </a:t>
            </a:r>
            <a:r>
              <a:rPr lang="it-IT" sz="2400" b="1" i="1" u="sng" dirty="0" err="1" smtClean="0">
                <a:solidFill>
                  <a:schemeClr val="tx1"/>
                </a:solidFill>
              </a:rPr>
              <a:t>Library</a:t>
            </a:r>
            <a:endParaRPr lang="it-IT" sz="2400" b="1" i="1" u="sng" dirty="0" smtClean="0">
              <a:solidFill>
                <a:schemeClr val="tx1"/>
              </a:solidFill>
            </a:endParaRPr>
          </a:p>
          <a:p>
            <a:pPr marL="457200" indent="-457200">
              <a:buNone/>
            </a:pPr>
            <a:endParaRPr lang="it-IT" sz="2400" b="1" i="1" u="sng" dirty="0" smtClean="0">
              <a:solidFill>
                <a:schemeClr val="tx1"/>
              </a:solidFill>
            </a:endParaRPr>
          </a:p>
          <a:p>
            <a:pPr marL="457200" indent="-457200">
              <a:buNone/>
            </a:pPr>
            <a:r>
              <a:rPr lang="it-IT" sz="2400" b="1" i="1" dirty="0" smtClean="0">
                <a:solidFill>
                  <a:schemeClr val="tx1"/>
                </a:solidFill>
              </a:rPr>
              <a:t>3.    </a:t>
            </a:r>
            <a:r>
              <a:rPr lang="it-IT" sz="2400" b="1" i="1" u="sng" dirty="0" smtClean="0">
                <a:solidFill>
                  <a:schemeClr val="tx1"/>
                </a:solidFill>
              </a:rPr>
              <a:t>Linguaggio </a:t>
            </a:r>
            <a:r>
              <a:rPr lang="it-IT" sz="2400" b="1" i="1" u="sng" dirty="0" err="1" smtClean="0">
                <a:solidFill>
                  <a:schemeClr val="tx1"/>
                </a:solidFill>
              </a:rPr>
              <a:t>C#</a:t>
            </a:r>
            <a:endParaRPr lang="it-IT" sz="2400" b="1" i="1" u="sng" dirty="0" smtClean="0">
              <a:solidFill>
                <a:schemeClr val="tx1"/>
              </a:solidFill>
            </a:endParaRPr>
          </a:p>
          <a:p>
            <a:pPr marL="971550" lvl="1" indent="-514350" algn="just"/>
            <a:r>
              <a:rPr lang="it-IT" sz="2000" b="1" i="1" dirty="0" smtClean="0">
                <a:solidFill>
                  <a:schemeClr val="tx1"/>
                </a:solidFill>
              </a:rPr>
              <a:t>Threading in </a:t>
            </a:r>
            <a:r>
              <a:rPr lang="it-IT" sz="2000" b="1" i="1" dirty="0" err="1" smtClean="0">
                <a:solidFill>
                  <a:schemeClr val="tx1"/>
                </a:solidFill>
              </a:rPr>
              <a:t>C#</a:t>
            </a:r>
            <a:r>
              <a:rPr lang="it-IT" sz="2000" b="1" i="1" dirty="0" smtClean="0">
                <a:solidFill>
                  <a:schemeClr val="tx1"/>
                </a:solidFill>
              </a:rPr>
              <a:t>	</a:t>
            </a:r>
          </a:p>
          <a:p>
            <a:pPr marL="971550" lvl="1" indent="-514350" algn="just"/>
            <a:r>
              <a:rPr lang="it-IT" sz="2000" b="1" i="1" dirty="0" smtClean="0">
                <a:solidFill>
                  <a:schemeClr val="tx1"/>
                </a:solidFill>
              </a:rPr>
              <a:t>Delegati in </a:t>
            </a:r>
            <a:r>
              <a:rPr lang="it-IT" sz="2000" b="1" i="1" dirty="0" err="1" smtClean="0">
                <a:solidFill>
                  <a:schemeClr val="tx1"/>
                </a:solidFill>
              </a:rPr>
              <a:t>C#</a:t>
            </a:r>
            <a:endParaRPr lang="it-IT" sz="2000" b="1" i="1" dirty="0" smtClean="0">
              <a:solidFill>
                <a:schemeClr val="tx1"/>
              </a:solidFill>
            </a:endParaRPr>
          </a:p>
          <a:p>
            <a:pPr marL="971550" lvl="1" indent="-514350" algn="just"/>
            <a:r>
              <a:rPr lang="it-IT" sz="2000" b="1" i="1" dirty="0" smtClean="0">
                <a:solidFill>
                  <a:schemeClr val="tx1"/>
                </a:solidFill>
              </a:rPr>
              <a:t>Eventi in </a:t>
            </a:r>
            <a:r>
              <a:rPr lang="it-IT" sz="2000" b="1" i="1" dirty="0" err="1" smtClean="0">
                <a:solidFill>
                  <a:schemeClr val="tx1"/>
                </a:solidFill>
              </a:rPr>
              <a:t>C#</a:t>
            </a:r>
            <a:r>
              <a:rPr lang="it-IT" sz="2000" b="1" i="1" dirty="0" smtClean="0">
                <a:solidFill>
                  <a:schemeClr val="tx1"/>
                </a:solidFill>
              </a:rPr>
              <a:t>	</a:t>
            </a:r>
          </a:p>
          <a:p>
            <a:pPr marL="971550" lvl="1" indent="-514350" algn="just"/>
            <a:r>
              <a:rPr lang="it-IT" sz="2000" b="1" i="1" dirty="0" smtClean="0">
                <a:solidFill>
                  <a:schemeClr val="tx1"/>
                </a:solidFill>
              </a:rPr>
              <a:t>Grafica in </a:t>
            </a:r>
            <a:r>
              <a:rPr lang="it-IT" sz="2000" b="1" i="1" dirty="0" err="1" smtClean="0">
                <a:solidFill>
                  <a:schemeClr val="tx1"/>
                </a:solidFill>
              </a:rPr>
              <a:t>C#</a:t>
            </a:r>
            <a:endParaRPr lang="it-IT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/>
              <a:t>  LIVELLO </a:t>
            </a:r>
            <a:r>
              <a:rPr lang="it-IT" b="1" dirty="0" err="1" smtClean="0"/>
              <a:t>DI</a:t>
            </a:r>
            <a:r>
              <a:rPr lang="it-IT" b="1" dirty="0" smtClean="0"/>
              <a:t> TRASPORTO PROTOCOLLO TCP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smtClean="0"/>
              <a:t>Caratteristiche per l’affidabilità: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u="sng" dirty="0" smtClean="0"/>
              <a:t>ACKNOLEDGEMENT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u="sng" dirty="0" smtClean="0"/>
              <a:t>RITRASMISSIONE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u="sng" dirty="0" smtClean="0"/>
              <a:t>NUMERO </a:t>
            </a:r>
            <a:r>
              <a:rPr lang="it-IT" sz="2000" u="sng" dirty="0" err="1" smtClean="0"/>
              <a:t>DI</a:t>
            </a:r>
            <a:r>
              <a:rPr lang="it-IT" sz="2000" u="sng" dirty="0" smtClean="0"/>
              <a:t> SEQUENZA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u="sng" dirty="0" smtClean="0"/>
              <a:t>TIMER (</a:t>
            </a:r>
            <a:r>
              <a:rPr lang="it-IT" sz="2000" dirty="0" smtClean="0"/>
              <a:t>Timeout=EstimatedRTT+4DevRTT_new)</a:t>
            </a:r>
            <a:endParaRPr lang="it-IT" sz="2000" u="sng" dirty="0" smtClean="0"/>
          </a:p>
          <a:p>
            <a:pPr marL="457200" indent="-457200"/>
            <a:endParaRPr lang="it-IT" sz="2400" dirty="0" smtClean="0"/>
          </a:p>
          <a:p>
            <a:pPr marL="457200" indent="-457200"/>
            <a:endParaRPr lang="it-IT" sz="2400" dirty="0" smtClean="0"/>
          </a:p>
          <a:p>
            <a:r>
              <a:rPr lang="it-IT" sz="2400" dirty="0" smtClean="0"/>
              <a:t>Instaurazione connessione TCP: </a:t>
            </a:r>
          </a:p>
          <a:p>
            <a:pPr>
              <a:buNone/>
            </a:pPr>
            <a:r>
              <a:rPr lang="it-IT" sz="2400" dirty="0" smtClean="0"/>
              <a:t>	</a:t>
            </a:r>
            <a:r>
              <a:rPr lang="it-IT" sz="2000" u="sng" dirty="0" smtClean="0"/>
              <a:t>HANDSHAKE A 3 VIE</a:t>
            </a:r>
          </a:p>
          <a:p>
            <a:pPr marL="457200" indent="-457200"/>
            <a:endParaRPr lang="it-IT" sz="2400" dirty="0" smtClean="0"/>
          </a:p>
          <a:p>
            <a:pPr marL="457200" indent="-457200">
              <a:buFont typeface="+mj-lt"/>
              <a:buAutoNum type="arabicPeriod"/>
            </a:pPr>
            <a:endParaRPr lang="it-IT" sz="2000" u="sng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C961-4E39-4440-AEBF-3EAC6F672FFE}" type="datetime1">
              <a:rPr lang="it-IT" smtClean="0"/>
              <a:t>19/10/2014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53C9-6571-4F8B-8964-B5D0502DAB5D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/>
              <a:t>LIVELLO </a:t>
            </a:r>
            <a:r>
              <a:rPr lang="it-IT" b="1" dirty="0" err="1" smtClean="0"/>
              <a:t>DI</a:t>
            </a:r>
            <a:r>
              <a:rPr lang="it-IT" b="1" dirty="0" smtClean="0"/>
              <a:t> TRASPORTO PROTOCOLLO TCP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u="sng" dirty="0" err="1" smtClean="0"/>
              <a:t>Scelta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valore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throughtput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medio</a:t>
            </a:r>
            <a:r>
              <a:rPr lang="en-US" sz="2800" dirty="0" smtClean="0"/>
              <a:t> in TCP </a:t>
            </a:r>
            <a:r>
              <a:rPr lang="it-IT" sz="2800" dirty="0" smtClean="0"/>
              <a:t>e controllo del </a:t>
            </a:r>
            <a:r>
              <a:rPr lang="it-IT" sz="2800" u="sng" dirty="0" smtClean="0"/>
              <a:t>flusso</a:t>
            </a:r>
            <a:endParaRPr lang="it-IT" sz="2800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B41C-BBC4-446D-B94A-A12F6367D14A}" type="datetime1">
              <a:rPr lang="it-IT" smtClean="0"/>
              <a:t>19/10/2014</a:t>
            </a:fld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53C9-6571-4F8B-8964-B5D0502DAB5D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2857488" y="2571744"/>
            <a:ext cx="335758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/>
              <a:t>Tm=</a:t>
            </a:r>
            <a:r>
              <a:rPr lang="it-IT" sz="2000" dirty="0"/>
              <a:t>(3/4*W)/RTT</a:t>
            </a:r>
          </a:p>
        </p:txBody>
      </p:sp>
      <p:pic>
        <p:nvPicPr>
          <p:cNvPr id="16" name="Immagine 15" descr="FSM control congestion tcp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24" y="3429000"/>
            <a:ext cx="7286676" cy="2986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IMPLEMENTAZIONE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STRUTTURA DELLE CLASSI:</a:t>
            </a:r>
          </a:p>
          <a:p>
            <a:pPr marL="514350" indent="-514350">
              <a:buFont typeface="+mj-lt"/>
              <a:buAutoNum type="arabicPeriod"/>
            </a:pPr>
            <a:r>
              <a:rPr lang="it-IT" i="1" u="sng" dirty="0" smtClean="0"/>
              <a:t> </a:t>
            </a:r>
            <a:r>
              <a:rPr lang="it-IT" i="1" u="sng" dirty="0" err="1" smtClean="0"/>
              <a:t>Program</a:t>
            </a:r>
            <a:endParaRPr lang="it-IT" i="1" u="sng" dirty="0" smtClean="0"/>
          </a:p>
          <a:p>
            <a:pPr marL="514350" indent="-514350">
              <a:buFont typeface="+mj-lt"/>
              <a:buAutoNum type="arabicPeriod"/>
            </a:pPr>
            <a:r>
              <a:rPr lang="it-IT" i="1" u="sng" dirty="0" smtClean="0"/>
              <a:t> </a:t>
            </a:r>
            <a:r>
              <a:rPr lang="it-IT" i="1" u="sng" dirty="0" err="1" smtClean="0"/>
              <a:t>Inserimento_dati</a:t>
            </a:r>
            <a:endParaRPr lang="it-IT" i="1" u="sng" dirty="0" smtClean="0"/>
          </a:p>
          <a:p>
            <a:pPr marL="514350" indent="-514350">
              <a:buFont typeface="+mj-lt"/>
              <a:buAutoNum type="arabicPeriod"/>
            </a:pPr>
            <a:r>
              <a:rPr lang="it-IT" i="1" u="sng" dirty="0" smtClean="0"/>
              <a:t> Simulazione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i="1" u="sng" dirty="0" smtClean="0"/>
              <a:t> Risultati</a:t>
            </a:r>
          </a:p>
          <a:p>
            <a:pPr marL="514350" indent="-514350">
              <a:buFont typeface="+mj-lt"/>
              <a:buAutoNum type="arabicPeriod"/>
            </a:pPr>
            <a:r>
              <a:rPr lang="it-IT" i="1" u="sng" dirty="0" smtClean="0"/>
              <a:t> Macchina_a_stati_mittente_tcp</a:t>
            </a:r>
          </a:p>
          <a:p>
            <a:pPr marL="514350" indent="-514350">
              <a:buFont typeface="+mj-lt"/>
              <a:buAutoNum type="arabicPeriod"/>
            </a:pPr>
            <a:r>
              <a:rPr lang="it-IT" i="1" u="sng" dirty="0" smtClean="0"/>
              <a:t> Macchina_a_stati_ricevente_tcp</a:t>
            </a:r>
          </a:p>
          <a:p>
            <a:pPr marL="514350" indent="-514350">
              <a:buFont typeface="+mj-lt"/>
              <a:buAutoNum type="arabicPeriod"/>
            </a:pPr>
            <a:r>
              <a:rPr lang="it-IT" i="1" u="sng" dirty="0" smtClean="0"/>
              <a:t> Macchina_a_stati_TCP</a:t>
            </a:r>
          </a:p>
          <a:p>
            <a:pPr marL="514350" indent="-514350">
              <a:buFont typeface="+mj-lt"/>
              <a:buAutoNum type="arabicPeriod"/>
            </a:pPr>
            <a:r>
              <a:rPr lang="it-IT" i="1" u="sng" dirty="0" smtClean="0"/>
              <a:t> </a:t>
            </a:r>
            <a:r>
              <a:rPr lang="it-IT" i="1" u="sng" dirty="0" err="1" smtClean="0"/>
              <a:t>Gestione_congestione</a:t>
            </a:r>
            <a:endParaRPr lang="it-IT" i="1" u="sng" dirty="0" smtClean="0"/>
          </a:p>
          <a:p>
            <a:pPr marL="514350" indent="-514350">
              <a:buFont typeface="+mj-lt"/>
              <a:buAutoNum type="arabicPeriod"/>
            </a:pPr>
            <a:endParaRPr lang="it-IT" i="1" u="sng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2C39-ED77-4FBA-98EB-31886C68C728}" type="datetime1">
              <a:rPr lang="it-IT" smtClean="0"/>
              <a:t>19/10/2014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53C9-6571-4F8B-8964-B5D0502DAB5D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/>
              <a:t>TESTING – INSERIMENTO DATI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			  </a:t>
            </a:r>
            <a:endParaRPr lang="it-IT" dirty="0"/>
          </a:p>
        </p:txBody>
      </p:sp>
      <p:pic>
        <p:nvPicPr>
          <p:cNvPr id="4" name="Immagine 3" descr="Simulatore_Inserimento_dati_reno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0694" y="2357430"/>
            <a:ext cx="3277058" cy="4000528"/>
          </a:xfrm>
          <a:prstGeom prst="rect">
            <a:avLst/>
          </a:prstGeom>
        </p:spPr>
      </p:pic>
      <p:pic>
        <p:nvPicPr>
          <p:cNvPr id="5" name="Immagine 4" descr="Simulatore_Inserimento_dati_tahoe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282" y="2357430"/>
            <a:ext cx="3305637" cy="4000528"/>
          </a:xfrm>
          <a:prstGeom prst="rect">
            <a:avLst/>
          </a:prstGeom>
        </p:spPr>
      </p:pic>
      <p:sp>
        <p:nvSpPr>
          <p:cNvPr id="6" name="Freccia bidirezionale orizzontale 5"/>
          <p:cNvSpPr/>
          <p:nvPr/>
        </p:nvSpPr>
        <p:spPr>
          <a:xfrm>
            <a:off x="3500430" y="3429000"/>
            <a:ext cx="2000264" cy="121444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itaglia angolo diagonale rettangolo 6"/>
          <p:cNvSpPr/>
          <p:nvPr/>
        </p:nvSpPr>
        <p:spPr>
          <a:xfrm>
            <a:off x="714348" y="1714488"/>
            <a:ext cx="1857388" cy="57150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TAHOE</a:t>
            </a:r>
            <a:endParaRPr lang="it-IT" dirty="0"/>
          </a:p>
        </p:txBody>
      </p:sp>
      <p:sp>
        <p:nvSpPr>
          <p:cNvPr id="8" name="Ritaglia angolo diagonale rettangolo 7"/>
          <p:cNvSpPr/>
          <p:nvPr/>
        </p:nvSpPr>
        <p:spPr>
          <a:xfrm>
            <a:off x="6286512" y="1714488"/>
            <a:ext cx="1857388" cy="57150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RENO</a:t>
            </a:r>
            <a:endParaRPr lang="it-IT" dirty="0"/>
          </a:p>
        </p:txBody>
      </p: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35AB-23AF-4F1E-AE83-AC674EC1BA76}" type="datetime1">
              <a:rPr lang="it-IT" smtClean="0"/>
              <a:t>19/10/2014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53C9-6571-4F8B-8964-B5D0502DAB5D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TESTING - SIMULAZIONE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4282" y="1571612"/>
            <a:ext cx="8229600" cy="4525963"/>
          </a:xfrm>
        </p:spPr>
        <p:txBody>
          <a:bodyPr/>
          <a:lstStyle/>
          <a:p>
            <a:pPr lvl="5">
              <a:buNone/>
            </a:pPr>
            <a:r>
              <a:rPr lang="it-IT" dirty="0"/>
              <a:t> </a:t>
            </a:r>
            <a:r>
              <a:rPr lang="it-IT" dirty="0" smtClean="0"/>
              <a:t>        </a:t>
            </a:r>
            <a:r>
              <a:rPr lang="it-IT" sz="3200" dirty="0" smtClean="0"/>
              <a:t> </a:t>
            </a:r>
            <a:endParaRPr lang="it-IT" sz="3200" dirty="0"/>
          </a:p>
        </p:txBody>
      </p:sp>
      <p:pic>
        <p:nvPicPr>
          <p:cNvPr id="4" name="Immagine 3" descr="Simulatore_Simulazione_stato1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85860"/>
            <a:ext cx="9144000" cy="5572140"/>
          </a:xfrm>
          <a:prstGeom prst="rect">
            <a:avLst/>
          </a:prstGeom>
        </p:spPr>
      </p:pic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EA29-4606-408C-97E0-0980D53BE4C3}" type="datetime1">
              <a:rPr lang="it-IT" smtClean="0"/>
              <a:t>19/10/2014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53C9-6571-4F8B-8964-B5D0502DAB5D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Satellit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Galassia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727</TotalTime>
  <Words>198</Words>
  <Application>Microsoft Office PowerPoint</Application>
  <PresentationFormat>Presentazione su schermo (4:3)</PresentationFormat>
  <Paragraphs>103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Tema di Office</vt:lpstr>
      <vt:lpstr>           UNIVERSITA' DEGLI STUDI DI CATANIA   CORSO DI LAUREA IN INGEGNERIA INFORMATICA   Relatore: Prof. Giuseppe Mangioni Tesi di Laurea di: Valenti Alessio O46000204 Anno Accademico 2013/2014   </vt:lpstr>
      <vt:lpstr>Indice Generale</vt:lpstr>
      <vt:lpstr>INTRODUZIONE</vt:lpstr>
      <vt:lpstr>AMBIENTE DI SVILUPPO</vt:lpstr>
      <vt:lpstr>  LIVELLO DI TRASPORTO PROTOCOLLO TCP</vt:lpstr>
      <vt:lpstr>LIVELLO DI TRASPORTO PROTOCOLLO TCP</vt:lpstr>
      <vt:lpstr>IMPLEMENTAZIONE</vt:lpstr>
      <vt:lpstr>TESTING – INSERIMENTO DATI</vt:lpstr>
      <vt:lpstr>TESTING - SIMULAZIONE</vt:lpstr>
      <vt:lpstr>TESTING - SIMULAZIONE</vt:lpstr>
      <vt:lpstr>TESTING - SIMULAZIONE</vt:lpstr>
      <vt:lpstr>TESTING - SIMULAZIONE</vt:lpstr>
      <vt:lpstr>TESTING - RISULTATI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ALBERCLAUS</dc:creator>
  <cp:lastModifiedBy>ALBERCLAUS</cp:lastModifiedBy>
  <cp:revision>95</cp:revision>
  <dcterms:created xsi:type="dcterms:W3CDTF">2014-07-20T18:42:57Z</dcterms:created>
  <dcterms:modified xsi:type="dcterms:W3CDTF">2014-10-19T09:48:13Z</dcterms:modified>
</cp:coreProperties>
</file>