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57" r:id="rId4"/>
    <p:sldId id="263" r:id="rId5"/>
    <p:sldId id="271" r:id="rId6"/>
    <p:sldId id="262" r:id="rId7"/>
    <p:sldId id="258" r:id="rId8"/>
    <p:sldId id="266" r:id="rId9"/>
    <p:sldId id="264" r:id="rId10"/>
    <p:sldId id="265" r:id="rId11"/>
    <p:sldId id="267" r:id="rId12"/>
    <p:sldId id="270" r:id="rId13"/>
    <p:sldId id="268" r:id="rId14"/>
    <p:sldId id="273" r:id="rId15"/>
    <p:sldId id="274" r:id="rId16"/>
    <p:sldId id="272" r:id="rId17"/>
    <p:sldId id="269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0" autoAdjust="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3A64-E959-4F90-AD01-F8E1EE1B842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B2AF-D148-4930-8C55-D7C7EE40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B2AF-D148-4930-8C55-D7C7EE40D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Evaluation: relation</a:t>
            </a:r>
            <a:r>
              <a:rPr lang="en-US" altLang="zh-CN" baseline="0" dirty="0" smtClean="0"/>
              <a:t>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B2AF-D148-4930-8C55-D7C7EE40D0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6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7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8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EF2F-8C84-4272-A28C-84516FD5E291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394-04F4-4463-BA6D-BE2A7D68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Task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dirty="0" smtClean="0"/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LSI (Latent </a:t>
            </a:r>
            <a:r>
              <a:rPr lang="en-US" altLang="zh-CN" dirty="0"/>
              <a:t>Semantic </a:t>
            </a:r>
            <a:r>
              <a:rPr lang="en-US" altLang="zh-CN" dirty="0" smtClean="0"/>
              <a:t>Indexing): Run SVD to BOW or TF-IDF Matrix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" y="2897390"/>
            <a:ext cx="11944350" cy="307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022" y="61155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*n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835" y="6115574"/>
            <a:ext cx="124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m*l </a:t>
            </a:r>
          </a:p>
          <a:p>
            <a:pPr algn="ctr"/>
            <a:r>
              <a:rPr lang="en-US" dirty="0" smtClean="0"/>
              <a:t>Word-topic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9080" y="6115574"/>
            <a:ext cx="180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l*l </a:t>
            </a:r>
          </a:p>
          <a:p>
            <a:pPr algn="ctr"/>
            <a:r>
              <a:rPr lang="en-US" dirty="0" smtClean="0"/>
              <a:t>Topic Importance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94134" y="6115574"/>
            <a:ext cx="115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l*n</a:t>
            </a:r>
          </a:p>
          <a:p>
            <a:pPr algn="ctr"/>
            <a:r>
              <a:rPr lang="en-US" dirty="0" smtClean="0"/>
              <a:t>Topic-Doc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LDA (Latent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Allocation): </a:t>
            </a:r>
          </a:p>
          <a:p>
            <a:pPr lvl="2"/>
            <a:r>
              <a:rPr lang="en-US" altLang="zh-CN" dirty="0" smtClean="0"/>
              <a:t>Input: BOW Matrix</a:t>
            </a:r>
          </a:p>
          <a:p>
            <a:pPr lvl="2"/>
            <a:r>
              <a:rPr lang="en-US" altLang="zh-CN" dirty="0" smtClean="0"/>
              <a:t>Output: Topic-Word </a:t>
            </a:r>
            <a:r>
              <a:rPr lang="en-US" altLang="zh-CN" dirty="0"/>
              <a:t>D</a:t>
            </a:r>
            <a:r>
              <a:rPr lang="en-US" altLang="zh-CN" dirty="0" smtClean="0"/>
              <a:t>istribution, Doc-Topic Distribution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 descr="File:Smoothed 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27" y="3717925"/>
            <a:ext cx="47053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1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Topic Modeling:</a:t>
            </a:r>
          </a:p>
          <a:p>
            <a:pPr lvl="1"/>
            <a:r>
              <a:rPr lang="en-US" altLang="zh-CN" dirty="0" smtClean="0"/>
              <a:t>Restricted </a:t>
            </a:r>
            <a:r>
              <a:rPr lang="en-US" altLang="zh-CN" dirty="0" err="1" smtClean="0"/>
              <a:t>Bolzman</a:t>
            </a:r>
            <a:r>
              <a:rPr lang="en-US" altLang="zh-CN" dirty="0" smtClean="0"/>
              <a:t> Machine (RBM) </a:t>
            </a:r>
          </a:p>
          <a:p>
            <a:pPr lvl="1"/>
            <a:r>
              <a:rPr lang="en-US" altLang="zh-CN" dirty="0" smtClean="0"/>
              <a:t>Input: BOW Matrix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../_images/rbm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0" y="3736976"/>
            <a:ext cx="51816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1230" y="3730697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" panose="020B0604020202020204" pitchFamily="34" charset="0"/>
              </a:rPr>
              <a:t>Persistent Contrastive Divergence</a:t>
            </a:r>
            <a:endParaRPr lang="en-US" dirty="0"/>
          </a:p>
        </p:txBody>
      </p:sp>
      <p:pic>
        <p:nvPicPr>
          <p:cNvPr id="1032" name="Picture 8" descr="P(v_i=1|\mathbf{h}) = \sigma(\sum_j w_{ij}h_j + b_i) \\&#10;P(h_i=1|\mathbf{v}) = \sigma(\sum_i w_{ij}v_i + c_j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35" y="4465638"/>
            <a:ext cx="3499347" cy="12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Word2Vec I – </a:t>
            </a:r>
            <a:r>
              <a:rPr lang="en-US" altLang="zh-CN" sz="3600" dirty="0" smtClean="0"/>
              <a:t>Co-occurrence Matrix Decomposition</a:t>
            </a:r>
            <a:endParaRPr lang="zh-CN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unsupervised learning, co-occurrence modeling, mapping a word to a </a:t>
            </a:r>
            <a:r>
              <a:rPr lang="en-US" dirty="0" smtClean="0"/>
              <a:t>k-dimension </a:t>
            </a:r>
            <a:r>
              <a:rPr lang="en-US" dirty="0" smtClean="0"/>
              <a:t>vector.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8" y="3210370"/>
            <a:ext cx="5101590" cy="3314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8" y="4163772"/>
            <a:ext cx="6583680" cy="16130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1582" y="574064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SVD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7608" y="5925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41432" y="6127234"/>
            <a:ext cx="306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Rows of U are the word vector.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Word2Vec </a:t>
            </a:r>
            <a:r>
              <a:rPr lang="en-US" altLang="zh-CN" dirty="0" smtClean="0"/>
              <a:t>II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CBOW, Skip-gram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Predict Surrounding words in a window of length c of every word.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7608" y="5925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23" y="2890587"/>
            <a:ext cx="4050322" cy="9026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4639"/>
            <a:ext cx="4468939" cy="1437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821398" y="5648313"/>
                <a:ext cx="1903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98" y="5648313"/>
                <a:ext cx="1903342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62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img.blog.csdn.net/201405281709025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8" y="2890587"/>
            <a:ext cx="2699105" cy="36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692" y="3054096"/>
            <a:ext cx="271249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 </a:t>
            </a:r>
            <a:r>
              <a:rPr lang="en-US" altLang="zh-CN" dirty="0" smtClean="0"/>
              <a:t>III - 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Capture Relations: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be initial values of other jobs, especially embedding work in many NN-based tasks.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24" y="2269617"/>
            <a:ext cx="4905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 I – Embedding Method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Word2Vec: </a:t>
            </a:r>
          </a:p>
          <a:p>
            <a:pPr lvl="1"/>
            <a:r>
              <a:rPr lang="en-US" dirty="0" smtClean="0"/>
              <a:t>unsupervised learning, co-occurrence modeling, mapping a word to a n-dimension vector.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 II – Sequential Modeling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unsupervised word </a:t>
            </a:r>
            <a:r>
              <a:rPr lang="en-US" dirty="0" err="1" smtClean="0"/>
              <a:t>vec</a:t>
            </a:r>
            <a:r>
              <a:rPr lang="en-US" dirty="0" smtClean="0"/>
              <a:t> as </a:t>
            </a:r>
            <a:r>
              <a:rPr lang="en-US" dirty="0" smtClean="0"/>
              <a:t>input.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 smtClean="0"/>
              <a:t>RNN </a:t>
            </a:r>
            <a:r>
              <a:rPr lang="en-US" dirty="0" smtClean="0"/>
              <a:t>to model doc </a:t>
            </a:r>
            <a:r>
              <a:rPr lang="en-US" dirty="0" smtClean="0"/>
              <a:t>sequentially (very suitable to model short text).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3302"/>
            <a:ext cx="5980176" cy="307859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891528" y="3776472"/>
            <a:ext cx="551688" cy="1508760"/>
            <a:chOff x="6891528" y="3776472"/>
            <a:chExt cx="551688" cy="1508760"/>
          </a:xfrm>
        </p:grpSpPr>
        <p:sp>
          <p:nvSpPr>
            <p:cNvPr id="5" name="矩形 4"/>
            <p:cNvSpPr/>
            <p:nvPr/>
          </p:nvSpPr>
          <p:spPr>
            <a:xfrm>
              <a:off x="6891528" y="3776472"/>
              <a:ext cx="551688" cy="1508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39356" y="3913632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37832" y="4236815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037832" y="4543599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037832" y="4866020"/>
              <a:ext cx="246888" cy="2468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62656" y="6360160"/>
            <a:ext cx="95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17088" y="6356731"/>
            <a:ext cx="1088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Last State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84800" y="6364986"/>
            <a:ext cx="977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705463" y="4543599"/>
            <a:ext cx="533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02034" y="4346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Input: Document Represented</a:t>
            </a:r>
          </a:p>
          <a:p>
            <a:pPr lvl="1"/>
            <a:r>
              <a:rPr lang="en-US" altLang="zh-CN" dirty="0" smtClean="0"/>
              <a:t>Output: Label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Method:</a:t>
            </a:r>
          </a:p>
          <a:p>
            <a:pPr lvl="2"/>
            <a:r>
              <a:rPr lang="en-US" altLang="zh-CN" dirty="0" smtClean="0"/>
              <a:t>TF-IDF, BOW: Naïve Bayes</a:t>
            </a:r>
          </a:p>
          <a:p>
            <a:pPr lvl="2"/>
            <a:r>
              <a:rPr lang="en-US" altLang="zh-CN" dirty="0" smtClean="0"/>
              <a:t>LDA: NN, SVM, LR, etc.</a:t>
            </a:r>
          </a:p>
          <a:p>
            <a:pPr lvl="2"/>
            <a:r>
              <a:rPr lang="en-US" altLang="zh-CN" dirty="0" smtClean="0"/>
              <a:t>Embedding: NN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Task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Machine Translation</a:t>
            </a:r>
          </a:p>
          <a:p>
            <a:r>
              <a:rPr lang="en-US" altLang="zh-CN" dirty="0" smtClean="0"/>
              <a:t>Information Extraction</a:t>
            </a:r>
          </a:p>
          <a:p>
            <a:pPr lvl="1"/>
            <a:r>
              <a:rPr lang="en-US" altLang="zh-CN" dirty="0" smtClean="0"/>
              <a:t>Opinion Mining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</a:p>
          <a:p>
            <a:pPr lvl="1"/>
            <a:r>
              <a:rPr lang="en-US" altLang="zh-CN" dirty="0" smtClean="0"/>
              <a:t>Sentiment Analysis</a:t>
            </a:r>
          </a:p>
          <a:p>
            <a:pPr lvl="1"/>
            <a:r>
              <a:rPr lang="en-US" altLang="zh-CN" dirty="0" smtClean="0"/>
              <a:t>Mal Email Classification</a:t>
            </a:r>
          </a:p>
          <a:p>
            <a:r>
              <a:rPr lang="en-US" altLang="zh-CN" dirty="0" smtClean="0"/>
              <a:t>Text Summarization</a:t>
            </a:r>
          </a:p>
          <a:p>
            <a:r>
              <a:rPr lang="en-US" altLang="zh-CN" dirty="0" smtClean="0"/>
              <a:t>Knowledge Representation</a:t>
            </a:r>
          </a:p>
          <a:p>
            <a:pPr lvl="1"/>
            <a:r>
              <a:rPr lang="en-US" altLang="zh-CN" dirty="0" smtClean="0"/>
              <a:t>Knowledge Graph Construction/ Alignment / Inference</a:t>
            </a:r>
          </a:p>
          <a:p>
            <a:r>
              <a:rPr lang="en-US" altLang="zh-CN" dirty="0" smtClean="0"/>
              <a:t>Information Retrieval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Chatbot/ Q&amp;A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Text Classification</a:t>
            </a:r>
            <a:endParaRPr lang="zh-CN" altLang="en-US" b="1" dirty="0"/>
          </a:p>
        </p:txBody>
      </p:sp>
      <p:sp>
        <p:nvSpPr>
          <p:cNvPr id="5" name="Folded Corner 4"/>
          <p:cNvSpPr/>
          <p:nvPr/>
        </p:nvSpPr>
        <p:spPr>
          <a:xfrm>
            <a:off x="698090" y="1897627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1</a:t>
            </a:r>
            <a:endParaRPr lang="en-US" sz="1400" b="1" dirty="0"/>
          </a:p>
        </p:txBody>
      </p:sp>
      <p:sp>
        <p:nvSpPr>
          <p:cNvPr id="6" name="Folded Corner 5"/>
          <p:cNvSpPr/>
          <p:nvPr/>
        </p:nvSpPr>
        <p:spPr>
          <a:xfrm>
            <a:off x="698090" y="279282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2</a:t>
            </a:r>
            <a:endParaRPr lang="en-US" sz="1400" b="1" dirty="0"/>
          </a:p>
        </p:txBody>
      </p:sp>
      <p:sp>
        <p:nvSpPr>
          <p:cNvPr id="7" name="Folded Corner 6"/>
          <p:cNvSpPr/>
          <p:nvPr/>
        </p:nvSpPr>
        <p:spPr>
          <a:xfrm>
            <a:off x="698090" y="4533134"/>
            <a:ext cx="688258" cy="688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Doc 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3237" y="38224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8090" y="6088778"/>
            <a:ext cx="6960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47419" y="6088778"/>
            <a:ext cx="25717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Text Classification Engine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08769" y="6088778"/>
            <a:ext cx="87075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1720645" y="1897627"/>
            <a:ext cx="471949" cy="33237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8826929" y="1805072"/>
            <a:ext cx="328782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1. Mal-Email Detection</a:t>
            </a:r>
          </a:p>
          <a:p>
            <a:r>
              <a:rPr lang="en-US" b="1" dirty="0" smtClean="0"/>
              <a:t>- Label: 1 mal email; 0 otherwise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2. Sentiment Analysis</a:t>
            </a:r>
          </a:p>
          <a:p>
            <a:r>
              <a:rPr lang="en-US" b="1" dirty="0" smtClean="0"/>
              <a:t>- Label: 1 POS; 0 NEG</a:t>
            </a:r>
          </a:p>
          <a:p>
            <a:endParaRPr lang="en-US" b="1" dirty="0" smtClean="0"/>
          </a:p>
          <a:p>
            <a:r>
              <a:rPr lang="en-US" b="1" dirty="0" smtClean="0"/>
              <a:t>3. General Classification</a:t>
            </a:r>
          </a:p>
          <a:p>
            <a:r>
              <a:rPr lang="en-US" b="1" dirty="0" smtClean="0"/>
              <a:t>- News Classification</a:t>
            </a:r>
          </a:p>
          <a:p>
            <a:endParaRPr lang="en-US" b="1" dirty="0" smtClean="0"/>
          </a:p>
          <a:p>
            <a:r>
              <a:rPr lang="en-US" b="1" dirty="0"/>
              <a:t>4</a:t>
            </a:r>
            <a:r>
              <a:rPr lang="en-US" b="1" dirty="0" smtClean="0"/>
              <a:t>. Multi-classes, multi-labels</a:t>
            </a:r>
          </a:p>
          <a:p>
            <a:r>
              <a:rPr lang="en-US" b="1" dirty="0" smtClean="0"/>
              <a:t>- </a:t>
            </a:r>
            <a:r>
              <a:rPr lang="en-US" b="1" dirty="0" err="1" smtClean="0"/>
              <a:t>StackOverflow</a:t>
            </a:r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091024" y="1805072"/>
            <a:ext cx="4935794" cy="3530704"/>
            <a:chOff x="2595716" y="1805072"/>
            <a:chExt cx="4935794" cy="3530704"/>
          </a:xfrm>
        </p:grpSpPr>
        <p:sp>
          <p:nvSpPr>
            <p:cNvPr id="14" name="Rounded Rectangle 13"/>
            <p:cNvSpPr/>
            <p:nvPr/>
          </p:nvSpPr>
          <p:spPr>
            <a:xfrm>
              <a:off x="2595716" y="1805072"/>
              <a:ext cx="4935794" cy="34163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1516" y="1919456"/>
              <a:ext cx="426244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Step 1: </a:t>
              </a:r>
              <a:r>
                <a:rPr lang="en-US" b="1" dirty="0" err="1" smtClean="0"/>
                <a:t>PreProcess</a:t>
              </a:r>
              <a:endParaRPr lang="en-US" b="1" dirty="0" smtClean="0"/>
            </a:p>
            <a:p>
              <a:endParaRPr lang="en-US" b="1" dirty="0"/>
            </a:p>
            <a:p>
              <a:r>
                <a:rPr lang="en-US" b="1" dirty="0" smtClean="0"/>
                <a:t>Step 2: Feature Extraction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TF-IDF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Topic Model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Embedding Method</a:t>
              </a:r>
            </a:p>
            <a:p>
              <a:endParaRPr lang="en-US" b="1" dirty="0"/>
            </a:p>
            <a:p>
              <a:r>
                <a:rPr lang="en-US" b="1" dirty="0" smtClean="0"/>
                <a:t>Step 3: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Traditional Classifiers: Naïve Bayes, NN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Multi-classes, multi-labels Classification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/>
                <a:t>Transfer Learning Method</a:t>
              </a:r>
            </a:p>
            <a:p>
              <a:endParaRPr lang="en-US" b="1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418735" y="3323303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ight Arrow 22"/>
          <p:cNvSpPr/>
          <p:nvPr/>
        </p:nvSpPr>
        <p:spPr>
          <a:xfrm>
            <a:off x="8276319" y="3263662"/>
            <a:ext cx="422788" cy="499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36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Knowledge: Language Model (Sequential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/>
                  <a:t>For a sentence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 …∗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1-gram model: Markov Assumption: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N-gram model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doing your NLP jobs, you can do following things:</a:t>
            </a:r>
          </a:p>
          <a:p>
            <a:pPr lvl="1"/>
            <a:r>
              <a:rPr lang="en-US" altLang="zh-CN" dirty="0" smtClean="0"/>
              <a:t>Tokenize </a:t>
            </a:r>
          </a:p>
          <a:p>
            <a:pPr lvl="2"/>
            <a:r>
              <a:rPr lang="en-US" altLang="zh-CN" dirty="0" smtClean="0"/>
              <a:t>Especially coping with Chinese</a:t>
            </a:r>
          </a:p>
          <a:p>
            <a:pPr lvl="1"/>
            <a:r>
              <a:rPr lang="en-US" altLang="zh-CN" dirty="0" smtClean="0"/>
              <a:t>N-gram (usually 2-gram is enough)</a:t>
            </a:r>
          </a:p>
          <a:p>
            <a:pPr lvl="2"/>
            <a:r>
              <a:rPr lang="en-US" altLang="zh-CN" dirty="0" smtClean="0"/>
              <a:t>Statistic-based or Dictionary-based</a:t>
            </a:r>
          </a:p>
          <a:p>
            <a:pPr lvl="2"/>
            <a:r>
              <a:rPr lang="en-US" altLang="zh-CN" dirty="0" smtClean="0"/>
              <a:t>Especially for English or dealing with domain specific language.</a:t>
            </a:r>
          </a:p>
          <a:p>
            <a:pPr lvl="1"/>
            <a:r>
              <a:rPr lang="en-US" altLang="zh-CN" dirty="0" smtClean="0"/>
              <a:t>Stemming/ Lemmatization</a:t>
            </a:r>
          </a:p>
          <a:p>
            <a:pPr lvl="1"/>
            <a:r>
              <a:rPr lang="en-US" altLang="zh-CN" dirty="0" smtClean="0"/>
              <a:t>POS tagging</a:t>
            </a:r>
          </a:p>
          <a:p>
            <a:pPr lvl="1"/>
            <a:r>
              <a:rPr lang="en-US" altLang="zh-CN" dirty="0" err="1" smtClean="0"/>
              <a:t>Stopword</a:t>
            </a:r>
            <a:r>
              <a:rPr lang="en-US" altLang="zh-CN" dirty="0" smtClean="0"/>
              <a:t> Filtering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Tool: </a:t>
            </a:r>
            <a:r>
              <a:rPr lang="en-US" altLang="zh-CN" dirty="0" err="1" smtClean="0"/>
              <a:t>nltk</a:t>
            </a:r>
            <a:r>
              <a:rPr lang="en-US" altLang="zh-CN" dirty="0"/>
              <a:t>, 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, </a:t>
            </a:r>
            <a:r>
              <a:rPr lang="en-US" altLang="zh-CN" smtClean="0"/>
              <a:t>spaCy </a:t>
            </a:r>
            <a:r>
              <a:rPr lang="en-US" altLang="zh-CN" dirty="0" smtClean="0"/>
              <a:t>(python), </a:t>
            </a:r>
            <a:r>
              <a:rPr lang="en-US" altLang="zh-CN" dirty="0" err="1" smtClean="0"/>
              <a:t>standfordNLP</a:t>
            </a:r>
            <a:r>
              <a:rPr lang="en-US" altLang="zh-CN" dirty="0" smtClean="0"/>
              <a:t> (JAVA), 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, </a:t>
            </a:r>
            <a:r>
              <a:rPr lang="en-US" dirty="0"/>
              <a:t>LTP</a:t>
            </a:r>
            <a:r>
              <a:rPr lang="en-US" altLang="zh-CN" dirty="0" smtClean="0"/>
              <a:t>(Chinese, Python)</a:t>
            </a:r>
          </a:p>
        </p:txBody>
      </p:sp>
    </p:spTree>
    <p:extLst>
      <p:ext uri="{BB962C8B-B14F-4D97-AF65-F5344CB8AC3E}">
        <p14:creationId xmlns:p14="http://schemas.microsoft.com/office/powerpoint/2010/main" val="870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Representation - </a:t>
            </a:r>
            <a:r>
              <a:rPr lang="en-US" altLang="zh-CN" dirty="0" smtClean="0"/>
              <a:t>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Chi-squared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smtClean="0"/>
              <a:t>X-E(X)]/E(X)</a:t>
            </a:r>
          </a:p>
          <a:p>
            <a:r>
              <a:rPr lang="en-US" altLang="zh-CN" dirty="0" smtClean="0"/>
              <a:t>Mutual Information</a:t>
            </a:r>
          </a:p>
          <a:p>
            <a:r>
              <a:rPr lang="en-US" altLang="zh-CN" dirty="0" smtClean="0"/>
              <a:t>IV</a:t>
            </a:r>
          </a:p>
          <a:p>
            <a:r>
              <a:rPr lang="en-US" altLang="zh-C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964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 - Unsupervised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BOW, TF-IDF</a:t>
            </a:r>
          </a:p>
          <a:p>
            <a:pPr lvl="1"/>
            <a:r>
              <a:rPr lang="en-US" altLang="zh-CN" dirty="0" smtClean="0"/>
              <a:t>Importance modeling</a:t>
            </a:r>
          </a:p>
          <a:p>
            <a:r>
              <a:rPr lang="en-US" altLang="zh-CN" dirty="0" smtClean="0"/>
              <a:t>Random Project</a:t>
            </a:r>
          </a:p>
          <a:p>
            <a:r>
              <a:rPr lang="en-US" altLang="zh-CN" dirty="0" smtClean="0"/>
              <a:t>Topic Modeling</a:t>
            </a:r>
          </a:p>
          <a:p>
            <a:pPr lvl="1"/>
            <a:r>
              <a:rPr lang="en-US" altLang="zh-CN" dirty="0" smtClean="0"/>
              <a:t>Co-occurrence </a:t>
            </a:r>
            <a:r>
              <a:rPr lang="en-US" altLang="zh-CN" dirty="0"/>
              <a:t>modeling + Importance </a:t>
            </a:r>
            <a:r>
              <a:rPr lang="en-US" altLang="zh-CN" dirty="0" smtClean="0"/>
              <a:t>modeling</a:t>
            </a:r>
          </a:p>
          <a:p>
            <a:r>
              <a:rPr lang="en-US" altLang="zh-CN" dirty="0" smtClean="0"/>
              <a:t>Word2Vec Modeling</a:t>
            </a:r>
          </a:p>
          <a:p>
            <a:pPr lvl="1"/>
            <a:r>
              <a:rPr lang="en-US" altLang="zh-CN" dirty="0" smtClean="0"/>
              <a:t>Sequential Modeling + Co-occurrence modeling </a:t>
            </a:r>
            <a:r>
              <a:rPr lang="en-US" altLang="zh-CN" dirty="0"/>
              <a:t>+ Importance </a:t>
            </a:r>
            <a:r>
              <a:rPr lang="en-US" altLang="zh-CN" dirty="0" smtClean="0"/>
              <a:t>modeling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Gensim</a:t>
            </a:r>
            <a:r>
              <a:rPr lang="en-US" altLang="zh-CN" dirty="0" smtClean="0"/>
              <a:t> (python)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831669" y="1912690"/>
            <a:ext cx="469783" cy="23405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970" y="18256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99" y="3816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86" y="2713622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BOW (Bag-of-Words)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BOW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Corpus:</a:t>
                </a:r>
              </a:p>
              <a:p>
                <a:pPr lvl="2"/>
                <a:r>
                  <a:rPr lang="en-US" altLang="zh-CN" dirty="0" smtClean="0"/>
                  <a:t>For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lvl="3"/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</a:p>
              <a:p>
                <a:pPr lvl="1"/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𝐶𝑜𝑟𝑝𝑢𝑠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Output: TF-IDF Matrix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m</a:t>
                </a:r>
                <a:r>
                  <a:rPr lang="en-US" altLang="zh-CN" dirty="0" smtClean="0"/>
                  <a:t> is # of words in Corpus.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/>
                  <a:t>each </a:t>
                </a:r>
                <a:r>
                  <a:rPr lang="en-US" altLang="zh-CN" b="1" i="1" dirty="0"/>
                  <a:t>w</a:t>
                </a:r>
                <a:r>
                  <a:rPr lang="en-US" altLang="zh-CN" dirty="0"/>
                  <a:t> in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Corpus</a:t>
                </a:r>
                <a:r>
                  <a:rPr lang="en-US" altLang="zh-CN" i="1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𝑐𝑜𝑛𝑡𝑎𝑖𝑛𝑔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 in </a:t>
                </a:r>
                <a:r>
                  <a:rPr lang="en-US" altLang="zh-CN" i="1" dirty="0" smtClean="0"/>
                  <a:t>Corpus</a:t>
                </a:r>
              </a:p>
              <a:p>
                <a:pPr lvl="2"/>
                <a:r>
                  <a:rPr lang="en-US" altLang="zh-CN" dirty="0" smtClean="0"/>
                  <a:t>For each </a:t>
                </a:r>
                <a:r>
                  <a:rPr lang="en-US" altLang="zh-CN" b="1" i="1" dirty="0" smtClean="0"/>
                  <a:t>w</a:t>
                </a:r>
                <a:r>
                  <a:rPr lang="en-US" altLang="zh-CN" dirty="0" smtClean="0"/>
                  <a:t> in </a:t>
                </a:r>
                <a:r>
                  <a:rPr lang="en-US" altLang="zh-CN" b="1" i="1" dirty="0" smtClean="0"/>
                  <a:t>doc</a:t>
                </a:r>
                <a:r>
                  <a:rPr lang="en-US" altLang="zh-CN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 can see the output is very sparse!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613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542</Words>
  <Application>Microsoft Office PowerPoint</Application>
  <PresentationFormat>宽屏</PresentationFormat>
  <Paragraphs>176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Helvetica</vt:lpstr>
      <vt:lpstr>Office 主题</vt:lpstr>
      <vt:lpstr>Basic Task in NLP</vt:lpstr>
      <vt:lpstr>Basic Task in NLP</vt:lpstr>
      <vt:lpstr>Text Classification</vt:lpstr>
      <vt:lpstr>Basic Knowledge: Language Model (Sequential Modeling)</vt:lpstr>
      <vt:lpstr>Basic Knowledge</vt:lpstr>
      <vt:lpstr>Document Representation - Supervised</vt:lpstr>
      <vt:lpstr>Document Representation - Unsupervised</vt:lpstr>
      <vt:lpstr>Document Representation</vt:lpstr>
      <vt:lpstr>Document Representation</vt:lpstr>
      <vt:lpstr>Document Representation</vt:lpstr>
      <vt:lpstr>Document Representation</vt:lpstr>
      <vt:lpstr>Document Representation</vt:lpstr>
      <vt:lpstr>Word2Vec I – Co-occurrence Matrix Decomposition</vt:lpstr>
      <vt:lpstr>Word2Vec II – CBOW, Skip-gram</vt:lpstr>
      <vt:lpstr>Word2Vec III - Advantages</vt:lpstr>
      <vt:lpstr>Word2Vec I – Embedding Method</vt:lpstr>
      <vt:lpstr>Word2Vec II – Sequential Modeling</vt:lpstr>
      <vt:lpstr>Document Classification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Brandon Mo</dc:creator>
  <cp:lastModifiedBy>Brandon Mo</cp:lastModifiedBy>
  <cp:revision>55</cp:revision>
  <dcterms:created xsi:type="dcterms:W3CDTF">2017-06-20T13:17:47Z</dcterms:created>
  <dcterms:modified xsi:type="dcterms:W3CDTF">2017-06-28T14:40:51Z</dcterms:modified>
</cp:coreProperties>
</file>