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61" r:id="rId3"/>
    <p:sldId id="257" r:id="rId4"/>
    <p:sldId id="263" r:id="rId5"/>
    <p:sldId id="271" r:id="rId6"/>
    <p:sldId id="262" r:id="rId7"/>
    <p:sldId id="258" r:id="rId8"/>
    <p:sldId id="266" r:id="rId9"/>
    <p:sldId id="264" r:id="rId10"/>
    <p:sldId id="265" r:id="rId11"/>
    <p:sldId id="267" r:id="rId12"/>
    <p:sldId id="270" r:id="rId13"/>
    <p:sldId id="268" r:id="rId14"/>
    <p:sldId id="273" r:id="rId15"/>
    <p:sldId id="274" r:id="rId16"/>
    <p:sldId id="269" r:id="rId17"/>
    <p:sldId id="25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20" autoAdjust="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D3A64-E959-4F90-AD01-F8E1EE1B842A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1B2AF-D148-4930-8C55-D7C7EE40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487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1B2AF-D148-4930-8C55-D7C7EE40D0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057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Evaluation: relation</a:t>
            </a:r>
            <a:r>
              <a:rPr lang="en-US" altLang="zh-CN" baseline="0" dirty="0" smtClean="0"/>
              <a:t> query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1B2AF-D148-4930-8C55-D7C7EE40D03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34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F2F-8C84-4272-A28C-84516FD5E291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394-04F4-4463-BA6D-BE2A7D68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66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F2F-8C84-4272-A28C-84516FD5E291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394-04F4-4463-BA6D-BE2A7D68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99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F2F-8C84-4272-A28C-84516FD5E291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394-04F4-4463-BA6D-BE2A7D68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46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F2F-8C84-4272-A28C-84516FD5E291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394-04F4-4463-BA6D-BE2A7D68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47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F2F-8C84-4272-A28C-84516FD5E291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394-04F4-4463-BA6D-BE2A7D68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94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F2F-8C84-4272-A28C-84516FD5E291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394-04F4-4463-BA6D-BE2A7D68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71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F2F-8C84-4272-A28C-84516FD5E291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394-04F4-4463-BA6D-BE2A7D68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36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F2F-8C84-4272-A28C-84516FD5E291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394-04F4-4463-BA6D-BE2A7D68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25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F2F-8C84-4272-A28C-84516FD5E291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394-04F4-4463-BA6D-BE2A7D68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68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F2F-8C84-4272-A28C-84516FD5E291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394-04F4-4463-BA6D-BE2A7D68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73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F2F-8C84-4272-A28C-84516FD5E291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394-04F4-4463-BA6D-BE2A7D68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5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BEF2F-8C84-4272-A28C-84516FD5E291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2E394-04F4-4463-BA6D-BE2A7D68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05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</a:t>
            </a:r>
            <a:r>
              <a:rPr lang="en-US" altLang="zh-CN" dirty="0" smtClean="0"/>
              <a:t>Applications </a:t>
            </a:r>
            <a:r>
              <a:rPr lang="en-US" altLang="zh-CN" dirty="0" smtClean="0"/>
              <a:t>in NLP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Machine </a:t>
            </a:r>
            <a:r>
              <a:rPr lang="en-US" altLang="zh-CN" dirty="0" smtClean="0"/>
              <a:t>Translation</a:t>
            </a:r>
          </a:p>
          <a:p>
            <a:r>
              <a:rPr lang="en-US" altLang="zh-CN" dirty="0" smtClean="0"/>
              <a:t>Information Extraction</a:t>
            </a:r>
          </a:p>
          <a:p>
            <a:pPr lvl="1"/>
            <a:r>
              <a:rPr lang="en-US" altLang="zh-CN" dirty="0" smtClean="0"/>
              <a:t>Opinion Mining</a:t>
            </a:r>
          </a:p>
          <a:p>
            <a:r>
              <a:rPr lang="en-US" altLang="zh-CN" dirty="0" smtClean="0"/>
              <a:t>Text Classification</a:t>
            </a:r>
          </a:p>
          <a:p>
            <a:pPr lvl="1"/>
            <a:r>
              <a:rPr lang="en-US" altLang="zh-CN" dirty="0" smtClean="0"/>
              <a:t>Sentiment Analysis</a:t>
            </a:r>
          </a:p>
          <a:p>
            <a:pPr lvl="1"/>
            <a:r>
              <a:rPr lang="en-US" altLang="zh-CN" dirty="0" smtClean="0"/>
              <a:t>Mal Email Classification</a:t>
            </a:r>
          </a:p>
          <a:p>
            <a:r>
              <a:rPr lang="en-US" altLang="zh-CN" dirty="0" smtClean="0"/>
              <a:t>Text Summarization</a:t>
            </a:r>
          </a:p>
          <a:p>
            <a:r>
              <a:rPr lang="en-US" altLang="zh-CN" dirty="0" smtClean="0"/>
              <a:t>Knowledge Representation</a:t>
            </a:r>
          </a:p>
          <a:p>
            <a:pPr lvl="1"/>
            <a:r>
              <a:rPr lang="en-US" altLang="zh-CN" dirty="0" smtClean="0"/>
              <a:t>Knowledge Graph Construction/ Alignment / Inference</a:t>
            </a:r>
          </a:p>
          <a:p>
            <a:r>
              <a:rPr lang="en-US" altLang="zh-CN" dirty="0" smtClean="0"/>
              <a:t>Information Retrieval</a:t>
            </a:r>
          </a:p>
          <a:p>
            <a:pPr lvl="1"/>
            <a:r>
              <a:rPr lang="en-US" altLang="zh-CN" dirty="0" smtClean="0"/>
              <a:t>Search Engine</a:t>
            </a:r>
          </a:p>
          <a:p>
            <a:pPr lvl="1"/>
            <a:r>
              <a:rPr lang="en-US" altLang="zh-CN" dirty="0" smtClean="0"/>
              <a:t>Chatbot/ Q&amp;A Engine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56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 Representation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4613" y="1690688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Topic Modeling:</a:t>
            </a:r>
          </a:p>
          <a:p>
            <a:pPr lvl="1"/>
            <a:r>
              <a:rPr lang="en-US" altLang="zh-CN" dirty="0" smtClean="0"/>
              <a:t>LSI (Latent </a:t>
            </a:r>
            <a:r>
              <a:rPr lang="en-US" altLang="zh-CN" dirty="0"/>
              <a:t>Semantic </a:t>
            </a:r>
            <a:r>
              <a:rPr lang="en-US" altLang="zh-CN" dirty="0" smtClean="0"/>
              <a:t>Indexing): Run SVD to BOW or TF-IDF Matrix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8" y="2897390"/>
            <a:ext cx="11944350" cy="3076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12022" y="611557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*n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32835" y="6115574"/>
            <a:ext cx="1240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m*l </a:t>
            </a:r>
          </a:p>
          <a:p>
            <a:pPr algn="ctr"/>
            <a:r>
              <a:rPr lang="en-US" dirty="0" smtClean="0"/>
              <a:t>Word-topic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79080" y="6115574"/>
            <a:ext cx="1809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l*l </a:t>
            </a:r>
          </a:p>
          <a:p>
            <a:pPr algn="ctr"/>
            <a:r>
              <a:rPr lang="en-US" dirty="0" smtClean="0"/>
              <a:t>Topic Importance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294134" y="6115574"/>
            <a:ext cx="1156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l*n</a:t>
            </a:r>
          </a:p>
          <a:p>
            <a:pPr algn="ctr"/>
            <a:r>
              <a:rPr lang="en-US" dirty="0" smtClean="0"/>
              <a:t>Topic-Doc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2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 Representation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4613" y="1690688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Topic Modeling:</a:t>
            </a:r>
          </a:p>
          <a:p>
            <a:pPr lvl="1"/>
            <a:r>
              <a:rPr lang="en-US" altLang="zh-CN" dirty="0" smtClean="0"/>
              <a:t>LDA (Latent </a:t>
            </a:r>
            <a:r>
              <a:rPr lang="en-US" altLang="zh-CN" dirty="0" err="1" smtClean="0"/>
              <a:t>Dirichlet</a:t>
            </a:r>
            <a:r>
              <a:rPr lang="en-US" altLang="zh-CN" dirty="0" smtClean="0"/>
              <a:t> Allocation): </a:t>
            </a:r>
          </a:p>
          <a:p>
            <a:pPr lvl="2"/>
            <a:r>
              <a:rPr lang="en-US" altLang="zh-CN" dirty="0" smtClean="0"/>
              <a:t>Input: BOW Matrix</a:t>
            </a:r>
          </a:p>
          <a:p>
            <a:pPr lvl="2"/>
            <a:r>
              <a:rPr lang="en-US" altLang="zh-CN" dirty="0" smtClean="0"/>
              <a:t>Output: Topic-Word </a:t>
            </a:r>
            <a:r>
              <a:rPr lang="en-US" altLang="zh-CN" dirty="0"/>
              <a:t>D</a:t>
            </a:r>
            <a:r>
              <a:rPr lang="en-US" altLang="zh-CN" dirty="0" smtClean="0"/>
              <a:t>istribution, Doc-Topic Distribution</a:t>
            </a:r>
          </a:p>
          <a:p>
            <a:pPr marL="914400" lvl="2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2050" name="Picture 2" descr="File:Smoothed L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827" y="3717925"/>
            <a:ext cx="470535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68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 Representation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4613" y="1690688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Topic Modeling:</a:t>
            </a:r>
          </a:p>
          <a:p>
            <a:pPr lvl="1"/>
            <a:r>
              <a:rPr lang="en-US" altLang="zh-CN" dirty="0" smtClean="0"/>
              <a:t>Restricted </a:t>
            </a:r>
            <a:r>
              <a:rPr lang="en-US" altLang="zh-CN" dirty="0" smtClean="0"/>
              <a:t>Boltzmann </a:t>
            </a:r>
            <a:r>
              <a:rPr lang="en-US" altLang="zh-CN" dirty="0" smtClean="0"/>
              <a:t>Machine (RBM) </a:t>
            </a:r>
          </a:p>
          <a:p>
            <a:pPr lvl="1"/>
            <a:r>
              <a:rPr lang="en-US" altLang="zh-CN" dirty="0" smtClean="0"/>
              <a:t>Input: BOW Matrix</a:t>
            </a:r>
          </a:p>
          <a:p>
            <a:pPr marL="914400" lvl="2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 descr="../_images/rbm_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30" y="3736976"/>
            <a:ext cx="51816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891230" y="3730697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D1F22"/>
                </a:solidFill>
                <a:latin typeface="Helvetica" panose="020B0604020202020204" pitchFamily="34" charset="0"/>
              </a:rPr>
              <a:t>Persistent Contrastive Divergence</a:t>
            </a:r>
            <a:endParaRPr lang="en-US" dirty="0"/>
          </a:p>
        </p:txBody>
      </p:sp>
      <p:pic>
        <p:nvPicPr>
          <p:cNvPr id="1032" name="Picture 8" descr="P(v_i=1|\mathbf{h}) = \sigma(\sum_j w_{ij}h_j + b_i) \\&#10;P(h_i=1|\mathbf{v}) = \sigma(\sum_i w_{ij}v_i + c_j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35" y="4465638"/>
            <a:ext cx="3499347" cy="127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Word2Vec I – Co-occurrence Matrix Decomposition</a:t>
            </a:r>
            <a:endParaRPr lang="zh-CN" alt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Word2Vec: </a:t>
            </a:r>
          </a:p>
          <a:p>
            <a:pPr lvl="1"/>
            <a:r>
              <a:rPr lang="en-US" dirty="0" smtClean="0"/>
              <a:t>unsupervised learning, co-occurrence modeling, mapping a word to a k-dimension vector.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78" y="3210370"/>
            <a:ext cx="5101590" cy="33140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968" y="4163772"/>
            <a:ext cx="6583680" cy="161300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91582" y="574064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SVD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07608" y="59253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241432" y="6127234"/>
            <a:ext cx="3063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Rows of U are the word vector.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21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Word2Vec II – CBOW, Skip-gram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Word2Vec: </a:t>
            </a:r>
          </a:p>
          <a:p>
            <a:pPr lvl="1"/>
            <a:r>
              <a:rPr lang="en-US" dirty="0" smtClean="0"/>
              <a:t>Predict Surrounding words in a window of length c of every word.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07608" y="59253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123" y="2890587"/>
            <a:ext cx="4050322" cy="9026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54639"/>
            <a:ext cx="4468939" cy="14372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821398" y="5648313"/>
                <a:ext cx="19033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398" y="5648313"/>
                <a:ext cx="1903342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962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img.blog.csdn.net/201405281709025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78" y="2890587"/>
            <a:ext cx="2699105" cy="369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0692" y="3054096"/>
            <a:ext cx="2712496" cy="33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6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Word2Vec </a:t>
            </a:r>
            <a:r>
              <a:rPr lang="en-US" altLang="zh-CN" dirty="0" smtClean="0"/>
              <a:t>III - Advantages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Capture Relations: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Can be initial values of other jobs, especially embedding work in many NN-based tasks.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424" y="2269617"/>
            <a:ext cx="49053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Word2Vec </a:t>
            </a:r>
            <a:r>
              <a:rPr lang="en-US" altLang="zh-CN" dirty="0" smtClean="0"/>
              <a:t>IV </a:t>
            </a:r>
            <a:r>
              <a:rPr lang="en-US" altLang="zh-CN" dirty="0" smtClean="0"/>
              <a:t>– Sequential Modeling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unsupervised word </a:t>
            </a:r>
            <a:r>
              <a:rPr lang="en-US" dirty="0" err="1" smtClean="0"/>
              <a:t>vec</a:t>
            </a:r>
            <a:r>
              <a:rPr lang="en-US" dirty="0" smtClean="0"/>
              <a:t> as input.</a:t>
            </a:r>
          </a:p>
          <a:p>
            <a:r>
              <a:rPr lang="en-US" dirty="0" smtClean="0"/>
              <a:t>Apply RNN to model doc sequentially (very suitable to model short text).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33302"/>
            <a:ext cx="5980176" cy="307859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891528" y="3776472"/>
            <a:ext cx="551688" cy="1508760"/>
            <a:chOff x="6891528" y="3776472"/>
            <a:chExt cx="551688" cy="1508760"/>
          </a:xfrm>
        </p:grpSpPr>
        <p:sp>
          <p:nvSpPr>
            <p:cNvPr id="5" name="矩形 4"/>
            <p:cNvSpPr/>
            <p:nvPr/>
          </p:nvSpPr>
          <p:spPr>
            <a:xfrm>
              <a:off x="6891528" y="3776472"/>
              <a:ext cx="551688" cy="15087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7039356" y="3913632"/>
              <a:ext cx="246888" cy="24688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7037832" y="4236815"/>
              <a:ext cx="246888" cy="24688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7037832" y="4543599"/>
              <a:ext cx="246888" cy="24688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037832" y="4866020"/>
              <a:ext cx="246888" cy="24688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962656" y="6360160"/>
            <a:ext cx="9537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Encoder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617088" y="6356731"/>
            <a:ext cx="10883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Last State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884800" y="6364986"/>
            <a:ext cx="9778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Decoder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705463" y="4543599"/>
            <a:ext cx="5332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9202034" y="434618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30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Sentiment Analysis</a:t>
            </a:r>
          </a:p>
          <a:p>
            <a:pPr lvl="1"/>
            <a:r>
              <a:rPr lang="en-US" altLang="zh-CN" dirty="0" smtClean="0"/>
              <a:t>Input: Document Represented</a:t>
            </a:r>
          </a:p>
          <a:p>
            <a:pPr lvl="1"/>
            <a:r>
              <a:rPr lang="en-US" altLang="zh-CN" dirty="0" smtClean="0"/>
              <a:t>Output: Label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Method:</a:t>
            </a:r>
          </a:p>
          <a:p>
            <a:pPr lvl="2"/>
            <a:r>
              <a:rPr lang="en-US" altLang="zh-CN" dirty="0" smtClean="0"/>
              <a:t>TF-IDF, BOW: Naïve Bayes</a:t>
            </a:r>
          </a:p>
          <a:p>
            <a:pPr lvl="2"/>
            <a:r>
              <a:rPr lang="en-US" altLang="zh-CN" dirty="0" smtClean="0"/>
              <a:t>LDA: NN, SVM, LR, etc.</a:t>
            </a:r>
          </a:p>
          <a:p>
            <a:pPr lvl="2"/>
            <a:r>
              <a:rPr lang="en-US" altLang="zh-CN" dirty="0" smtClean="0"/>
              <a:t>Embedding: NN</a:t>
            </a:r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93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Applications </a:t>
            </a:r>
            <a:r>
              <a:rPr lang="en-US" altLang="zh-CN" dirty="0" smtClean="0"/>
              <a:t>in NLP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Machine Translation</a:t>
            </a:r>
          </a:p>
          <a:p>
            <a:r>
              <a:rPr lang="en-US" altLang="zh-CN" dirty="0" smtClean="0"/>
              <a:t>Information Extraction</a:t>
            </a:r>
          </a:p>
          <a:p>
            <a:pPr lvl="1"/>
            <a:r>
              <a:rPr lang="en-US" altLang="zh-CN" dirty="0" smtClean="0"/>
              <a:t>Opinion Mining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Text Classification</a:t>
            </a:r>
          </a:p>
          <a:p>
            <a:pPr lvl="1"/>
            <a:r>
              <a:rPr lang="en-US" altLang="zh-CN" dirty="0" smtClean="0"/>
              <a:t>Sentiment Analysis</a:t>
            </a:r>
          </a:p>
          <a:p>
            <a:pPr lvl="1"/>
            <a:r>
              <a:rPr lang="en-US" altLang="zh-CN" dirty="0" smtClean="0"/>
              <a:t>Mal Email Classification</a:t>
            </a:r>
          </a:p>
          <a:p>
            <a:r>
              <a:rPr lang="en-US" altLang="zh-CN" dirty="0" smtClean="0"/>
              <a:t>Text Summarization</a:t>
            </a:r>
          </a:p>
          <a:p>
            <a:r>
              <a:rPr lang="en-US" altLang="zh-CN" dirty="0" smtClean="0"/>
              <a:t>Knowledge Representation</a:t>
            </a:r>
          </a:p>
          <a:p>
            <a:pPr lvl="1"/>
            <a:r>
              <a:rPr lang="en-US" altLang="zh-CN" dirty="0" smtClean="0"/>
              <a:t>Knowledge Graph Construction/ Alignment / Inference</a:t>
            </a:r>
          </a:p>
          <a:p>
            <a:r>
              <a:rPr lang="en-US" altLang="zh-CN" dirty="0" smtClean="0"/>
              <a:t>Information Retrieval</a:t>
            </a:r>
          </a:p>
          <a:p>
            <a:pPr lvl="1"/>
            <a:r>
              <a:rPr lang="en-US" altLang="zh-CN" dirty="0" smtClean="0"/>
              <a:t>Search Engine</a:t>
            </a:r>
          </a:p>
          <a:p>
            <a:pPr lvl="1"/>
            <a:r>
              <a:rPr lang="en-US" altLang="zh-CN" dirty="0" smtClean="0"/>
              <a:t>Chatbot/ Q&amp;A Engine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34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Text Classification</a:t>
            </a:r>
            <a:endParaRPr lang="zh-CN" altLang="en-US" b="1" dirty="0"/>
          </a:p>
        </p:txBody>
      </p:sp>
      <p:sp>
        <p:nvSpPr>
          <p:cNvPr id="5" name="Folded Corner 4"/>
          <p:cNvSpPr/>
          <p:nvPr/>
        </p:nvSpPr>
        <p:spPr>
          <a:xfrm>
            <a:off x="698090" y="1897627"/>
            <a:ext cx="688258" cy="68825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Doc 1</a:t>
            </a:r>
            <a:endParaRPr lang="en-US" sz="1400" b="1" dirty="0"/>
          </a:p>
        </p:txBody>
      </p:sp>
      <p:sp>
        <p:nvSpPr>
          <p:cNvPr id="6" name="Folded Corner 5"/>
          <p:cNvSpPr/>
          <p:nvPr/>
        </p:nvSpPr>
        <p:spPr>
          <a:xfrm>
            <a:off x="698090" y="2792824"/>
            <a:ext cx="688258" cy="68825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Doc 2</a:t>
            </a:r>
            <a:endParaRPr lang="en-US" sz="1400" b="1" dirty="0"/>
          </a:p>
        </p:txBody>
      </p:sp>
      <p:sp>
        <p:nvSpPr>
          <p:cNvPr id="7" name="Folded Corner 6"/>
          <p:cNvSpPr/>
          <p:nvPr/>
        </p:nvSpPr>
        <p:spPr>
          <a:xfrm>
            <a:off x="698090" y="4533134"/>
            <a:ext cx="688258" cy="68825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Doc n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13237" y="382244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98090" y="6088778"/>
            <a:ext cx="69602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Input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47419" y="6088778"/>
            <a:ext cx="257179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Text Classification Engine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808769" y="6088778"/>
            <a:ext cx="87075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O</a:t>
            </a:r>
            <a:r>
              <a:rPr lang="en-US" b="1" dirty="0" smtClean="0"/>
              <a:t>utput</a:t>
            </a:r>
            <a:endParaRPr lang="en-US" b="1" dirty="0"/>
          </a:p>
        </p:txBody>
      </p:sp>
      <p:sp>
        <p:nvSpPr>
          <p:cNvPr id="12" name="Right Brace 11"/>
          <p:cNvSpPr/>
          <p:nvPr/>
        </p:nvSpPr>
        <p:spPr>
          <a:xfrm>
            <a:off x="1720645" y="1897627"/>
            <a:ext cx="471949" cy="332376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8826929" y="1805072"/>
            <a:ext cx="3287823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1. Mal-Email Detection</a:t>
            </a:r>
          </a:p>
          <a:p>
            <a:r>
              <a:rPr lang="en-US" b="1" dirty="0" smtClean="0"/>
              <a:t>- Label: 1 mal email; 0 otherwise</a:t>
            </a:r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2. Sentiment Analysis</a:t>
            </a:r>
          </a:p>
          <a:p>
            <a:r>
              <a:rPr lang="en-US" b="1" dirty="0" smtClean="0"/>
              <a:t>- Label: 1 POS; 0 NEG</a:t>
            </a:r>
          </a:p>
          <a:p>
            <a:endParaRPr lang="en-US" b="1" dirty="0" smtClean="0"/>
          </a:p>
          <a:p>
            <a:r>
              <a:rPr lang="en-US" b="1" dirty="0" smtClean="0"/>
              <a:t>3. General Classification</a:t>
            </a:r>
          </a:p>
          <a:p>
            <a:r>
              <a:rPr lang="en-US" b="1" dirty="0" smtClean="0"/>
              <a:t>- News Classification</a:t>
            </a:r>
          </a:p>
          <a:p>
            <a:endParaRPr lang="en-US" b="1" dirty="0" smtClean="0"/>
          </a:p>
          <a:p>
            <a:r>
              <a:rPr lang="en-US" b="1" dirty="0"/>
              <a:t>4</a:t>
            </a:r>
            <a:r>
              <a:rPr lang="en-US" b="1" dirty="0" smtClean="0"/>
              <a:t>. Multi-classes, multi-labels</a:t>
            </a:r>
          </a:p>
          <a:p>
            <a:r>
              <a:rPr lang="en-US" b="1" dirty="0" smtClean="0"/>
              <a:t>- </a:t>
            </a:r>
            <a:r>
              <a:rPr lang="en-US" b="1" dirty="0" err="1" smtClean="0"/>
              <a:t>StackOverflow</a:t>
            </a:r>
            <a:endParaRPr lang="en-US" b="1" dirty="0" smtClean="0"/>
          </a:p>
          <a:p>
            <a:endParaRPr lang="en-US" b="1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3091024" y="1805072"/>
            <a:ext cx="4935794" cy="3530704"/>
            <a:chOff x="2595716" y="1805072"/>
            <a:chExt cx="4935794" cy="3530704"/>
          </a:xfrm>
        </p:grpSpPr>
        <p:sp>
          <p:nvSpPr>
            <p:cNvPr id="14" name="Rounded Rectangle 13"/>
            <p:cNvSpPr/>
            <p:nvPr/>
          </p:nvSpPr>
          <p:spPr>
            <a:xfrm>
              <a:off x="2595716" y="1805072"/>
              <a:ext cx="4935794" cy="341632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21516" y="1919456"/>
              <a:ext cx="4262449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Step 1: </a:t>
              </a:r>
              <a:r>
                <a:rPr lang="en-US" b="1" dirty="0" err="1" smtClean="0"/>
                <a:t>PreProcess</a:t>
              </a:r>
              <a:endParaRPr lang="en-US" b="1" dirty="0" smtClean="0"/>
            </a:p>
            <a:p>
              <a:endParaRPr lang="en-US" b="1" dirty="0"/>
            </a:p>
            <a:p>
              <a:r>
                <a:rPr lang="en-US" b="1" dirty="0" smtClean="0"/>
                <a:t>Step 2: Feature Extraction</a:t>
              </a:r>
            </a:p>
            <a:p>
              <a:pPr marL="285750" indent="-285750">
                <a:buFontTx/>
                <a:buChar char="-"/>
              </a:pPr>
              <a:r>
                <a:rPr lang="en-US" b="1" dirty="0" smtClean="0"/>
                <a:t>TF-IDF</a:t>
              </a:r>
            </a:p>
            <a:p>
              <a:pPr marL="285750" indent="-285750">
                <a:buFontTx/>
                <a:buChar char="-"/>
              </a:pPr>
              <a:r>
                <a:rPr lang="en-US" b="1" dirty="0" smtClean="0"/>
                <a:t>Topic Model</a:t>
              </a:r>
            </a:p>
            <a:p>
              <a:pPr marL="285750" indent="-285750">
                <a:buFontTx/>
                <a:buChar char="-"/>
              </a:pPr>
              <a:r>
                <a:rPr lang="en-US" b="1" dirty="0" smtClean="0"/>
                <a:t>Embedding Method</a:t>
              </a:r>
            </a:p>
            <a:p>
              <a:endParaRPr lang="en-US" b="1" dirty="0"/>
            </a:p>
            <a:p>
              <a:r>
                <a:rPr lang="en-US" b="1" dirty="0" smtClean="0"/>
                <a:t>Step 3: Classification</a:t>
              </a:r>
            </a:p>
            <a:p>
              <a:pPr marL="285750" indent="-285750">
                <a:buFontTx/>
                <a:buChar char="-"/>
              </a:pPr>
              <a:r>
                <a:rPr lang="en-US" b="1" dirty="0" smtClean="0"/>
                <a:t>Traditional Classifiers: Naïve Bayes, NN</a:t>
              </a:r>
            </a:p>
            <a:p>
              <a:pPr marL="285750" indent="-285750">
                <a:buFontTx/>
                <a:buChar char="-"/>
              </a:pPr>
              <a:r>
                <a:rPr lang="en-US" b="1" dirty="0" smtClean="0"/>
                <a:t>Multi-classes, multi-labels Classification</a:t>
              </a:r>
            </a:p>
            <a:p>
              <a:pPr marL="285750" indent="-285750">
                <a:buFontTx/>
                <a:buChar char="-"/>
              </a:pPr>
              <a:r>
                <a:rPr lang="en-US" b="1" dirty="0" smtClean="0"/>
                <a:t>Transfer Learning Method</a:t>
              </a:r>
            </a:p>
            <a:p>
              <a:endParaRPr lang="en-US" b="1" dirty="0"/>
            </a:p>
          </p:txBody>
        </p:sp>
      </p:grpSp>
      <p:sp>
        <p:nvSpPr>
          <p:cNvPr id="22" name="Right Arrow 21"/>
          <p:cNvSpPr/>
          <p:nvPr/>
        </p:nvSpPr>
        <p:spPr>
          <a:xfrm>
            <a:off x="2418735" y="3323303"/>
            <a:ext cx="422788" cy="4991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" name="Right Arrow 22"/>
          <p:cNvSpPr/>
          <p:nvPr/>
        </p:nvSpPr>
        <p:spPr>
          <a:xfrm>
            <a:off x="8276319" y="3263662"/>
            <a:ext cx="422788" cy="4991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39360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Knowledge: Language Model (Sequential Modeling)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zh-CN" dirty="0" smtClean="0"/>
                  <a:t>For a sentence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 …∗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 smtClean="0"/>
                  <a:t>2-gram </a:t>
                </a:r>
                <a:r>
                  <a:rPr lang="en-US" altLang="zh-CN" dirty="0" smtClean="0"/>
                  <a:t>model: Markov Assumption: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∏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 smtClean="0"/>
                  <a:t>N-gram model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32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Knowledge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Before doing your NLP jobs, you can do following things:</a:t>
            </a:r>
          </a:p>
          <a:p>
            <a:pPr lvl="1"/>
            <a:r>
              <a:rPr lang="en-US" altLang="zh-CN" dirty="0" smtClean="0"/>
              <a:t>Tokenize </a:t>
            </a:r>
          </a:p>
          <a:p>
            <a:pPr lvl="2"/>
            <a:r>
              <a:rPr lang="en-US" altLang="zh-CN" dirty="0" smtClean="0"/>
              <a:t>Especially coping with Chinese</a:t>
            </a:r>
          </a:p>
          <a:p>
            <a:pPr lvl="1"/>
            <a:r>
              <a:rPr lang="en-US" altLang="zh-CN" dirty="0" smtClean="0"/>
              <a:t>N-gram (usually 2-gram is enough)</a:t>
            </a:r>
          </a:p>
          <a:p>
            <a:pPr lvl="2"/>
            <a:r>
              <a:rPr lang="en-US" altLang="zh-CN" dirty="0" smtClean="0"/>
              <a:t>Statistic-based or Dictionary-based</a:t>
            </a:r>
          </a:p>
          <a:p>
            <a:pPr lvl="2"/>
            <a:r>
              <a:rPr lang="en-US" altLang="zh-CN" dirty="0" smtClean="0"/>
              <a:t>Especially for English or dealing with domain specific language.</a:t>
            </a:r>
          </a:p>
          <a:p>
            <a:pPr lvl="1"/>
            <a:r>
              <a:rPr lang="en-US" altLang="zh-CN" dirty="0" smtClean="0"/>
              <a:t>Stemming/ Lemmatization</a:t>
            </a:r>
          </a:p>
          <a:p>
            <a:pPr lvl="1"/>
            <a:r>
              <a:rPr lang="en-US" altLang="zh-CN" dirty="0" smtClean="0"/>
              <a:t>POS tagging</a:t>
            </a:r>
          </a:p>
          <a:p>
            <a:pPr lvl="1"/>
            <a:r>
              <a:rPr lang="en-US" altLang="zh-CN" dirty="0" err="1" smtClean="0"/>
              <a:t>Stopword</a:t>
            </a:r>
            <a:r>
              <a:rPr lang="en-US" altLang="zh-CN" dirty="0" smtClean="0"/>
              <a:t> Filtering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Tool: </a:t>
            </a:r>
            <a:r>
              <a:rPr lang="en-US" altLang="zh-CN" dirty="0" err="1" smtClean="0"/>
              <a:t>nltk</a:t>
            </a:r>
            <a:r>
              <a:rPr lang="en-US" altLang="zh-CN" dirty="0"/>
              <a:t>, </a:t>
            </a:r>
            <a:r>
              <a:rPr lang="en-US" altLang="zh-CN" dirty="0" err="1" smtClean="0"/>
              <a:t>TextBlob</a:t>
            </a:r>
            <a:r>
              <a:rPr lang="en-US" altLang="zh-CN" dirty="0" smtClean="0"/>
              <a:t>, </a:t>
            </a:r>
            <a:r>
              <a:rPr lang="en-US" altLang="zh-CN" smtClean="0"/>
              <a:t>spaCy </a:t>
            </a:r>
            <a:r>
              <a:rPr lang="en-US" altLang="zh-CN" dirty="0" smtClean="0"/>
              <a:t>(python), </a:t>
            </a:r>
            <a:r>
              <a:rPr lang="en-US" altLang="zh-CN" dirty="0" err="1" smtClean="0"/>
              <a:t>standfordNLP</a:t>
            </a:r>
            <a:r>
              <a:rPr lang="en-US" altLang="zh-CN" dirty="0" smtClean="0"/>
              <a:t> (JAVA), </a:t>
            </a:r>
            <a:r>
              <a:rPr lang="en-US" altLang="zh-CN" dirty="0" err="1" smtClean="0"/>
              <a:t>jieba</a:t>
            </a:r>
            <a:r>
              <a:rPr lang="en-US" altLang="zh-CN" dirty="0" smtClean="0"/>
              <a:t>, </a:t>
            </a:r>
            <a:r>
              <a:rPr lang="en-US" dirty="0"/>
              <a:t>LTP</a:t>
            </a:r>
            <a:r>
              <a:rPr lang="en-US" altLang="zh-CN" dirty="0" smtClean="0"/>
              <a:t>(Chinese, Python)</a:t>
            </a:r>
          </a:p>
        </p:txBody>
      </p:sp>
    </p:spTree>
    <p:extLst>
      <p:ext uri="{BB962C8B-B14F-4D97-AF65-F5344CB8AC3E}">
        <p14:creationId xmlns:p14="http://schemas.microsoft.com/office/powerpoint/2010/main" val="87026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 Representation - </a:t>
            </a:r>
            <a:r>
              <a:rPr lang="en-US" altLang="zh-CN" dirty="0" smtClean="0"/>
              <a:t>Supervised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Chi-squared</a:t>
            </a:r>
          </a:p>
          <a:p>
            <a:r>
              <a:rPr lang="en-US" altLang="zh-CN" dirty="0" smtClean="0"/>
              <a:t>Mutual </a:t>
            </a:r>
            <a:r>
              <a:rPr lang="en-US" altLang="zh-CN" dirty="0" smtClean="0"/>
              <a:t>Information</a:t>
            </a:r>
          </a:p>
          <a:p>
            <a:r>
              <a:rPr lang="en-US" altLang="zh-CN" dirty="0" smtClean="0"/>
              <a:t>IV</a:t>
            </a:r>
          </a:p>
          <a:p>
            <a:r>
              <a:rPr lang="en-US" altLang="zh-CN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8964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 Representation - Unsupervised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BOW, TF-IDF</a:t>
            </a:r>
          </a:p>
          <a:p>
            <a:pPr lvl="1"/>
            <a:r>
              <a:rPr lang="en-US" altLang="zh-CN" dirty="0" smtClean="0"/>
              <a:t>Importance modeling</a:t>
            </a:r>
          </a:p>
          <a:p>
            <a:r>
              <a:rPr lang="en-US" altLang="zh-CN" dirty="0" smtClean="0"/>
              <a:t>Random Project</a:t>
            </a:r>
          </a:p>
          <a:p>
            <a:r>
              <a:rPr lang="en-US" altLang="zh-CN" dirty="0" smtClean="0"/>
              <a:t>Topic Modeling</a:t>
            </a:r>
          </a:p>
          <a:p>
            <a:pPr lvl="1"/>
            <a:r>
              <a:rPr lang="en-US" altLang="zh-CN" dirty="0" smtClean="0"/>
              <a:t>Co-occurrence </a:t>
            </a:r>
            <a:r>
              <a:rPr lang="en-US" altLang="zh-CN" dirty="0"/>
              <a:t>modeling + Importance </a:t>
            </a:r>
            <a:r>
              <a:rPr lang="en-US" altLang="zh-CN" dirty="0" smtClean="0"/>
              <a:t>modeling</a:t>
            </a:r>
          </a:p>
          <a:p>
            <a:r>
              <a:rPr lang="en-US" altLang="zh-CN" dirty="0" smtClean="0"/>
              <a:t>Word2Vec Modeling</a:t>
            </a:r>
          </a:p>
          <a:p>
            <a:pPr lvl="1"/>
            <a:r>
              <a:rPr lang="en-US" altLang="zh-CN" dirty="0" smtClean="0"/>
              <a:t>Sequential Modeling + Co-occurrence modeling </a:t>
            </a:r>
            <a:r>
              <a:rPr lang="en-US" altLang="zh-CN" dirty="0"/>
              <a:t>+ Importance </a:t>
            </a:r>
            <a:r>
              <a:rPr lang="en-US" altLang="zh-CN" dirty="0" smtClean="0"/>
              <a:t>modeling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en-US" altLang="zh-CN" dirty="0" err="1" smtClean="0"/>
              <a:t>Gensim</a:t>
            </a:r>
            <a:r>
              <a:rPr lang="en-US" altLang="zh-CN" dirty="0" smtClean="0"/>
              <a:t> (python)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Down Arrow 3"/>
          <p:cNvSpPr/>
          <p:nvPr/>
        </p:nvSpPr>
        <p:spPr>
          <a:xfrm>
            <a:off x="831669" y="1912690"/>
            <a:ext cx="469783" cy="234052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0970" y="182562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1399" y="38166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386" y="2713622"/>
            <a:ext cx="96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9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 Representation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04613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BOW (Bag-of-Words)</a:t>
                </a:r>
              </a:p>
              <a:p>
                <a:pPr lvl="1"/>
                <a:r>
                  <a:rPr lang="en-US" altLang="zh-CN" dirty="0" smtClean="0"/>
                  <a:t>Input: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𝐶𝑜𝑟𝑝𝑢𝑠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:r>
                  <a:rPr lang="en-US" altLang="zh-CN" dirty="0" smtClean="0"/>
                  <a:t>Output: BOW Matrix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dirty="0" smtClean="0"/>
                  <a:t>, where </a:t>
                </a:r>
                <a:r>
                  <a:rPr lang="en-US" altLang="zh-CN" i="1" dirty="0" smtClean="0"/>
                  <a:t>m</a:t>
                </a:r>
                <a:r>
                  <a:rPr lang="en-US" altLang="zh-CN" dirty="0" smtClean="0"/>
                  <a:t> is # of words in Corpus.</a:t>
                </a:r>
              </a:p>
              <a:p>
                <a:pPr lvl="1"/>
                <a:r>
                  <a:rPr lang="en-US" altLang="zh-CN" dirty="0" smtClean="0"/>
                  <a:t>For </a:t>
                </a:r>
                <a:r>
                  <a:rPr lang="en-US" altLang="zh-CN" b="1" i="1" dirty="0" smtClean="0"/>
                  <a:t>doc</a:t>
                </a:r>
                <a:r>
                  <a:rPr lang="en-US" altLang="zh-CN" dirty="0" smtClean="0"/>
                  <a:t> in Corpus:</a:t>
                </a:r>
              </a:p>
              <a:p>
                <a:pPr lvl="2"/>
                <a:r>
                  <a:rPr lang="en-US" altLang="zh-CN" dirty="0" smtClean="0"/>
                  <a:t>For </a:t>
                </a:r>
                <a:r>
                  <a:rPr lang="en-US" altLang="zh-CN" b="1" i="1" dirty="0" smtClean="0"/>
                  <a:t>w</a:t>
                </a:r>
                <a:r>
                  <a:rPr lang="en-US" altLang="zh-CN" dirty="0" smtClean="0"/>
                  <a:t> in </a:t>
                </a:r>
                <a:r>
                  <a:rPr lang="en-US" altLang="zh-CN" b="1" i="1" dirty="0" smtClean="0"/>
                  <a:t>doc</a:t>
                </a:r>
                <a:r>
                  <a:rPr lang="en-US" altLang="zh-CN" dirty="0" smtClean="0"/>
                  <a:t>: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𝐵𝑂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𝑑𝑜𝑐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 smtClean="0"/>
              </a:p>
              <a:p>
                <a:pPr lvl="3"/>
                <a:endParaRPr lang="en-US" altLang="zh-CN" dirty="0" smtClean="0"/>
              </a:p>
              <a:p>
                <a:r>
                  <a:rPr lang="en-US" altLang="zh-CN" dirty="0" smtClean="0"/>
                  <a:t>We can see the output is very sparse!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4613" y="1690688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3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 Representation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04613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TF-IDF</a:t>
                </a:r>
              </a:p>
              <a:p>
                <a:pPr lvl="1"/>
                <a:r>
                  <a:rPr lang="en-US" altLang="zh-CN" dirty="0" smtClean="0"/>
                  <a:t>Input: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𝐶𝑜𝑟𝑝𝑢𝑠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:r>
                  <a:rPr lang="en-US" altLang="zh-CN" dirty="0" smtClean="0"/>
                  <a:t>Output: TF-IDF Matrix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dirty="0" smtClean="0"/>
                  <a:t>, where </a:t>
                </a:r>
                <a:r>
                  <a:rPr lang="en-US" altLang="zh-CN" i="1" dirty="0" smtClean="0"/>
                  <a:t>m</a:t>
                </a:r>
                <a:r>
                  <a:rPr lang="en-US" altLang="zh-CN" dirty="0" smtClean="0"/>
                  <a:t> is # of words in Corpus.</a:t>
                </a:r>
              </a:p>
              <a:p>
                <a:pPr lvl="1"/>
                <a:r>
                  <a:rPr lang="en-US" altLang="zh-CN" dirty="0" smtClean="0"/>
                  <a:t>For </a:t>
                </a:r>
                <a:r>
                  <a:rPr lang="en-US" altLang="zh-CN" dirty="0"/>
                  <a:t>each </a:t>
                </a:r>
                <a:r>
                  <a:rPr lang="en-US" altLang="zh-CN" b="1" i="1" dirty="0"/>
                  <a:t>w</a:t>
                </a:r>
                <a:r>
                  <a:rPr lang="en-US" altLang="zh-CN" dirty="0"/>
                  <a:t> in</a:t>
                </a:r>
                <a:r>
                  <a:rPr lang="en-US" altLang="zh-CN" i="1" dirty="0"/>
                  <a:t> </a:t>
                </a:r>
                <a:r>
                  <a:rPr lang="en-US" altLang="zh-CN" i="1" dirty="0" smtClean="0"/>
                  <a:t>Corpus</a:t>
                </a:r>
                <a:r>
                  <a:rPr lang="en-US" altLang="zh-CN" i="1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𝑖𝑑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𝑑𝑜𝑐𝑠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𝑐𝑜𝑛𝑡𝑎𝑖𝑛𝑔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𝑑𝑜𝑐𝑠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𝑐𝑜𝑟𝑝𝑢𝑠</m:t>
                        </m:r>
                      </m:den>
                    </m:f>
                  </m:oMath>
                </a14:m>
                <a:endParaRPr lang="en-US" altLang="zh-CN" i="1" dirty="0" smtClean="0"/>
              </a:p>
              <a:p>
                <a:pPr lvl="1"/>
                <a:r>
                  <a:rPr lang="en-US" altLang="zh-CN" dirty="0" smtClean="0"/>
                  <a:t>For each </a:t>
                </a:r>
                <a:r>
                  <a:rPr lang="en-US" altLang="zh-CN" b="1" i="1" dirty="0" smtClean="0"/>
                  <a:t>doc</a:t>
                </a:r>
                <a:r>
                  <a:rPr lang="en-US" altLang="zh-CN" dirty="0" smtClean="0"/>
                  <a:t> in </a:t>
                </a:r>
                <a:r>
                  <a:rPr lang="en-US" altLang="zh-CN" i="1" dirty="0" smtClean="0"/>
                  <a:t>Corpus</a:t>
                </a:r>
              </a:p>
              <a:p>
                <a:pPr lvl="2"/>
                <a:r>
                  <a:rPr lang="en-US" altLang="zh-CN" dirty="0" smtClean="0"/>
                  <a:t>For each </a:t>
                </a:r>
                <a:r>
                  <a:rPr lang="en-US" altLang="zh-CN" b="1" i="1" dirty="0" smtClean="0"/>
                  <a:t>w</a:t>
                </a:r>
                <a:r>
                  <a:rPr lang="en-US" altLang="zh-CN" dirty="0" smtClean="0"/>
                  <a:t> in </a:t>
                </a:r>
                <a:r>
                  <a:rPr lang="en-US" altLang="zh-CN" b="1" i="1" dirty="0" smtClean="0"/>
                  <a:t>doc</a:t>
                </a:r>
                <a:r>
                  <a:rPr lang="en-US" altLang="zh-CN" dirty="0" smtClean="0"/>
                  <a:t>: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𝑑𝑜𝑐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𝑑𝑜𝑐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𝑤𝑜𝑟𝑑𝑠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𝑑𝑜𝑐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𝑑𝑜𝑐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𝑑𝑜𝑐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𝑖𝑑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We can see the output is very sparse!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4613" y="1690688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23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2428</TotalTime>
  <Words>516</Words>
  <Application>Microsoft Office PowerPoint</Application>
  <PresentationFormat>Widescreen</PresentationFormat>
  <Paragraphs>172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Cambria Math</vt:lpstr>
      <vt:lpstr>Helvetica</vt:lpstr>
      <vt:lpstr>Office 主题</vt:lpstr>
      <vt:lpstr>Basic Applications in NLP</vt:lpstr>
      <vt:lpstr>Basic Applications in NLP</vt:lpstr>
      <vt:lpstr>Text Classification</vt:lpstr>
      <vt:lpstr>Basic Knowledge: Language Model (Sequential Modeling)</vt:lpstr>
      <vt:lpstr>Basic Knowledge</vt:lpstr>
      <vt:lpstr>Document Representation - Supervised</vt:lpstr>
      <vt:lpstr>Document Representation - Unsupervised</vt:lpstr>
      <vt:lpstr>Document Representation</vt:lpstr>
      <vt:lpstr>Document Representation</vt:lpstr>
      <vt:lpstr>Document Representation</vt:lpstr>
      <vt:lpstr>Document Representation</vt:lpstr>
      <vt:lpstr>Document Representation</vt:lpstr>
      <vt:lpstr>Word2Vec I – Co-occurrence Matrix Decomposition</vt:lpstr>
      <vt:lpstr>Word2Vec II – CBOW, Skip-gram</vt:lpstr>
      <vt:lpstr>Word2Vec III - Advantages</vt:lpstr>
      <vt:lpstr>Word2Vec IV – Sequential Modeling</vt:lpstr>
      <vt:lpstr>Document Classification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Brandon Mo</dc:creator>
  <cp:lastModifiedBy>Mo,Wenkai</cp:lastModifiedBy>
  <cp:revision>61</cp:revision>
  <dcterms:created xsi:type="dcterms:W3CDTF">2017-06-20T13:17:47Z</dcterms:created>
  <dcterms:modified xsi:type="dcterms:W3CDTF">2017-06-29T07:14:54Z</dcterms:modified>
</cp:coreProperties>
</file>