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75" r:id="rId3"/>
    <p:sldId id="377" r:id="rId4"/>
    <p:sldId id="378" r:id="rId5"/>
    <p:sldId id="379" r:id="rId6"/>
    <p:sldId id="380" r:id="rId7"/>
    <p:sldId id="381" r:id="rId8"/>
    <p:sldId id="376" r:id="rId9"/>
    <p:sldId id="382" r:id="rId10"/>
    <p:sldId id="3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151153D-6198-43E7-876B-56D6D7E0F122}">
          <p14:sldIdLst>
            <p14:sldId id="256"/>
            <p14:sldId id="375"/>
            <p14:sldId id="377"/>
            <p14:sldId id="378"/>
            <p14:sldId id="379"/>
            <p14:sldId id="380"/>
            <p14:sldId id="381"/>
            <p14:sldId id="376"/>
            <p14:sldId id="382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FFA8"/>
    <a:srgbClr val="E1FFE1"/>
    <a:srgbClr val="64FF64"/>
    <a:srgbClr val="A8A8A8"/>
    <a:srgbClr val="A50021"/>
    <a:srgbClr val="8E736A"/>
    <a:srgbClr val="9FB8CD"/>
    <a:srgbClr val="DFE6ED"/>
    <a:srgbClr val="B88472"/>
    <a:srgbClr val="D2D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9546" autoAdjust="0"/>
  </p:normalViewPr>
  <p:slideViewPr>
    <p:cSldViewPr>
      <p:cViewPr varScale="1">
        <p:scale>
          <a:sx n="115" d="100"/>
          <a:sy n="115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0D9A-1B87-4208-B8B6-C62B6B1D3835}" type="datetimeFigureOut">
              <a:rPr lang="es-ES" smtClean="0"/>
              <a:t>21/09/2015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2CC10-11BF-42E5-80DF-99BF7530866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44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30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BD6-91FB-45D5-8B7D-A5EA5E1BB9AE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D60-702B-4717-985D-F757EB6376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BD6-91FB-45D5-8B7D-A5EA5E1BB9AE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D60-702B-4717-985D-F757EB6376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4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7"/>
          <p:cNvSpPr>
            <a:spLocks noChangeArrowheads="1"/>
          </p:cNvSpPr>
          <p:nvPr userDrawn="1"/>
        </p:nvSpPr>
        <p:spPr bwMode="auto">
          <a:xfrm>
            <a:off x="0" y="0"/>
            <a:ext cx="1440000" cy="828000"/>
          </a:xfrm>
          <a:prstGeom prst="rect">
            <a:avLst/>
          </a:prstGeom>
          <a:solidFill>
            <a:srgbClr val="AE1B2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000" y="0"/>
            <a:ext cx="7164000" cy="828000"/>
          </a:xfrm>
        </p:spPr>
        <p:txBody>
          <a:bodyPr>
            <a:noAutofit/>
          </a:bodyPr>
          <a:lstStyle>
            <a:lvl1pPr algn="l">
              <a:defRPr sz="3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0000" y="1169999"/>
            <a:ext cx="8604000" cy="5220000"/>
          </a:xfrm>
        </p:spPr>
        <p:txBody>
          <a:bodyPr/>
          <a:lstStyle>
            <a:lvl1pPr marL="324000" indent="-324000">
              <a:buSzPct val="60000"/>
              <a:buFont typeface="Wingdings" pitchFamily="2" charset="2"/>
              <a:buChar char="q"/>
              <a:tabLst>
                <a:tab pos="324000" algn="l"/>
              </a:tabLst>
              <a:defRPr sz="2400"/>
            </a:lvl1pPr>
            <a:lvl2pPr marL="651600" indent="-324000">
              <a:spcBef>
                <a:spcPts val="500"/>
              </a:spcBef>
              <a:buFont typeface="Wingdings" pitchFamily="2" charset="2"/>
              <a:buChar char="§"/>
              <a:defRPr sz="2200"/>
            </a:lvl2pPr>
            <a:lvl3pPr marL="964800" indent="-324000">
              <a:spcBef>
                <a:spcPts val="500"/>
              </a:spcBef>
              <a:buFont typeface="Courier New" pitchFamily="49" charset="0"/>
              <a:buChar char="o"/>
              <a:defRPr sz="2100"/>
            </a:lvl3pPr>
            <a:lvl4pPr marL="1292400" indent="-324000">
              <a:spcBef>
                <a:spcPts val="500"/>
              </a:spcBef>
              <a:defRPr baseline="0"/>
            </a:lvl4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0" y="827087"/>
            <a:ext cx="9144000" cy="72000"/>
          </a:xfrm>
          <a:prstGeom prst="rect">
            <a:avLst/>
          </a:prstGeom>
          <a:solidFill>
            <a:srgbClr val="AE1B2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dirty="0"/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7884000" y="6444000"/>
            <a:ext cx="1080000" cy="360000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A9393F1-4640-421B-9E7F-6AB0197A6C62}" type="slidenum">
              <a:rPr lang="es-E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0" name="19 CuadroTexto"/>
          <p:cNvSpPr txBox="1"/>
          <p:nvPr userDrawn="1"/>
        </p:nvSpPr>
        <p:spPr>
          <a:xfrm>
            <a:off x="162000" y="2304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</a:rPr>
              <a:t>JNIC 2015</a:t>
            </a:r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5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BD6-91FB-45D5-8B7D-A5EA5E1BB9AE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D60-702B-4717-985D-F757EB6376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BD6-91FB-45D5-8B7D-A5EA5E1BB9AE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D60-702B-4717-985D-F757EB6376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9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BD6-91FB-45D5-8B7D-A5EA5E1BB9AE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D60-702B-4717-985D-F757EB6376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9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BD6-91FB-45D5-8B7D-A5EA5E1BB9AE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D60-702B-4717-985D-F757EB6376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BD6-91FB-45D5-8B7D-A5EA5E1BB9AE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D60-702B-4717-985D-F757EB6376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4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BD6-91FB-45D5-8B7D-A5EA5E1BB9AE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D60-702B-4717-985D-F757EB6376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1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BD6-91FB-45D5-8B7D-A5EA5E1BB9AE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D60-702B-4717-985D-F757EB6376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5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0BD6-91FB-45D5-8B7D-A5EA5E1BB9AE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AD60-702B-4717-985D-F757EB6376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1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6854400" y="6300000"/>
            <a:ext cx="2018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500" b="1" noProof="0" dirty="0" smtClean="0">
                <a:solidFill>
                  <a:srgbClr val="AE1B2E"/>
                </a:solidFill>
              </a:rPr>
              <a:t>León, Septiembre </a:t>
            </a:r>
            <a:r>
              <a:rPr lang="es-ES" sz="1500" b="1" baseline="0" noProof="0" dirty="0" smtClean="0">
                <a:solidFill>
                  <a:srgbClr val="AE1B2E"/>
                </a:solidFill>
              </a:rPr>
              <a:t>2015</a:t>
            </a:r>
            <a:endParaRPr lang="es-ES" sz="1500" b="1" noProof="0" dirty="0">
              <a:solidFill>
                <a:srgbClr val="AE1B2E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166552" y="1620000"/>
            <a:ext cx="680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3200" b="1" noProof="1"/>
              <a:t>Multigraph Project: First Steps </a:t>
            </a:r>
            <a:r>
              <a:rPr lang="en-US" sz="3200" b="1" noProof="1" smtClean="0"/>
              <a:t>towards</a:t>
            </a:r>
          </a:p>
          <a:p>
            <a:pPr lvl="0" algn="ctr"/>
            <a:r>
              <a:rPr lang="en-US" sz="3200" b="1" noProof="1" smtClean="0"/>
              <a:t>the Definition </a:t>
            </a:r>
            <a:r>
              <a:rPr lang="en-US" sz="3200" b="1" noProof="1"/>
              <a:t>of a Multiple </a:t>
            </a:r>
            <a:r>
              <a:rPr lang="en-US" sz="3200" b="1" noProof="1" smtClean="0"/>
              <a:t>Attack</a:t>
            </a:r>
          </a:p>
          <a:p>
            <a:pPr lvl="0" algn="ctr"/>
            <a:r>
              <a:rPr lang="en-US" sz="3200" b="1" noProof="1" smtClean="0"/>
              <a:t>Graph </a:t>
            </a:r>
            <a:r>
              <a:rPr lang="en-US" sz="3200" b="1" noProof="1"/>
              <a:t>Model </a:t>
            </a:r>
            <a:r>
              <a:rPr lang="en-US" sz="3200" b="1" noProof="1" smtClean="0"/>
              <a:t>Simulator</a:t>
            </a:r>
            <a:endParaRPr lang="es-ES" sz="3200" b="1" noProof="1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853200" y="180000"/>
            <a:ext cx="743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A50021"/>
                </a:solidFill>
              </a:rPr>
              <a:t>I Jornadas Nacionales de </a:t>
            </a:r>
            <a:r>
              <a:rPr lang="es-ES" sz="2400" b="1" dirty="0" smtClean="0">
                <a:solidFill>
                  <a:srgbClr val="A50021"/>
                </a:solidFill>
              </a:rPr>
              <a:t>Investigación </a:t>
            </a:r>
            <a:r>
              <a:rPr lang="es-ES" sz="2400" b="1" dirty="0">
                <a:solidFill>
                  <a:srgbClr val="A50021"/>
                </a:solidFill>
              </a:rPr>
              <a:t>en </a:t>
            </a:r>
            <a:r>
              <a:rPr lang="es-ES" sz="2400" b="1" noProof="1" smtClean="0">
                <a:solidFill>
                  <a:srgbClr val="A50021"/>
                </a:solidFill>
              </a:rPr>
              <a:t>Ciberseguridad</a:t>
            </a:r>
            <a:endParaRPr lang="es-ES" sz="2400" b="1" noProof="1">
              <a:solidFill>
                <a:srgbClr val="A5002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6199200"/>
            <a:ext cx="1893570" cy="48006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00" y="6199200"/>
            <a:ext cx="933450" cy="480060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00" y="6199200"/>
            <a:ext cx="633413" cy="48006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00" y="6199200"/>
            <a:ext cx="2026920" cy="480060"/>
          </a:xfrm>
          <a:prstGeom prst="rect">
            <a:avLst/>
          </a:prstGeom>
        </p:spPr>
      </p:pic>
      <p:cxnSp>
        <p:nvCxnSpPr>
          <p:cNvPr id="70" name="69 Conector recto"/>
          <p:cNvCxnSpPr/>
          <p:nvPr/>
        </p:nvCxnSpPr>
        <p:spPr>
          <a:xfrm>
            <a:off x="180000" y="720000"/>
            <a:ext cx="8784000" cy="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270000" y="3287365"/>
            <a:ext cx="8518428" cy="2171108"/>
            <a:chOff x="270000" y="3287365"/>
            <a:chExt cx="8518428" cy="2171108"/>
          </a:xfrm>
        </p:grpSpPr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454730" y="3903774"/>
              <a:ext cx="194401" cy="22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2649130" y="3780000"/>
              <a:ext cx="3729226" cy="1678473"/>
            </a:xfrm>
            <a:prstGeom prst="rect">
              <a:avLst/>
            </a:prstGeom>
            <a:noFill/>
          </p:spPr>
          <p:txBody>
            <a:bodyPr wrap="none" tIns="46800" rtlCol="0">
              <a:spAutoFit/>
            </a:bodyPr>
            <a:lstStyle/>
            <a:p>
              <a:r>
                <a:rPr lang="it-IT" sz="2200" dirty="0" smtClean="0"/>
                <a:t>Mattia Zago</a:t>
              </a:r>
            </a:p>
            <a:p>
              <a:pPr algn="r">
                <a:spcBef>
                  <a:spcPts val="600"/>
                </a:spcBef>
              </a:pPr>
              <a:r>
                <a:rPr lang="es-ES" sz="2200" dirty="0" smtClean="0"/>
                <a:t>Juan </a:t>
              </a:r>
              <a:r>
                <a:rPr lang="es-ES" sz="2200" dirty="0"/>
                <a:t>José Andreu Blázquez</a:t>
              </a:r>
              <a:endParaRPr lang="es-ES" sz="2200" dirty="0" smtClean="0"/>
            </a:p>
            <a:p>
              <a:pPr algn="r">
                <a:spcBef>
                  <a:spcPts val="600"/>
                </a:spcBef>
              </a:pPr>
              <a:r>
                <a:rPr lang="es-ES" sz="2200" b="1" dirty="0" smtClean="0"/>
                <a:t>Manuel Gil Pérez</a:t>
              </a:r>
            </a:p>
            <a:p>
              <a:pPr algn="r">
                <a:spcBef>
                  <a:spcPts val="600"/>
                </a:spcBef>
              </a:pPr>
              <a:r>
                <a:rPr lang="es-ES" sz="2200" dirty="0"/>
                <a:t>Gregorio Martínez Pérez</a:t>
              </a:r>
            </a:p>
          </p:txBody>
        </p:sp>
        <p:grpSp>
          <p:nvGrpSpPr>
            <p:cNvPr id="13" name="12 Grupo"/>
            <p:cNvGrpSpPr/>
            <p:nvPr/>
          </p:nvGrpSpPr>
          <p:grpSpPr>
            <a:xfrm>
              <a:off x="6843600" y="4320428"/>
              <a:ext cx="1944828" cy="1040869"/>
              <a:chOff x="6843600" y="4320428"/>
              <a:chExt cx="1944828" cy="1040869"/>
            </a:xfrm>
          </p:grpSpPr>
          <p:sp>
            <p:nvSpPr>
              <p:cNvPr id="53" name="3 CuadroTexto"/>
              <p:cNvSpPr txBox="1"/>
              <p:nvPr/>
            </p:nvSpPr>
            <p:spPr>
              <a:xfrm>
                <a:off x="6843600" y="4807299"/>
                <a:ext cx="19448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00" dirty="0" smtClean="0"/>
                  <a:t>Universidad de Murcia</a:t>
                </a:r>
              </a:p>
              <a:p>
                <a:r>
                  <a:rPr lang="en-US" sz="1500" i="1" dirty="0" smtClean="0"/>
                  <a:t>Spain</a:t>
                </a:r>
                <a:endParaRPr lang="en-US" sz="1500" i="1" dirty="0"/>
              </a:p>
            </p:txBody>
          </p:sp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5155" y="4320428"/>
                <a:ext cx="1661719" cy="45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5" name="5 Rectángulo"/>
            <p:cNvSpPr/>
            <p:nvPr/>
          </p:nvSpPr>
          <p:spPr>
            <a:xfrm>
              <a:off x="8217492" y="4320000"/>
              <a:ext cx="507495" cy="45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8650" y="4320000"/>
              <a:ext cx="456338" cy="4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11 Grupo"/>
            <p:cNvGrpSpPr/>
            <p:nvPr/>
          </p:nvGrpSpPr>
          <p:grpSpPr>
            <a:xfrm>
              <a:off x="270000" y="3287365"/>
              <a:ext cx="1949444" cy="1463343"/>
              <a:chOff x="270000" y="3830400"/>
              <a:chExt cx="1949444" cy="1463343"/>
            </a:xfrm>
          </p:grpSpPr>
          <p:sp>
            <p:nvSpPr>
              <p:cNvPr id="50" name="4 CuadroTexto"/>
              <p:cNvSpPr txBox="1"/>
              <p:nvPr/>
            </p:nvSpPr>
            <p:spPr>
              <a:xfrm>
                <a:off x="270000" y="4739745"/>
                <a:ext cx="19494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500" dirty="0" smtClean="0"/>
                  <a:t>Universidad de Verona</a:t>
                </a:r>
              </a:p>
              <a:p>
                <a:r>
                  <a:rPr lang="es-ES" sz="1500" i="1" dirty="0" smtClean="0"/>
                  <a:t>Italia</a:t>
                </a:r>
                <a:endParaRPr lang="es-ES" sz="1500" i="1" dirty="0"/>
              </a:p>
            </p:txBody>
          </p:sp>
          <p:pic>
            <p:nvPicPr>
              <p:cNvPr id="2" name="1 Imagen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480" y="3830400"/>
                <a:ext cx="912484" cy="914400"/>
              </a:xfrm>
              <a:prstGeom prst="rect">
                <a:avLst/>
              </a:prstGeom>
            </p:spPr>
          </p:pic>
        </p:grpSp>
        <p:grpSp>
          <p:nvGrpSpPr>
            <p:cNvPr id="10" name="9 Grupo"/>
            <p:cNvGrpSpPr/>
            <p:nvPr/>
          </p:nvGrpSpPr>
          <p:grpSpPr>
            <a:xfrm>
              <a:off x="6342730" y="4317147"/>
              <a:ext cx="194871" cy="1050177"/>
              <a:chOff x="6342730" y="4317147"/>
              <a:chExt cx="194871" cy="1050177"/>
            </a:xfrm>
          </p:grpSpPr>
          <p:pic>
            <p:nvPicPr>
              <p:cNvPr id="40" name="Picture 1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2730" y="4317147"/>
                <a:ext cx="194401" cy="226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2730" y="4728766"/>
                <a:ext cx="194401" cy="2268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</p:pic>
          <p:pic>
            <p:nvPicPr>
              <p:cNvPr id="28" name="Picture 1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3200" y="5140524"/>
                <a:ext cx="194401" cy="2268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</p:pic>
        </p:grpSp>
      </p:grpSp>
    </p:spTree>
    <p:extLst>
      <p:ext uri="{BB962C8B-B14F-4D97-AF65-F5344CB8AC3E}">
        <p14:creationId xmlns:p14="http://schemas.microsoft.com/office/powerpoint/2010/main" val="1014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6854400" y="6300000"/>
            <a:ext cx="2018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500" b="1" noProof="0" dirty="0" smtClean="0">
                <a:solidFill>
                  <a:srgbClr val="AE1B2E"/>
                </a:solidFill>
              </a:rPr>
              <a:t>León, Septiembre </a:t>
            </a:r>
            <a:r>
              <a:rPr lang="es-ES" sz="1500" b="1" baseline="0" noProof="0" dirty="0" smtClean="0">
                <a:solidFill>
                  <a:srgbClr val="AE1B2E"/>
                </a:solidFill>
              </a:rPr>
              <a:t>2015</a:t>
            </a:r>
            <a:endParaRPr lang="es-ES" sz="1500" b="1" noProof="0" dirty="0">
              <a:solidFill>
                <a:srgbClr val="AE1B2E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166552" y="1170000"/>
            <a:ext cx="680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3200" b="1" noProof="1"/>
              <a:t>Multigraph Project: First Steps </a:t>
            </a:r>
            <a:r>
              <a:rPr lang="en-US" sz="3200" b="1" noProof="1" smtClean="0"/>
              <a:t>towards</a:t>
            </a:r>
          </a:p>
          <a:p>
            <a:pPr lvl="0" algn="ctr"/>
            <a:r>
              <a:rPr lang="en-US" sz="3200" b="1" noProof="1" smtClean="0"/>
              <a:t>the Definition </a:t>
            </a:r>
            <a:r>
              <a:rPr lang="en-US" sz="3200" b="1" noProof="1"/>
              <a:t>of a Multiple </a:t>
            </a:r>
            <a:r>
              <a:rPr lang="en-US" sz="3200" b="1" noProof="1" smtClean="0"/>
              <a:t>Attack</a:t>
            </a:r>
          </a:p>
          <a:p>
            <a:pPr lvl="0" algn="ctr"/>
            <a:r>
              <a:rPr lang="en-US" sz="3200" b="1" noProof="1" smtClean="0"/>
              <a:t>Graph </a:t>
            </a:r>
            <a:r>
              <a:rPr lang="en-US" sz="3200" b="1" noProof="1"/>
              <a:t>Model </a:t>
            </a:r>
            <a:r>
              <a:rPr lang="en-US" sz="3200" b="1" noProof="1" smtClean="0"/>
              <a:t>Simulator</a:t>
            </a:r>
            <a:endParaRPr lang="es-ES" sz="3200" b="1" noProof="1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853200" y="180000"/>
            <a:ext cx="743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A50021"/>
                </a:solidFill>
              </a:rPr>
              <a:t>I Jornadas Nacionales de </a:t>
            </a:r>
            <a:r>
              <a:rPr lang="es-ES" sz="2400" b="1" dirty="0" smtClean="0">
                <a:solidFill>
                  <a:srgbClr val="A50021"/>
                </a:solidFill>
              </a:rPr>
              <a:t>Investigación </a:t>
            </a:r>
            <a:r>
              <a:rPr lang="es-ES" sz="2400" b="1" dirty="0">
                <a:solidFill>
                  <a:srgbClr val="A50021"/>
                </a:solidFill>
              </a:rPr>
              <a:t>en </a:t>
            </a:r>
            <a:r>
              <a:rPr lang="es-ES" sz="2400" b="1" noProof="1" smtClean="0">
                <a:solidFill>
                  <a:srgbClr val="A50021"/>
                </a:solidFill>
              </a:rPr>
              <a:t>Ciberseguridad</a:t>
            </a:r>
            <a:endParaRPr lang="es-ES" sz="2400" b="1" noProof="1">
              <a:solidFill>
                <a:srgbClr val="A5002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6199200"/>
            <a:ext cx="1893570" cy="48006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00" y="6199200"/>
            <a:ext cx="933450" cy="480060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00" y="6199200"/>
            <a:ext cx="633413" cy="48006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00" y="6199200"/>
            <a:ext cx="2026920" cy="480060"/>
          </a:xfrm>
          <a:prstGeom prst="rect">
            <a:avLst/>
          </a:prstGeom>
        </p:spPr>
      </p:pic>
      <p:cxnSp>
        <p:nvCxnSpPr>
          <p:cNvPr id="70" name="69 Conector recto"/>
          <p:cNvCxnSpPr/>
          <p:nvPr/>
        </p:nvCxnSpPr>
        <p:spPr>
          <a:xfrm>
            <a:off x="180000" y="720000"/>
            <a:ext cx="8784000" cy="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3 Grupo"/>
          <p:cNvGrpSpPr/>
          <p:nvPr/>
        </p:nvGrpSpPr>
        <p:grpSpPr>
          <a:xfrm>
            <a:off x="270000" y="3736800"/>
            <a:ext cx="8518428" cy="2171108"/>
            <a:chOff x="270000" y="3287365"/>
            <a:chExt cx="8518428" cy="2171108"/>
          </a:xfrm>
        </p:grpSpPr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454730" y="3903774"/>
              <a:ext cx="194401" cy="22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2649130" y="3780000"/>
              <a:ext cx="3729226" cy="1678473"/>
            </a:xfrm>
            <a:prstGeom prst="rect">
              <a:avLst/>
            </a:prstGeom>
            <a:noFill/>
          </p:spPr>
          <p:txBody>
            <a:bodyPr wrap="none" tIns="46800" rtlCol="0">
              <a:spAutoFit/>
            </a:bodyPr>
            <a:lstStyle/>
            <a:p>
              <a:r>
                <a:rPr lang="it-IT" sz="2200" dirty="0" smtClean="0"/>
                <a:t>Mattia Zago</a:t>
              </a:r>
            </a:p>
            <a:p>
              <a:pPr algn="r">
                <a:spcBef>
                  <a:spcPts val="600"/>
                </a:spcBef>
              </a:pPr>
              <a:r>
                <a:rPr lang="es-ES" sz="2200" dirty="0" smtClean="0"/>
                <a:t>Juan </a:t>
              </a:r>
              <a:r>
                <a:rPr lang="es-ES" sz="2200" dirty="0"/>
                <a:t>José Andreu Blázquez</a:t>
              </a:r>
              <a:endParaRPr lang="es-ES" sz="2200" dirty="0" smtClean="0"/>
            </a:p>
            <a:p>
              <a:pPr algn="r">
                <a:spcBef>
                  <a:spcPts val="600"/>
                </a:spcBef>
              </a:pPr>
              <a:r>
                <a:rPr lang="es-ES" sz="2200" dirty="0" smtClean="0"/>
                <a:t>Manuel Gil Pérez</a:t>
              </a:r>
            </a:p>
            <a:p>
              <a:pPr algn="r">
                <a:spcBef>
                  <a:spcPts val="600"/>
                </a:spcBef>
              </a:pPr>
              <a:r>
                <a:rPr lang="es-ES" sz="2200" dirty="0"/>
                <a:t>Gregorio Martínez Pérez</a:t>
              </a:r>
            </a:p>
          </p:txBody>
        </p:sp>
        <p:grpSp>
          <p:nvGrpSpPr>
            <p:cNvPr id="13" name="12 Grupo"/>
            <p:cNvGrpSpPr/>
            <p:nvPr/>
          </p:nvGrpSpPr>
          <p:grpSpPr>
            <a:xfrm>
              <a:off x="6843600" y="4320428"/>
              <a:ext cx="1944828" cy="1040869"/>
              <a:chOff x="6843600" y="4320428"/>
              <a:chExt cx="1944828" cy="1040869"/>
            </a:xfrm>
          </p:grpSpPr>
          <p:sp>
            <p:nvSpPr>
              <p:cNvPr id="53" name="3 CuadroTexto"/>
              <p:cNvSpPr txBox="1"/>
              <p:nvPr/>
            </p:nvSpPr>
            <p:spPr>
              <a:xfrm>
                <a:off x="6843600" y="4807299"/>
                <a:ext cx="19448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00" dirty="0" smtClean="0"/>
                  <a:t>Universidad de Murcia</a:t>
                </a:r>
              </a:p>
              <a:p>
                <a:r>
                  <a:rPr lang="en-US" sz="1500" i="1" dirty="0" smtClean="0"/>
                  <a:t>Spain</a:t>
                </a:r>
                <a:endParaRPr lang="en-US" sz="1500" i="1" dirty="0"/>
              </a:p>
            </p:txBody>
          </p:sp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5155" y="4320428"/>
                <a:ext cx="1661719" cy="45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5" name="5 Rectángulo"/>
            <p:cNvSpPr/>
            <p:nvPr/>
          </p:nvSpPr>
          <p:spPr>
            <a:xfrm>
              <a:off x="8217492" y="4320000"/>
              <a:ext cx="507495" cy="45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8650" y="4320000"/>
              <a:ext cx="456338" cy="4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11 Grupo"/>
            <p:cNvGrpSpPr/>
            <p:nvPr/>
          </p:nvGrpSpPr>
          <p:grpSpPr>
            <a:xfrm>
              <a:off x="270000" y="3287365"/>
              <a:ext cx="1949444" cy="1463343"/>
              <a:chOff x="270000" y="3830400"/>
              <a:chExt cx="1949444" cy="1463343"/>
            </a:xfrm>
          </p:grpSpPr>
          <p:sp>
            <p:nvSpPr>
              <p:cNvPr id="50" name="4 CuadroTexto"/>
              <p:cNvSpPr txBox="1"/>
              <p:nvPr/>
            </p:nvSpPr>
            <p:spPr>
              <a:xfrm>
                <a:off x="270000" y="4739745"/>
                <a:ext cx="19494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500" dirty="0" smtClean="0"/>
                  <a:t>Universidad de Verona</a:t>
                </a:r>
              </a:p>
              <a:p>
                <a:r>
                  <a:rPr lang="es-ES" sz="1500" i="1" dirty="0" smtClean="0"/>
                  <a:t>Italia</a:t>
                </a:r>
                <a:endParaRPr lang="es-ES" sz="1500" i="1" dirty="0"/>
              </a:p>
            </p:txBody>
          </p:sp>
          <p:pic>
            <p:nvPicPr>
              <p:cNvPr id="2" name="1 Imagen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480" y="3830400"/>
                <a:ext cx="912484" cy="914400"/>
              </a:xfrm>
              <a:prstGeom prst="rect">
                <a:avLst/>
              </a:prstGeom>
            </p:spPr>
          </p:pic>
        </p:grpSp>
        <p:grpSp>
          <p:nvGrpSpPr>
            <p:cNvPr id="10" name="9 Grupo"/>
            <p:cNvGrpSpPr/>
            <p:nvPr/>
          </p:nvGrpSpPr>
          <p:grpSpPr>
            <a:xfrm>
              <a:off x="6342730" y="4317147"/>
              <a:ext cx="194871" cy="1050177"/>
              <a:chOff x="6342730" y="4317147"/>
              <a:chExt cx="194871" cy="1050177"/>
            </a:xfrm>
          </p:grpSpPr>
          <p:pic>
            <p:nvPicPr>
              <p:cNvPr id="40" name="Picture 1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2730" y="4317147"/>
                <a:ext cx="194401" cy="226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2730" y="4728766"/>
                <a:ext cx="194401" cy="2268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</p:pic>
          <p:pic>
            <p:nvPicPr>
              <p:cNvPr id="28" name="Picture 1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3200" y="5140524"/>
                <a:ext cx="194401" cy="2268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</p:pic>
        </p:grpSp>
      </p:grpSp>
      <p:sp>
        <p:nvSpPr>
          <p:cNvPr id="5" name="4 CuadroTexto"/>
          <p:cNvSpPr txBox="1"/>
          <p:nvPr/>
        </p:nvSpPr>
        <p:spPr>
          <a:xfrm>
            <a:off x="2089275" y="3060000"/>
            <a:ext cx="496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i="1" dirty="0" smtClean="0">
                <a:solidFill>
                  <a:srgbClr val="C00000"/>
                </a:solidFill>
              </a:rPr>
              <a:t>¡Gracias por su atención!</a:t>
            </a:r>
            <a:endParaRPr lang="es-ES" sz="3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Situación actual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s-ES" dirty="0" smtClean="0">
                <a:solidFill>
                  <a:srgbClr val="A50021"/>
                </a:solidFill>
              </a:rPr>
              <a:t>Modelos de seguridad</a:t>
            </a:r>
          </a:p>
          <a:p>
            <a:pPr lvl="1"/>
            <a:r>
              <a:rPr lang="es-ES" noProof="1" smtClean="0"/>
              <a:t>Multitud de propuestas en la literatura</a:t>
            </a:r>
          </a:p>
          <a:p>
            <a:pPr lvl="1"/>
            <a:r>
              <a:rPr lang="es-ES" noProof="1" smtClean="0"/>
              <a:t>Diferentes enfoques: grafos de ataque, árboles de ataque,…</a:t>
            </a:r>
          </a:p>
          <a:p>
            <a:r>
              <a:rPr lang="es-ES" dirty="0" smtClean="0"/>
              <a:t>Limitaciones de esos modelos</a:t>
            </a:r>
          </a:p>
          <a:p>
            <a:pPr lvl="1"/>
            <a:r>
              <a:rPr lang="es-ES" dirty="0" smtClean="0"/>
              <a:t>Escalabilidad, tamaño, generación automática, visualización</a:t>
            </a:r>
          </a:p>
          <a:p>
            <a:r>
              <a:rPr lang="es-ES" dirty="0"/>
              <a:t>Difícil elección para un administrador de </a:t>
            </a:r>
            <a:r>
              <a:rPr lang="es-ES" dirty="0" smtClean="0"/>
              <a:t>seguridad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794" y="6516000"/>
            <a:ext cx="9144000" cy="276999"/>
          </a:xfrm>
          <a:prstGeom prst="rect">
            <a:avLst/>
          </a:prstGeom>
          <a:noFill/>
        </p:spPr>
        <p:txBody>
          <a:bodyPr wrap="square" lIns="180000" rtlCol="0" anchor="ctr" anchorCtr="0">
            <a:spAutoFit/>
          </a:bodyPr>
          <a:lstStyle/>
          <a:p>
            <a:r>
              <a:rPr lang="en-US" sz="1200" i="1" noProof="1" smtClean="0">
                <a:solidFill>
                  <a:srgbClr val="375C92"/>
                </a:solidFill>
              </a:rPr>
              <a:t>Multigraph</a:t>
            </a:r>
            <a:r>
              <a:rPr lang="en-US" sz="1200" i="1" dirty="0" smtClean="0">
                <a:solidFill>
                  <a:srgbClr val="375C92"/>
                </a:solidFill>
              </a:rPr>
              <a:t> </a:t>
            </a:r>
            <a:r>
              <a:rPr lang="en-US" sz="1200" i="1" dirty="0">
                <a:solidFill>
                  <a:srgbClr val="375C92"/>
                </a:solidFill>
              </a:rPr>
              <a:t>Project: First Steps towards the Definition of a Multiple Attack Graph Model Simulator</a:t>
            </a:r>
            <a:endParaRPr lang="es-ES" sz="1200" dirty="0">
              <a:solidFill>
                <a:srgbClr val="375C92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783557" y="3870000"/>
            <a:ext cx="7580473" cy="2249334"/>
            <a:chOff x="783557" y="3892986"/>
            <a:chExt cx="7580473" cy="2249334"/>
          </a:xfrm>
        </p:grpSpPr>
        <p:sp>
          <p:nvSpPr>
            <p:cNvPr id="4" name="3 CuadroTexto"/>
            <p:cNvSpPr txBox="1"/>
            <p:nvPr/>
          </p:nvSpPr>
          <p:spPr>
            <a:xfrm>
              <a:off x="783557" y="4293096"/>
              <a:ext cx="7580473" cy="1849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sz="2200" dirty="0"/>
                <a:t>Desarrollar una </a:t>
              </a:r>
              <a:r>
                <a:rPr lang="es-ES" sz="2200" dirty="0">
                  <a:solidFill>
                    <a:srgbClr val="A50021"/>
                  </a:solidFill>
                </a:rPr>
                <a:t>herramienta</a:t>
              </a:r>
              <a:r>
                <a:rPr lang="es-ES" sz="2200" dirty="0"/>
                <a:t> que permita:</a:t>
              </a:r>
            </a:p>
            <a:p>
              <a:pPr marL="540000" indent="-324000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s-ES" sz="2200" i="1" dirty="0" smtClean="0"/>
                <a:t>Probar</a:t>
              </a:r>
              <a:r>
                <a:rPr lang="es-ES" sz="2200" dirty="0" smtClean="0"/>
                <a:t> modelos </a:t>
              </a:r>
              <a:r>
                <a:rPr lang="es-ES" sz="2200" dirty="0"/>
                <a:t>de grafos de ataque en escenarios similares</a:t>
              </a:r>
            </a:p>
            <a:p>
              <a:pPr marL="540000" indent="-324000">
                <a:buFont typeface="Wingdings" pitchFamily="2" charset="2"/>
                <a:buChar char="§"/>
              </a:pPr>
              <a:r>
                <a:rPr lang="es-ES" sz="2200" i="1" dirty="0"/>
                <a:t>Observar</a:t>
              </a:r>
              <a:r>
                <a:rPr lang="es-ES" sz="2200" dirty="0"/>
                <a:t> el desempeño y funcionamiento</a:t>
              </a:r>
            </a:p>
            <a:p>
              <a:pPr marL="540000" indent="-324000">
                <a:buFont typeface="Wingdings" pitchFamily="2" charset="2"/>
                <a:buChar char="§"/>
              </a:pPr>
              <a:r>
                <a:rPr lang="es-ES" sz="2200" i="1" dirty="0"/>
                <a:t>Comparar</a:t>
              </a:r>
              <a:r>
                <a:rPr lang="es-ES" sz="2200" dirty="0"/>
                <a:t> </a:t>
              </a:r>
              <a:r>
                <a:rPr lang="es-ES" sz="2200" dirty="0" smtClean="0"/>
                <a:t>los resultados </a:t>
              </a:r>
              <a:r>
                <a:rPr lang="es-ES" sz="2200" dirty="0"/>
                <a:t>de distintos modelos</a:t>
              </a:r>
            </a:p>
            <a:p>
              <a:pPr marL="540000" indent="-324000">
                <a:buFont typeface="Wingdings" pitchFamily="2" charset="2"/>
                <a:buChar char="§"/>
              </a:pPr>
              <a:r>
                <a:rPr lang="es-ES" sz="2200" i="1" dirty="0"/>
                <a:t>Identificar</a:t>
              </a:r>
              <a:r>
                <a:rPr lang="es-ES" sz="2200" dirty="0"/>
                <a:t> aquellos aspectos poco definidos</a:t>
              </a:r>
              <a:endParaRPr lang="en-US" sz="2200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783557" y="3892986"/>
              <a:ext cx="10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Objetivo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070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Simulador de modelos de grafos de ataque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Características:</a:t>
            </a:r>
            <a:endParaRPr lang="es-ES" dirty="0" smtClean="0"/>
          </a:p>
          <a:p>
            <a:pPr lvl="1"/>
            <a:r>
              <a:rPr lang="es-ES" dirty="0" smtClean="0"/>
              <a:t>Estructura de </a:t>
            </a:r>
            <a:r>
              <a:rPr lang="es-ES" dirty="0"/>
              <a:t>datos </a:t>
            </a:r>
            <a:r>
              <a:rPr lang="es-ES" dirty="0" smtClean="0"/>
              <a:t>genérica y extensible</a:t>
            </a:r>
          </a:p>
          <a:p>
            <a:pPr lvl="1">
              <a:buClr>
                <a:schemeClr val="tx1"/>
              </a:buClr>
            </a:pPr>
            <a:r>
              <a:rPr lang="es-ES" dirty="0">
                <a:solidFill>
                  <a:srgbClr val="C00000"/>
                </a:solidFill>
              </a:rPr>
              <a:t>Diseño </a:t>
            </a:r>
            <a:r>
              <a:rPr lang="es-ES" dirty="0" smtClean="0">
                <a:solidFill>
                  <a:srgbClr val="C00000"/>
                </a:solidFill>
              </a:rPr>
              <a:t>modular</a:t>
            </a:r>
          </a:p>
          <a:p>
            <a:pPr lvl="1"/>
            <a:r>
              <a:rPr lang="es-ES" dirty="0"/>
              <a:t>Visualización de los grafos de ataque</a:t>
            </a:r>
          </a:p>
          <a:p>
            <a:pPr lvl="1"/>
            <a:r>
              <a:rPr lang="es-ES" dirty="0"/>
              <a:t>Comunicación basada en eventos</a:t>
            </a:r>
            <a:endParaRPr lang="es-ES" dirty="0" smtClean="0"/>
          </a:p>
        </p:txBody>
      </p:sp>
      <p:grpSp>
        <p:nvGrpSpPr>
          <p:cNvPr id="57" name="56 Grupo"/>
          <p:cNvGrpSpPr/>
          <p:nvPr/>
        </p:nvGrpSpPr>
        <p:grpSpPr>
          <a:xfrm>
            <a:off x="932400" y="1260000"/>
            <a:ext cx="7280822" cy="2610000"/>
            <a:chOff x="1170000" y="1340768"/>
            <a:chExt cx="7280822" cy="2610000"/>
          </a:xfrm>
        </p:grpSpPr>
        <p:sp>
          <p:nvSpPr>
            <p:cNvPr id="30" name="29 Proceso"/>
            <p:cNvSpPr/>
            <p:nvPr/>
          </p:nvSpPr>
          <p:spPr>
            <a:xfrm>
              <a:off x="6300000" y="1340768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Proceso"/>
            <p:cNvSpPr/>
            <p:nvPr/>
          </p:nvSpPr>
          <p:spPr>
            <a:xfrm>
              <a:off x="1170000" y="1430768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Flujo de eventos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Proceso"/>
            <p:cNvSpPr/>
            <p:nvPr/>
          </p:nvSpPr>
          <p:spPr>
            <a:xfrm>
              <a:off x="3690000" y="1430768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Controlador </a:t>
              </a:r>
              <a:r>
                <a:rPr lang="es-ES" sz="1600" dirty="0">
                  <a:solidFill>
                    <a:schemeClr val="tx1"/>
                  </a:solidFill>
                </a:rPr>
                <a:t>(clase principal)</a:t>
              </a:r>
            </a:p>
          </p:txBody>
        </p:sp>
        <p:sp>
          <p:nvSpPr>
            <p:cNvPr id="11" name="10 Proceso"/>
            <p:cNvSpPr/>
            <p:nvPr/>
          </p:nvSpPr>
          <p:spPr>
            <a:xfrm>
              <a:off x="3690000" y="3050768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Interfaz </a:t>
              </a:r>
              <a:r>
                <a:rPr lang="es-ES" sz="1600" b="1" dirty="0">
                  <a:solidFill>
                    <a:schemeClr val="tx1"/>
                  </a:solidFill>
                </a:rPr>
                <a:t>de usuario</a:t>
              </a:r>
              <a:r>
                <a:rPr lang="es-ES" sz="1600" dirty="0">
                  <a:solidFill>
                    <a:schemeClr val="tx1"/>
                  </a:solidFill>
                </a:rPr>
                <a:t> (GUI)</a:t>
              </a:r>
            </a:p>
          </p:txBody>
        </p:sp>
        <p:sp>
          <p:nvSpPr>
            <p:cNvPr id="12" name="11 Proceso"/>
            <p:cNvSpPr/>
            <p:nvPr/>
          </p:nvSpPr>
          <p:spPr>
            <a:xfrm>
              <a:off x="6210000" y="3050768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Visualización de grafos de ataque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 de flecha"/>
            <p:cNvCxnSpPr>
              <a:stCxn id="8" idx="3"/>
              <a:endCxn id="9" idx="1"/>
            </p:cNvCxnSpPr>
            <p:nvPr/>
          </p:nvCxnSpPr>
          <p:spPr>
            <a:xfrm>
              <a:off x="2700000" y="1880768"/>
              <a:ext cx="99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11" idx="0"/>
              <a:endCxn id="9" idx="2"/>
            </p:cNvCxnSpPr>
            <p:nvPr/>
          </p:nvCxnSpPr>
          <p:spPr>
            <a:xfrm flipV="1">
              <a:off x="4455000" y="2330768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>
              <a:stCxn id="10" idx="2"/>
              <a:endCxn id="12" idx="0"/>
            </p:cNvCxnSpPr>
            <p:nvPr/>
          </p:nvCxnSpPr>
          <p:spPr>
            <a:xfrm>
              <a:off x="6975000" y="2330768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flipH="1">
              <a:off x="5166016" y="2330768"/>
              <a:ext cx="108012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Proceso"/>
            <p:cNvSpPr/>
            <p:nvPr/>
          </p:nvSpPr>
          <p:spPr>
            <a:xfrm>
              <a:off x="6210000" y="1430768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Modelos de seguridad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>
              <a:stCxn id="9" idx="3"/>
              <a:endCxn id="10" idx="1"/>
            </p:cNvCxnSpPr>
            <p:nvPr/>
          </p:nvCxnSpPr>
          <p:spPr>
            <a:xfrm>
              <a:off x="5220000" y="1880768"/>
              <a:ext cx="99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2775600" y="1519200"/>
              <a:ext cx="841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eventos</a:t>
              </a:r>
              <a:endParaRPr lang="es-ES" sz="1600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5285384" y="1519200"/>
              <a:ext cx="841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eventos</a:t>
              </a:r>
              <a:endParaRPr lang="es-ES" sz="1600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3520800" y="2521491"/>
              <a:ext cx="901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acciones</a:t>
              </a:r>
              <a:endParaRPr lang="es-ES" sz="1600" dirty="0"/>
            </a:p>
          </p:txBody>
        </p:sp>
        <p:sp>
          <p:nvSpPr>
            <p:cNvPr id="53" name="52 CuadroTexto"/>
            <p:cNvSpPr txBox="1"/>
            <p:nvPr/>
          </p:nvSpPr>
          <p:spPr>
            <a:xfrm rot="19588430">
              <a:off x="4954946" y="2333908"/>
              <a:ext cx="1282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 smtClean="0"/>
                <a:t>actualización</a:t>
              </a:r>
              <a:endParaRPr lang="es-ES" sz="1600" dirty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7012800" y="2520000"/>
              <a:ext cx="1438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representación</a:t>
              </a:r>
              <a:endParaRPr lang="es-ES" sz="1600" dirty="0"/>
            </a:p>
          </p:txBody>
        </p:sp>
      </p:grpSp>
      <p:sp>
        <p:nvSpPr>
          <p:cNvPr id="22" name="21 CuadroTexto"/>
          <p:cNvSpPr txBox="1"/>
          <p:nvPr/>
        </p:nvSpPr>
        <p:spPr>
          <a:xfrm>
            <a:off x="1794" y="6516000"/>
            <a:ext cx="9144000" cy="276999"/>
          </a:xfrm>
          <a:prstGeom prst="rect">
            <a:avLst/>
          </a:prstGeom>
          <a:noFill/>
        </p:spPr>
        <p:txBody>
          <a:bodyPr wrap="square" lIns="180000" rtlCol="0" anchor="ctr" anchorCtr="0">
            <a:spAutoFit/>
          </a:bodyPr>
          <a:lstStyle/>
          <a:p>
            <a:r>
              <a:rPr lang="en-US" sz="1200" i="1" noProof="1" smtClean="0">
                <a:solidFill>
                  <a:srgbClr val="375C92"/>
                </a:solidFill>
              </a:rPr>
              <a:t>Multigraph</a:t>
            </a:r>
            <a:r>
              <a:rPr lang="en-US" sz="1200" i="1" dirty="0" smtClean="0">
                <a:solidFill>
                  <a:srgbClr val="375C92"/>
                </a:solidFill>
              </a:rPr>
              <a:t> </a:t>
            </a:r>
            <a:r>
              <a:rPr lang="en-US" sz="1200" i="1" dirty="0">
                <a:solidFill>
                  <a:srgbClr val="375C92"/>
                </a:solidFill>
              </a:rPr>
              <a:t>Project: First Steps towards the Definition of a Multiple Attack Graph Model Simulator</a:t>
            </a:r>
            <a:endParaRPr lang="es-ES" sz="1200" dirty="0">
              <a:solidFill>
                <a:srgbClr val="375C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Simulador de modelos de grafos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Características:</a:t>
            </a:r>
            <a:endParaRPr lang="es-ES" dirty="0" smtClean="0"/>
          </a:p>
          <a:p>
            <a:pPr lvl="1"/>
            <a:r>
              <a:rPr lang="es-ES" dirty="0" smtClean="0"/>
              <a:t>Gestiona y coordina las comunicaciones </a:t>
            </a:r>
            <a:r>
              <a:rPr lang="es-ES" dirty="0"/>
              <a:t>entre </a:t>
            </a:r>
            <a:r>
              <a:rPr lang="es-ES" dirty="0" smtClean="0"/>
              <a:t>módulos</a:t>
            </a:r>
          </a:p>
          <a:p>
            <a:pPr lvl="1"/>
            <a:r>
              <a:rPr lang="es-ES" dirty="0" smtClean="0"/>
              <a:t>Recibe y </a:t>
            </a:r>
            <a:r>
              <a:rPr lang="es-ES" noProof="1" smtClean="0"/>
              <a:t>redirecciona</a:t>
            </a:r>
            <a:r>
              <a:rPr lang="es-ES" dirty="0" smtClean="0"/>
              <a:t> los eventos</a:t>
            </a:r>
          </a:p>
          <a:p>
            <a:pPr lvl="1"/>
            <a:r>
              <a:rPr lang="es-ES" dirty="0" smtClean="0"/>
              <a:t>Acepta acciones del usuario desde la GUI</a:t>
            </a:r>
          </a:p>
          <a:p>
            <a:pPr lvl="1">
              <a:buClr>
                <a:schemeClr val="tx1"/>
              </a:buClr>
            </a:pPr>
            <a:r>
              <a:rPr lang="es-ES" dirty="0">
                <a:solidFill>
                  <a:srgbClr val="C00000"/>
                </a:solidFill>
              </a:rPr>
              <a:t>Interactúa </a:t>
            </a:r>
            <a:r>
              <a:rPr lang="es-ES" dirty="0" smtClean="0">
                <a:solidFill>
                  <a:srgbClr val="C00000"/>
                </a:solidFill>
              </a:rPr>
              <a:t>con los modelos de seguridad</a:t>
            </a:r>
            <a:endParaRPr lang="es-ES" dirty="0">
              <a:solidFill>
                <a:srgbClr val="C00000"/>
              </a:solidFill>
            </a:endParaRPr>
          </a:p>
        </p:txBody>
      </p:sp>
      <p:grpSp>
        <p:nvGrpSpPr>
          <p:cNvPr id="57" name="56 Grupo"/>
          <p:cNvGrpSpPr/>
          <p:nvPr/>
        </p:nvGrpSpPr>
        <p:grpSpPr>
          <a:xfrm>
            <a:off x="932400" y="1260000"/>
            <a:ext cx="7280822" cy="2610000"/>
            <a:chOff x="1170000" y="1340768"/>
            <a:chExt cx="7280822" cy="2610000"/>
          </a:xfrm>
        </p:grpSpPr>
        <p:sp>
          <p:nvSpPr>
            <p:cNvPr id="30" name="29 Proceso"/>
            <p:cNvSpPr/>
            <p:nvPr/>
          </p:nvSpPr>
          <p:spPr>
            <a:xfrm>
              <a:off x="6300000" y="134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Proceso"/>
            <p:cNvSpPr/>
            <p:nvPr/>
          </p:nvSpPr>
          <p:spPr>
            <a:xfrm>
              <a:off x="1170000" y="143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Flujo de eventos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Proceso"/>
            <p:cNvSpPr/>
            <p:nvPr/>
          </p:nvSpPr>
          <p:spPr>
            <a:xfrm>
              <a:off x="3690000" y="1430768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Controlador </a:t>
              </a:r>
              <a:r>
                <a:rPr lang="es-ES" sz="1600" dirty="0">
                  <a:solidFill>
                    <a:schemeClr val="tx1"/>
                  </a:solidFill>
                </a:rPr>
                <a:t>(clase principal)</a:t>
              </a:r>
            </a:p>
          </p:txBody>
        </p:sp>
        <p:sp>
          <p:nvSpPr>
            <p:cNvPr id="11" name="10 Proceso"/>
            <p:cNvSpPr/>
            <p:nvPr/>
          </p:nvSpPr>
          <p:spPr>
            <a:xfrm>
              <a:off x="3690000" y="305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Interfaz </a:t>
              </a:r>
              <a:r>
                <a:rPr lang="es-ES" sz="1600" b="1" dirty="0">
                  <a:solidFill>
                    <a:schemeClr val="tx1"/>
                  </a:solidFill>
                </a:rPr>
                <a:t>de usuario</a:t>
              </a:r>
              <a:r>
                <a:rPr lang="es-ES" sz="1600" dirty="0">
                  <a:solidFill>
                    <a:schemeClr val="tx1"/>
                  </a:solidFill>
                </a:rPr>
                <a:t> (GUI)</a:t>
              </a:r>
            </a:p>
          </p:txBody>
        </p:sp>
        <p:sp>
          <p:nvSpPr>
            <p:cNvPr id="12" name="11 Proceso"/>
            <p:cNvSpPr/>
            <p:nvPr/>
          </p:nvSpPr>
          <p:spPr>
            <a:xfrm>
              <a:off x="6210000" y="305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Visualización de grafos de ataque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 de flecha"/>
            <p:cNvCxnSpPr>
              <a:stCxn id="8" idx="3"/>
              <a:endCxn id="9" idx="1"/>
            </p:cNvCxnSpPr>
            <p:nvPr/>
          </p:nvCxnSpPr>
          <p:spPr>
            <a:xfrm>
              <a:off x="2700000" y="1880768"/>
              <a:ext cx="99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11" idx="0"/>
              <a:endCxn id="9" idx="2"/>
            </p:cNvCxnSpPr>
            <p:nvPr/>
          </p:nvCxnSpPr>
          <p:spPr>
            <a:xfrm flipV="1">
              <a:off x="4455000" y="2330768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>
              <a:stCxn id="10" idx="2"/>
              <a:endCxn id="12" idx="0"/>
            </p:cNvCxnSpPr>
            <p:nvPr/>
          </p:nvCxnSpPr>
          <p:spPr>
            <a:xfrm>
              <a:off x="6975000" y="2330768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flipH="1">
              <a:off x="5166016" y="2330768"/>
              <a:ext cx="108012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Proceso"/>
            <p:cNvSpPr/>
            <p:nvPr/>
          </p:nvSpPr>
          <p:spPr>
            <a:xfrm>
              <a:off x="6210000" y="143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Modelos de seguridad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>
              <a:stCxn id="9" idx="3"/>
              <a:endCxn id="10" idx="1"/>
            </p:cNvCxnSpPr>
            <p:nvPr/>
          </p:nvCxnSpPr>
          <p:spPr>
            <a:xfrm>
              <a:off x="5220000" y="1880768"/>
              <a:ext cx="99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2775600" y="1519200"/>
              <a:ext cx="841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eventos</a:t>
              </a:r>
              <a:endParaRPr lang="es-ES" sz="1600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5285384" y="1519200"/>
              <a:ext cx="841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eventos</a:t>
              </a:r>
              <a:endParaRPr lang="es-ES" sz="1600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3520800" y="2521491"/>
              <a:ext cx="901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acciones</a:t>
              </a:r>
              <a:endParaRPr lang="es-ES" sz="1600" dirty="0"/>
            </a:p>
          </p:txBody>
        </p:sp>
        <p:sp>
          <p:nvSpPr>
            <p:cNvPr id="53" name="52 CuadroTexto"/>
            <p:cNvSpPr txBox="1"/>
            <p:nvPr/>
          </p:nvSpPr>
          <p:spPr>
            <a:xfrm rot="19588430">
              <a:off x="4954946" y="2333908"/>
              <a:ext cx="1282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 smtClean="0"/>
                <a:t>actualización</a:t>
              </a:r>
              <a:endParaRPr lang="es-ES" sz="1600" dirty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7012800" y="2520000"/>
              <a:ext cx="1438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representación</a:t>
              </a:r>
              <a:endParaRPr lang="es-ES" sz="1600" dirty="0"/>
            </a:p>
          </p:txBody>
        </p:sp>
      </p:grpSp>
      <p:sp>
        <p:nvSpPr>
          <p:cNvPr id="22" name="21 CuadroTexto"/>
          <p:cNvSpPr txBox="1"/>
          <p:nvPr/>
        </p:nvSpPr>
        <p:spPr>
          <a:xfrm>
            <a:off x="1794" y="6516000"/>
            <a:ext cx="9144000" cy="276999"/>
          </a:xfrm>
          <a:prstGeom prst="rect">
            <a:avLst/>
          </a:prstGeom>
          <a:noFill/>
        </p:spPr>
        <p:txBody>
          <a:bodyPr wrap="square" lIns="180000" rtlCol="0" anchor="ctr" anchorCtr="0">
            <a:spAutoFit/>
          </a:bodyPr>
          <a:lstStyle/>
          <a:p>
            <a:r>
              <a:rPr lang="en-US" sz="1200" i="1" noProof="1" smtClean="0">
                <a:solidFill>
                  <a:srgbClr val="375C92"/>
                </a:solidFill>
              </a:rPr>
              <a:t>Multigraph</a:t>
            </a:r>
            <a:r>
              <a:rPr lang="en-US" sz="1200" i="1" dirty="0" smtClean="0">
                <a:solidFill>
                  <a:srgbClr val="375C92"/>
                </a:solidFill>
              </a:rPr>
              <a:t> </a:t>
            </a:r>
            <a:r>
              <a:rPr lang="en-US" sz="1200" i="1" dirty="0">
                <a:solidFill>
                  <a:srgbClr val="375C92"/>
                </a:solidFill>
              </a:rPr>
              <a:t>Project: First Steps towards the Definition of a Multiple Attack Graph Model Simulator</a:t>
            </a:r>
            <a:endParaRPr lang="es-ES" sz="1200" dirty="0">
              <a:solidFill>
                <a:srgbClr val="375C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Simulador de modelos de grafos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Características:</a:t>
            </a:r>
            <a:endParaRPr lang="es-ES" dirty="0" smtClean="0"/>
          </a:p>
          <a:p>
            <a:pPr lvl="1">
              <a:buClr>
                <a:schemeClr val="tx1"/>
              </a:buClr>
            </a:pPr>
            <a:r>
              <a:rPr lang="es-ES" dirty="0" smtClean="0">
                <a:solidFill>
                  <a:srgbClr val="C00000"/>
                </a:solidFill>
              </a:rPr>
              <a:t>Implementados mediante </a:t>
            </a:r>
            <a:r>
              <a:rPr lang="es-ES" dirty="0">
                <a:solidFill>
                  <a:srgbClr val="C00000"/>
                </a:solidFill>
              </a:rPr>
              <a:t>una </a:t>
            </a:r>
            <a:r>
              <a:rPr lang="es-ES" dirty="0" smtClean="0">
                <a:solidFill>
                  <a:srgbClr val="C00000"/>
                </a:solidFill>
              </a:rPr>
              <a:t>API</a:t>
            </a:r>
          </a:p>
          <a:p>
            <a:pPr lvl="1"/>
            <a:r>
              <a:rPr lang="es-ES" dirty="0"/>
              <a:t>Incluye </a:t>
            </a:r>
            <a:r>
              <a:rPr lang="es-ES" dirty="0" smtClean="0"/>
              <a:t>una estructura básica </a:t>
            </a:r>
            <a:r>
              <a:rPr lang="es-ES" dirty="0"/>
              <a:t>de datos extensibles</a:t>
            </a:r>
          </a:p>
          <a:p>
            <a:pPr lvl="1"/>
            <a:r>
              <a:rPr lang="es-ES" dirty="0" smtClean="0"/>
              <a:t>Menú </a:t>
            </a:r>
            <a:r>
              <a:rPr lang="es-ES" dirty="0"/>
              <a:t>de configuración extensible para interacción con el </a:t>
            </a:r>
            <a:r>
              <a:rPr lang="es-ES" dirty="0" smtClean="0"/>
              <a:t>usuario</a:t>
            </a:r>
            <a:endParaRPr lang="es-ES" dirty="0"/>
          </a:p>
        </p:txBody>
      </p:sp>
      <p:grpSp>
        <p:nvGrpSpPr>
          <p:cNvPr id="57" name="56 Grupo"/>
          <p:cNvGrpSpPr/>
          <p:nvPr/>
        </p:nvGrpSpPr>
        <p:grpSpPr>
          <a:xfrm>
            <a:off x="932400" y="1260000"/>
            <a:ext cx="7280822" cy="2610000"/>
            <a:chOff x="1170000" y="1340768"/>
            <a:chExt cx="7280822" cy="2610000"/>
          </a:xfrm>
        </p:grpSpPr>
        <p:sp>
          <p:nvSpPr>
            <p:cNvPr id="30" name="29 Proceso"/>
            <p:cNvSpPr/>
            <p:nvPr/>
          </p:nvSpPr>
          <p:spPr>
            <a:xfrm>
              <a:off x="6300000" y="1340768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Proceso"/>
            <p:cNvSpPr/>
            <p:nvPr/>
          </p:nvSpPr>
          <p:spPr>
            <a:xfrm>
              <a:off x="1170000" y="143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Flujo de eventos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Proceso"/>
            <p:cNvSpPr/>
            <p:nvPr/>
          </p:nvSpPr>
          <p:spPr>
            <a:xfrm>
              <a:off x="3690000" y="143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Controlador </a:t>
              </a:r>
              <a:r>
                <a:rPr lang="es-ES" sz="1600" dirty="0">
                  <a:solidFill>
                    <a:schemeClr val="tx1"/>
                  </a:solidFill>
                </a:rPr>
                <a:t>(clase principal)</a:t>
              </a:r>
            </a:p>
          </p:txBody>
        </p:sp>
        <p:sp>
          <p:nvSpPr>
            <p:cNvPr id="11" name="10 Proceso"/>
            <p:cNvSpPr/>
            <p:nvPr/>
          </p:nvSpPr>
          <p:spPr>
            <a:xfrm>
              <a:off x="3690000" y="305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Interfaz </a:t>
              </a:r>
              <a:r>
                <a:rPr lang="es-ES" sz="1600" b="1" dirty="0">
                  <a:solidFill>
                    <a:schemeClr val="tx1"/>
                  </a:solidFill>
                </a:rPr>
                <a:t>de usuario</a:t>
              </a:r>
              <a:r>
                <a:rPr lang="es-ES" sz="1600" dirty="0">
                  <a:solidFill>
                    <a:schemeClr val="tx1"/>
                  </a:solidFill>
                </a:rPr>
                <a:t> (GUI)</a:t>
              </a:r>
            </a:p>
          </p:txBody>
        </p:sp>
        <p:sp>
          <p:nvSpPr>
            <p:cNvPr id="12" name="11 Proceso"/>
            <p:cNvSpPr/>
            <p:nvPr/>
          </p:nvSpPr>
          <p:spPr>
            <a:xfrm>
              <a:off x="6210000" y="305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Visualización de grafos de ataque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 de flecha"/>
            <p:cNvCxnSpPr>
              <a:stCxn id="8" idx="3"/>
              <a:endCxn id="9" idx="1"/>
            </p:cNvCxnSpPr>
            <p:nvPr/>
          </p:nvCxnSpPr>
          <p:spPr>
            <a:xfrm>
              <a:off x="2700000" y="1880768"/>
              <a:ext cx="99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11" idx="0"/>
              <a:endCxn id="9" idx="2"/>
            </p:cNvCxnSpPr>
            <p:nvPr/>
          </p:nvCxnSpPr>
          <p:spPr>
            <a:xfrm flipV="1">
              <a:off x="4455000" y="2330768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>
              <a:stCxn id="10" idx="2"/>
              <a:endCxn id="12" idx="0"/>
            </p:cNvCxnSpPr>
            <p:nvPr/>
          </p:nvCxnSpPr>
          <p:spPr>
            <a:xfrm>
              <a:off x="6975000" y="2330768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flipH="1">
              <a:off x="5166016" y="2330768"/>
              <a:ext cx="108012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Proceso"/>
            <p:cNvSpPr/>
            <p:nvPr/>
          </p:nvSpPr>
          <p:spPr>
            <a:xfrm>
              <a:off x="6210000" y="1430768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Modelos de seguridad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>
              <a:stCxn id="9" idx="3"/>
              <a:endCxn id="10" idx="1"/>
            </p:cNvCxnSpPr>
            <p:nvPr/>
          </p:nvCxnSpPr>
          <p:spPr>
            <a:xfrm>
              <a:off x="5220000" y="1880768"/>
              <a:ext cx="99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2775600" y="1519200"/>
              <a:ext cx="841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eventos</a:t>
              </a:r>
              <a:endParaRPr lang="es-ES" sz="1600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5285384" y="1519200"/>
              <a:ext cx="841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eventos</a:t>
              </a:r>
              <a:endParaRPr lang="es-ES" sz="1600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3520800" y="2521491"/>
              <a:ext cx="901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acciones</a:t>
              </a:r>
              <a:endParaRPr lang="es-ES" sz="1600" dirty="0"/>
            </a:p>
          </p:txBody>
        </p:sp>
        <p:sp>
          <p:nvSpPr>
            <p:cNvPr id="53" name="52 CuadroTexto"/>
            <p:cNvSpPr txBox="1"/>
            <p:nvPr/>
          </p:nvSpPr>
          <p:spPr>
            <a:xfrm rot="19588430">
              <a:off x="4954946" y="2333908"/>
              <a:ext cx="1282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 smtClean="0"/>
                <a:t>actualización</a:t>
              </a:r>
              <a:endParaRPr lang="es-ES" sz="1600" dirty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7012800" y="2520000"/>
              <a:ext cx="1438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representación</a:t>
              </a:r>
              <a:endParaRPr lang="es-ES" sz="1600" dirty="0"/>
            </a:p>
          </p:txBody>
        </p:sp>
      </p:grpSp>
      <p:sp>
        <p:nvSpPr>
          <p:cNvPr id="22" name="21 CuadroTexto"/>
          <p:cNvSpPr txBox="1"/>
          <p:nvPr/>
        </p:nvSpPr>
        <p:spPr>
          <a:xfrm>
            <a:off x="1794" y="6516000"/>
            <a:ext cx="9144000" cy="276999"/>
          </a:xfrm>
          <a:prstGeom prst="rect">
            <a:avLst/>
          </a:prstGeom>
          <a:noFill/>
        </p:spPr>
        <p:txBody>
          <a:bodyPr wrap="square" lIns="180000" rtlCol="0" anchor="ctr" anchorCtr="0">
            <a:spAutoFit/>
          </a:bodyPr>
          <a:lstStyle/>
          <a:p>
            <a:r>
              <a:rPr lang="en-US" sz="1200" i="1" noProof="1" smtClean="0">
                <a:solidFill>
                  <a:srgbClr val="375C92"/>
                </a:solidFill>
              </a:rPr>
              <a:t>Multigraph</a:t>
            </a:r>
            <a:r>
              <a:rPr lang="en-US" sz="1200" i="1" dirty="0" smtClean="0">
                <a:solidFill>
                  <a:srgbClr val="375C92"/>
                </a:solidFill>
              </a:rPr>
              <a:t> </a:t>
            </a:r>
            <a:r>
              <a:rPr lang="en-US" sz="1200" i="1" dirty="0">
                <a:solidFill>
                  <a:srgbClr val="375C92"/>
                </a:solidFill>
              </a:rPr>
              <a:t>Project: First Steps towards the Definition of a Multiple Attack Graph Model Simulator</a:t>
            </a:r>
            <a:endParaRPr lang="es-ES" sz="1200" dirty="0">
              <a:solidFill>
                <a:srgbClr val="375C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Simulador de modelos de grafos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Características:</a:t>
            </a:r>
            <a:endParaRPr lang="es-ES" dirty="0" smtClean="0"/>
          </a:p>
          <a:p>
            <a:pPr lvl="1"/>
            <a:r>
              <a:rPr lang="es-ES" dirty="0"/>
              <a:t>Interfaz para </a:t>
            </a:r>
            <a:r>
              <a:rPr lang="es-ES" dirty="0" smtClean="0"/>
              <a:t>visualización</a:t>
            </a:r>
            <a:endParaRPr lang="es-ES" dirty="0"/>
          </a:p>
          <a:p>
            <a:pPr lvl="1"/>
            <a:r>
              <a:rPr lang="es-ES" dirty="0" smtClean="0"/>
              <a:t>GUI para incluir nodos y aristas</a:t>
            </a:r>
            <a:endParaRPr lang="es-ES" dirty="0"/>
          </a:p>
        </p:txBody>
      </p:sp>
      <p:grpSp>
        <p:nvGrpSpPr>
          <p:cNvPr id="57" name="56 Grupo"/>
          <p:cNvGrpSpPr/>
          <p:nvPr/>
        </p:nvGrpSpPr>
        <p:grpSpPr>
          <a:xfrm>
            <a:off x="932400" y="1260000"/>
            <a:ext cx="7280822" cy="2610000"/>
            <a:chOff x="1170000" y="1340768"/>
            <a:chExt cx="7280822" cy="2610000"/>
          </a:xfrm>
        </p:grpSpPr>
        <p:sp>
          <p:nvSpPr>
            <p:cNvPr id="30" name="29 Proceso"/>
            <p:cNvSpPr/>
            <p:nvPr/>
          </p:nvSpPr>
          <p:spPr>
            <a:xfrm>
              <a:off x="6300000" y="134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Proceso"/>
            <p:cNvSpPr/>
            <p:nvPr/>
          </p:nvSpPr>
          <p:spPr>
            <a:xfrm>
              <a:off x="1170000" y="143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Flujo de eventos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Proceso"/>
            <p:cNvSpPr/>
            <p:nvPr/>
          </p:nvSpPr>
          <p:spPr>
            <a:xfrm>
              <a:off x="3690000" y="143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Controlador </a:t>
              </a:r>
              <a:r>
                <a:rPr lang="es-ES" sz="1600" dirty="0">
                  <a:solidFill>
                    <a:schemeClr val="tx1"/>
                  </a:solidFill>
                </a:rPr>
                <a:t>(clase principal)</a:t>
              </a:r>
            </a:p>
          </p:txBody>
        </p:sp>
        <p:sp>
          <p:nvSpPr>
            <p:cNvPr id="11" name="10 Proceso"/>
            <p:cNvSpPr/>
            <p:nvPr/>
          </p:nvSpPr>
          <p:spPr>
            <a:xfrm>
              <a:off x="3690000" y="305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Interfaz </a:t>
              </a:r>
              <a:r>
                <a:rPr lang="es-ES" sz="1600" b="1" dirty="0">
                  <a:solidFill>
                    <a:schemeClr val="tx1"/>
                  </a:solidFill>
                </a:rPr>
                <a:t>de usuario</a:t>
              </a:r>
              <a:r>
                <a:rPr lang="es-ES" sz="1600" dirty="0">
                  <a:solidFill>
                    <a:schemeClr val="tx1"/>
                  </a:solidFill>
                </a:rPr>
                <a:t> (GUI)</a:t>
              </a:r>
            </a:p>
          </p:txBody>
        </p:sp>
        <p:sp>
          <p:nvSpPr>
            <p:cNvPr id="12" name="11 Proceso"/>
            <p:cNvSpPr/>
            <p:nvPr/>
          </p:nvSpPr>
          <p:spPr>
            <a:xfrm>
              <a:off x="6210000" y="3050768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Visualización de grafos de ataque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 de flecha"/>
            <p:cNvCxnSpPr>
              <a:stCxn id="8" idx="3"/>
              <a:endCxn id="9" idx="1"/>
            </p:cNvCxnSpPr>
            <p:nvPr/>
          </p:nvCxnSpPr>
          <p:spPr>
            <a:xfrm>
              <a:off x="2700000" y="1880768"/>
              <a:ext cx="99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11" idx="0"/>
              <a:endCxn id="9" idx="2"/>
            </p:cNvCxnSpPr>
            <p:nvPr/>
          </p:nvCxnSpPr>
          <p:spPr>
            <a:xfrm flipV="1">
              <a:off x="4455000" y="2330768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>
              <a:stCxn id="10" idx="2"/>
              <a:endCxn id="12" idx="0"/>
            </p:cNvCxnSpPr>
            <p:nvPr/>
          </p:nvCxnSpPr>
          <p:spPr>
            <a:xfrm>
              <a:off x="6975000" y="2330768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flipH="1">
              <a:off x="5166016" y="2330768"/>
              <a:ext cx="108012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Proceso"/>
            <p:cNvSpPr/>
            <p:nvPr/>
          </p:nvSpPr>
          <p:spPr>
            <a:xfrm>
              <a:off x="6210000" y="143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Modelos de seguridad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>
              <a:stCxn id="9" idx="3"/>
              <a:endCxn id="10" idx="1"/>
            </p:cNvCxnSpPr>
            <p:nvPr/>
          </p:nvCxnSpPr>
          <p:spPr>
            <a:xfrm>
              <a:off x="5220000" y="1880768"/>
              <a:ext cx="99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2775600" y="1519200"/>
              <a:ext cx="841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eventos</a:t>
              </a:r>
              <a:endParaRPr lang="es-ES" sz="1600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5285384" y="1519200"/>
              <a:ext cx="841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eventos</a:t>
              </a:r>
              <a:endParaRPr lang="es-ES" sz="1600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3520800" y="2521491"/>
              <a:ext cx="901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acciones</a:t>
              </a:r>
              <a:endParaRPr lang="es-ES" sz="1600" dirty="0"/>
            </a:p>
          </p:txBody>
        </p:sp>
        <p:sp>
          <p:nvSpPr>
            <p:cNvPr id="53" name="52 CuadroTexto"/>
            <p:cNvSpPr txBox="1"/>
            <p:nvPr/>
          </p:nvSpPr>
          <p:spPr>
            <a:xfrm rot="19588430">
              <a:off x="4954946" y="2333908"/>
              <a:ext cx="1282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 smtClean="0"/>
                <a:t>actualización</a:t>
              </a:r>
              <a:endParaRPr lang="es-ES" sz="1600" dirty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7012800" y="2520000"/>
              <a:ext cx="1438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representación</a:t>
              </a:r>
              <a:endParaRPr lang="es-ES" sz="1600" dirty="0"/>
            </a:p>
          </p:txBody>
        </p:sp>
      </p:grpSp>
      <p:pic>
        <p:nvPicPr>
          <p:cNvPr id="22" name="Immagine 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996800" y="4140000"/>
            <a:ext cx="3429000" cy="2286000"/>
          </a:xfrm>
          <a:prstGeom prst="rect">
            <a:avLst/>
          </a:prstGeom>
          <a:ln>
            <a:noFill/>
          </a:ln>
        </p:spPr>
      </p:pic>
      <p:sp>
        <p:nvSpPr>
          <p:cNvPr id="23" name="22 CuadroTexto"/>
          <p:cNvSpPr txBox="1"/>
          <p:nvPr/>
        </p:nvSpPr>
        <p:spPr>
          <a:xfrm>
            <a:off x="1794" y="6516000"/>
            <a:ext cx="9144000" cy="276999"/>
          </a:xfrm>
          <a:prstGeom prst="rect">
            <a:avLst/>
          </a:prstGeom>
          <a:noFill/>
        </p:spPr>
        <p:txBody>
          <a:bodyPr wrap="square" lIns="180000" rtlCol="0" anchor="ctr" anchorCtr="0">
            <a:spAutoFit/>
          </a:bodyPr>
          <a:lstStyle/>
          <a:p>
            <a:r>
              <a:rPr lang="en-US" sz="1200" i="1" noProof="1" smtClean="0">
                <a:solidFill>
                  <a:srgbClr val="375C92"/>
                </a:solidFill>
              </a:rPr>
              <a:t>Multigraph</a:t>
            </a:r>
            <a:r>
              <a:rPr lang="en-US" sz="1200" i="1" dirty="0" smtClean="0">
                <a:solidFill>
                  <a:srgbClr val="375C92"/>
                </a:solidFill>
              </a:rPr>
              <a:t> </a:t>
            </a:r>
            <a:r>
              <a:rPr lang="en-US" sz="1200" i="1" dirty="0">
                <a:solidFill>
                  <a:srgbClr val="375C92"/>
                </a:solidFill>
              </a:rPr>
              <a:t>Project: First Steps towards the Definition of a Multiple Attack Graph Model Simulator</a:t>
            </a:r>
            <a:endParaRPr lang="es-ES" sz="1200" dirty="0">
              <a:solidFill>
                <a:srgbClr val="375C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Simulador de modelos de grafos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¿Características</a:t>
            </a:r>
            <a:r>
              <a:rPr lang="es-ES" dirty="0" smtClean="0"/>
              <a:t>?</a:t>
            </a:r>
          </a:p>
        </p:txBody>
      </p:sp>
      <p:grpSp>
        <p:nvGrpSpPr>
          <p:cNvPr id="57" name="56 Grupo"/>
          <p:cNvGrpSpPr/>
          <p:nvPr/>
        </p:nvGrpSpPr>
        <p:grpSpPr>
          <a:xfrm>
            <a:off x="932400" y="1260000"/>
            <a:ext cx="7280822" cy="2610000"/>
            <a:chOff x="1170000" y="1340768"/>
            <a:chExt cx="7280822" cy="2610000"/>
          </a:xfrm>
        </p:grpSpPr>
        <p:sp>
          <p:nvSpPr>
            <p:cNvPr id="30" name="29 Proceso"/>
            <p:cNvSpPr/>
            <p:nvPr/>
          </p:nvSpPr>
          <p:spPr>
            <a:xfrm>
              <a:off x="6300000" y="134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Proceso"/>
            <p:cNvSpPr/>
            <p:nvPr/>
          </p:nvSpPr>
          <p:spPr>
            <a:xfrm>
              <a:off x="1170000" y="143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Flujo de eventos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Proceso"/>
            <p:cNvSpPr/>
            <p:nvPr/>
          </p:nvSpPr>
          <p:spPr>
            <a:xfrm>
              <a:off x="3690000" y="143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Controlador </a:t>
              </a:r>
              <a:r>
                <a:rPr lang="es-ES" sz="1600" dirty="0">
                  <a:solidFill>
                    <a:schemeClr val="tx1"/>
                  </a:solidFill>
                </a:rPr>
                <a:t>(clase principal)</a:t>
              </a:r>
            </a:p>
          </p:txBody>
        </p:sp>
        <p:sp>
          <p:nvSpPr>
            <p:cNvPr id="11" name="10 Proceso"/>
            <p:cNvSpPr/>
            <p:nvPr/>
          </p:nvSpPr>
          <p:spPr>
            <a:xfrm>
              <a:off x="3690000" y="3050768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Interfaz </a:t>
              </a:r>
              <a:r>
                <a:rPr lang="es-ES" sz="1600" b="1" dirty="0">
                  <a:solidFill>
                    <a:schemeClr val="tx1"/>
                  </a:solidFill>
                </a:rPr>
                <a:t>de usuario</a:t>
              </a:r>
              <a:r>
                <a:rPr lang="es-ES" sz="1600" dirty="0">
                  <a:solidFill>
                    <a:schemeClr val="tx1"/>
                  </a:solidFill>
                </a:rPr>
                <a:t> (GUI)</a:t>
              </a:r>
            </a:p>
          </p:txBody>
        </p:sp>
        <p:sp>
          <p:nvSpPr>
            <p:cNvPr id="12" name="11 Proceso"/>
            <p:cNvSpPr/>
            <p:nvPr/>
          </p:nvSpPr>
          <p:spPr>
            <a:xfrm>
              <a:off x="6210000" y="305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Visualización de grafos de ataque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 de flecha"/>
            <p:cNvCxnSpPr>
              <a:stCxn id="8" idx="3"/>
              <a:endCxn id="9" idx="1"/>
            </p:cNvCxnSpPr>
            <p:nvPr/>
          </p:nvCxnSpPr>
          <p:spPr>
            <a:xfrm>
              <a:off x="2700000" y="1880768"/>
              <a:ext cx="99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11" idx="0"/>
              <a:endCxn id="9" idx="2"/>
            </p:cNvCxnSpPr>
            <p:nvPr/>
          </p:nvCxnSpPr>
          <p:spPr>
            <a:xfrm flipV="1">
              <a:off x="4455000" y="2330768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>
              <a:stCxn id="10" idx="2"/>
              <a:endCxn id="12" idx="0"/>
            </p:cNvCxnSpPr>
            <p:nvPr/>
          </p:nvCxnSpPr>
          <p:spPr>
            <a:xfrm>
              <a:off x="6975000" y="2330768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flipH="1">
              <a:off x="5166016" y="2330768"/>
              <a:ext cx="108012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Proceso"/>
            <p:cNvSpPr/>
            <p:nvPr/>
          </p:nvSpPr>
          <p:spPr>
            <a:xfrm>
              <a:off x="6210000" y="1430768"/>
              <a:ext cx="1530000" cy="900000"/>
            </a:xfrm>
            <a:prstGeom prst="flowChartProcess">
              <a:avLst/>
            </a:prstGeom>
            <a:solidFill>
              <a:srgbClr val="E1FFE1"/>
            </a:solidFill>
            <a:ln>
              <a:solidFill>
                <a:srgbClr val="A8FF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Modelos de seguridad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>
              <a:stCxn id="9" idx="3"/>
              <a:endCxn id="10" idx="1"/>
            </p:cNvCxnSpPr>
            <p:nvPr/>
          </p:nvCxnSpPr>
          <p:spPr>
            <a:xfrm>
              <a:off x="5220000" y="1880768"/>
              <a:ext cx="99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2775600" y="1519200"/>
              <a:ext cx="841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eventos</a:t>
              </a:r>
              <a:endParaRPr lang="es-ES" sz="1600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5285384" y="1519200"/>
              <a:ext cx="841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eventos</a:t>
              </a:r>
              <a:endParaRPr lang="es-ES" sz="1600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3520800" y="2521491"/>
              <a:ext cx="901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acciones</a:t>
              </a:r>
              <a:endParaRPr lang="es-ES" sz="1600" dirty="0"/>
            </a:p>
          </p:txBody>
        </p:sp>
        <p:sp>
          <p:nvSpPr>
            <p:cNvPr id="53" name="52 CuadroTexto"/>
            <p:cNvSpPr txBox="1"/>
            <p:nvPr/>
          </p:nvSpPr>
          <p:spPr>
            <a:xfrm rot="19588430">
              <a:off x="4954946" y="2333908"/>
              <a:ext cx="1282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 smtClean="0"/>
                <a:t>actualización</a:t>
              </a:r>
              <a:endParaRPr lang="es-ES" sz="1600" dirty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7012800" y="2520000"/>
              <a:ext cx="1438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representación</a:t>
              </a:r>
              <a:endParaRPr lang="es-ES" sz="1600" dirty="0"/>
            </a:p>
          </p:txBody>
        </p:sp>
      </p:grpSp>
      <p:sp>
        <p:nvSpPr>
          <p:cNvPr id="22" name="21 CuadroTexto"/>
          <p:cNvSpPr txBox="1"/>
          <p:nvPr/>
        </p:nvSpPr>
        <p:spPr>
          <a:xfrm>
            <a:off x="1794" y="6516000"/>
            <a:ext cx="9144000" cy="276999"/>
          </a:xfrm>
          <a:prstGeom prst="rect">
            <a:avLst/>
          </a:prstGeom>
          <a:noFill/>
        </p:spPr>
        <p:txBody>
          <a:bodyPr wrap="square" lIns="180000" rtlCol="0" anchor="ctr" anchorCtr="0">
            <a:spAutoFit/>
          </a:bodyPr>
          <a:lstStyle/>
          <a:p>
            <a:r>
              <a:rPr lang="en-US" sz="1200" i="1" noProof="1" smtClean="0">
                <a:solidFill>
                  <a:srgbClr val="375C92"/>
                </a:solidFill>
              </a:rPr>
              <a:t>Multigraph</a:t>
            </a:r>
            <a:r>
              <a:rPr lang="en-US" sz="1200" i="1" dirty="0" smtClean="0">
                <a:solidFill>
                  <a:srgbClr val="375C92"/>
                </a:solidFill>
              </a:rPr>
              <a:t> </a:t>
            </a:r>
            <a:r>
              <a:rPr lang="en-US" sz="1200" i="1" dirty="0">
                <a:solidFill>
                  <a:srgbClr val="375C92"/>
                </a:solidFill>
              </a:rPr>
              <a:t>Project: First Steps towards the Definition of a Multiple Attack Graph Model Simulator</a:t>
            </a:r>
            <a:endParaRPr lang="es-ES" sz="1200" dirty="0">
              <a:solidFill>
                <a:srgbClr val="375C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Simulador de modelos de grafos de ataque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Modelos implementados como prueba de concepto: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A50021"/>
                </a:solidFill>
              </a:rPr>
              <a:t>Bayesian attack graphs</a:t>
            </a:r>
          </a:p>
          <a:p>
            <a:pPr lvl="1"/>
            <a:r>
              <a:rPr lang="en-US" noProof="1" smtClean="0"/>
              <a:t>N. Poolsappasit, R. Dewri, I. Ray.</a:t>
            </a:r>
            <a:r>
              <a:rPr lang="en-US" dirty="0" smtClean="0"/>
              <a:t> </a:t>
            </a:r>
            <a:r>
              <a:rPr lang="en-US" b="1" dirty="0" smtClean="0"/>
              <a:t>Dynamic security risk management using Bayesian attack graphs</a:t>
            </a:r>
            <a:r>
              <a:rPr lang="en-US" dirty="0" smtClean="0"/>
              <a:t>, </a:t>
            </a:r>
            <a:r>
              <a:rPr lang="en-US" i="1" dirty="0" smtClean="0"/>
              <a:t>IEEE Transactions on Dependable and Secure Computing</a:t>
            </a:r>
            <a:r>
              <a:rPr lang="en-US" dirty="0" smtClean="0"/>
              <a:t>, 9(1):61-74, 2012.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A50021"/>
                </a:solidFill>
              </a:rPr>
              <a:t>Attack countermeasure trees</a:t>
            </a:r>
          </a:p>
          <a:p>
            <a:pPr lvl="1"/>
            <a:r>
              <a:rPr lang="en-US" noProof="1" smtClean="0"/>
              <a:t>A. Roy, D.S. Kim, K.S. Trivedi.</a:t>
            </a:r>
            <a:r>
              <a:rPr lang="en-US" dirty="0" smtClean="0"/>
              <a:t> </a:t>
            </a:r>
            <a:r>
              <a:rPr lang="en-US" b="1" dirty="0" smtClean="0"/>
              <a:t>Scalable optimal countermeasure selection using implicit enumeration on attack countermeasure trees</a:t>
            </a:r>
            <a:r>
              <a:rPr lang="en-US" dirty="0" smtClean="0"/>
              <a:t>, Proceedings of the 42nd Annual IEEE/IFIP International Conference on Dependable Systems and Networks, pp. 1-12, 2012.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94" y="6516000"/>
            <a:ext cx="9144000" cy="276999"/>
          </a:xfrm>
          <a:prstGeom prst="rect">
            <a:avLst/>
          </a:prstGeom>
          <a:noFill/>
        </p:spPr>
        <p:txBody>
          <a:bodyPr wrap="square" lIns="180000" rtlCol="0" anchor="ctr" anchorCtr="0">
            <a:spAutoFit/>
          </a:bodyPr>
          <a:lstStyle/>
          <a:p>
            <a:r>
              <a:rPr lang="en-US" sz="1200" i="1" noProof="1" smtClean="0">
                <a:solidFill>
                  <a:srgbClr val="375C92"/>
                </a:solidFill>
              </a:rPr>
              <a:t>Multigraph</a:t>
            </a:r>
            <a:r>
              <a:rPr lang="en-US" sz="1200" i="1" dirty="0" smtClean="0">
                <a:solidFill>
                  <a:srgbClr val="375C92"/>
                </a:solidFill>
              </a:rPr>
              <a:t> </a:t>
            </a:r>
            <a:r>
              <a:rPr lang="en-US" sz="1200" i="1" dirty="0">
                <a:solidFill>
                  <a:srgbClr val="375C92"/>
                </a:solidFill>
              </a:rPr>
              <a:t>Project: First Steps towards the Definition of a Multiple Attack Graph Model Simulator</a:t>
            </a:r>
            <a:endParaRPr lang="es-ES" sz="1200" dirty="0">
              <a:solidFill>
                <a:srgbClr val="375C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</a:t>
            </a:r>
            <a:r>
              <a:rPr lang="es-ES" dirty="0"/>
              <a:t>y </a:t>
            </a:r>
            <a:r>
              <a:rPr lang="es-ES" dirty="0" smtClean="0"/>
              <a:t>vías futuras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0000" y="1169999"/>
            <a:ext cx="8712000" cy="5220000"/>
          </a:xfrm>
        </p:spPr>
        <p:txBody>
          <a:bodyPr>
            <a:normAutofit/>
          </a:bodyPr>
          <a:lstStyle/>
          <a:p>
            <a:r>
              <a:rPr lang="es-ES" dirty="0"/>
              <a:t>Implementación de un </a:t>
            </a:r>
            <a:r>
              <a:rPr lang="es-ES" b="1" dirty="0">
                <a:solidFill>
                  <a:srgbClr val="C00000"/>
                </a:solidFill>
              </a:rPr>
              <a:t>simulador de grafos de ataque </a:t>
            </a:r>
            <a:r>
              <a:rPr lang="es-ES" b="1" dirty="0" smtClean="0">
                <a:solidFill>
                  <a:srgbClr val="C00000"/>
                </a:solidFill>
              </a:rPr>
              <a:t>versátil</a:t>
            </a:r>
          </a:p>
          <a:p>
            <a:r>
              <a:rPr lang="es-ES" dirty="0"/>
              <a:t>Diseño de una API para </a:t>
            </a:r>
            <a:r>
              <a:rPr lang="es-ES" dirty="0" smtClean="0"/>
              <a:t>implementar modelos </a:t>
            </a:r>
            <a:r>
              <a:rPr lang="es-ES" dirty="0"/>
              <a:t>de grafos de </a:t>
            </a:r>
            <a:r>
              <a:rPr lang="es-ES" dirty="0" smtClean="0"/>
              <a:t>ataque</a:t>
            </a:r>
          </a:p>
          <a:p>
            <a:pPr lvl="1">
              <a:spcBef>
                <a:spcPts val="25000"/>
              </a:spcBef>
            </a:pPr>
            <a:r>
              <a:rPr lang="es-ES" dirty="0" smtClean="0"/>
              <a:t>Comparación de los modelos de seguridad</a:t>
            </a:r>
          </a:p>
          <a:p>
            <a:pPr lvl="1"/>
            <a:r>
              <a:rPr lang="es-ES" dirty="0" smtClean="0"/>
              <a:t>Extender para visualizar grandes grafos de ataque</a:t>
            </a:r>
          </a:p>
          <a:p>
            <a:pPr lvl="1"/>
            <a:r>
              <a:rPr lang="es-ES" dirty="0" smtClean="0"/>
              <a:t>Integración </a:t>
            </a:r>
            <a:r>
              <a:rPr lang="es-ES" dirty="0"/>
              <a:t>de eventos para automatizar las </a:t>
            </a:r>
            <a:r>
              <a:rPr lang="es-ES" dirty="0" smtClean="0"/>
              <a:t>simulaciones</a:t>
            </a:r>
          </a:p>
        </p:txBody>
      </p:sp>
      <p:sp>
        <p:nvSpPr>
          <p:cNvPr id="10" name="9 Proceso"/>
          <p:cNvSpPr/>
          <p:nvPr/>
        </p:nvSpPr>
        <p:spPr>
          <a:xfrm>
            <a:off x="932400" y="2430000"/>
            <a:ext cx="1530000" cy="900000"/>
          </a:xfrm>
          <a:prstGeom prst="flowChartProcess">
            <a:avLst/>
          </a:prstGeom>
          <a:solidFill>
            <a:srgbClr val="A8FFA8"/>
          </a:solidFill>
          <a:ln>
            <a:solidFill>
              <a:srgbClr val="64F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Flujo de eventos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1" name="10 Proceso"/>
          <p:cNvSpPr/>
          <p:nvPr/>
        </p:nvSpPr>
        <p:spPr>
          <a:xfrm>
            <a:off x="3452400" y="2430000"/>
            <a:ext cx="1530000" cy="900000"/>
          </a:xfrm>
          <a:prstGeom prst="flowChartProcess">
            <a:avLst/>
          </a:prstGeom>
          <a:solidFill>
            <a:srgbClr val="A8FFA8"/>
          </a:solidFill>
          <a:ln>
            <a:solidFill>
              <a:srgbClr val="64F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Controlador </a:t>
            </a:r>
            <a:r>
              <a:rPr lang="es-ES" sz="1600" dirty="0">
                <a:solidFill>
                  <a:schemeClr val="tx1"/>
                </a:solidFill>
              </a:rPr>
              <a:t>(clase principal)</a:t>
            </a:r>
          </a:p>
        </p:txBody>
      </p:sp>
      <p:sp>
        <p:nvSpPr>
          <p:cNvPr id="12" name="11 Proceso"/>
          <p:cNvSpPr/>
          <p:nvPr/>
        </p:nvSpPr>
        <p:spPr>
          <a:xfrm>
            <a:off x="3452400" y="4050000"/>
            <a:ext cx="1530000" cy="900000"/>
          </a:xfrm>
          <a:prstGeom prst="flowChartProcess">
            <a:avLst/>
          </a:prstGeom>
          <a:solidFill>
            <a:srgbClr val="A8FFA8"/>
          </a:solidFill>
          <a:ln>
            <a:solidFill>
              <a:srgbClr val="64F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Interfaz </a:t>
            </a:r>
            <a:r>
              <a:rPr lang="es-ES" sz="1600" b="1" dirty="0">
                <a:solidFill>
                  <a:schemeClr val="tx1"/>
                </a:solidFill>
              </a:rPr>
              <a:t>de usuario</a:t>
            </a:r>
            <a:r>
              <a:rPr lang="es-ES" sz="1600" dirty="0">
                <a:solidFill>
                  <a:schemeClr val="tx1"/>
                </a:solidFill>
              </a:rPr>
              <a:t> (GUI)</a:t>
            </a:r>
          </a:p>
        </p:txBody>
      </p:sp>
      <p:sp>
        <p:nvSpPr>
          <p:cNvPr id="13" name="12 Proceso"/>
          <p:cNvSpPr/>
          <p:nvPr/>
        </p:nvSpPr>
        <p:spPr>
          <a:xfrm>
            <a:off x="5972400" y="4050000"/>
            <a:ext cx="1530000" cy="900000"/>
          </a:xfrm>
          <a:prstGeom prst="flowChartProcess">
            <a:avLst/>
          </a:prstGeom>
          <a:solidFill>
            <a:srgbClr val="A8FFA8"/>
          </a:solidFill>
          <a:ln>
            <a:solidFill>
              <a:srgbClr val="64F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Visualización de grafos de ataque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10" idx="3"/>
            <a:endCxn id="11" idx="1"/>
          </p:cNvCxnSpPr>
          <p:nvPr/>
        </p:nvCxnSpPr>
        <p:spPr>
          <a:xfrm>
            <a:off x="2462400" y="2880000"/>
            <a:ext cx="99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2" idx="0"/>
            <a:endCxn id="11" idx="2"/>
          </p:cNvCxnSpPr>
          <p:nvPr/>
        </p:nvCxnSpPr>
        <p:spPr>
          <a:xfrm flipV="1">
            <a:off x="4217400" y="3330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8" idx="2"/>
            <a:endCxn id="13" idx="0"/>
          </p:cNvCxnSpPr>
          <p:nvPr/>
        </p:nvCxnSpPr>
        <p:spPr>
          <a:xfrm>
            <a:off x="6737400" y="3330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4928416" y="3330000"/>
            <a:ext cx="108012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25 Grupo"/>
          <p:cNvGrpSpPr/>
          <p:nvPr/>
        </p:nvGrpSpPr>
        <p:grpSpPr>
          <a:xfrm>
            <a:off x="5972400" y="2340000"/>
            <a:ext cx="1620000" cy="990000"/>
            <a:chOff x="5972400" y="2340000"/>
            <a:chExt cx="1620000" cy="990000"/>
          </a:xfrm>
        </p:grpSpPr>
        <p:sp>
          <p:nvSpPr>
            <p:cNvPr id="9" name="8 Proceso"/>
            <p:cNvSpPr/>
            <p:nvPr/>
          </p:nvSpPr>
          <p:spPr>
            <a:xfrm>
              <a:off x="6062400" y="2340000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17 Proceso"/>
            <p:cNvSpPr/>
            <p:nvPr/>
          </p:nvSpPr>
          <p:spPr>
            <a:xfrm>
              <a:off x="5972400" y="2430000"/>
              <a:ext cx="1530000" cy="900000"/>
            </a:xfrm>
            <a:prstGeom prst="flowChartProcess">
              <a:avLst/>
            </a:prstGeom>
            <a:solidFill>
              <a:srgbClr val="A8FFA8"/>
            </a:solidFill>
            <a:ln>
              <a:solidFill>
                <a:srgbClr val="64FF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Modelos de seguridad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18 Conector recto de flecha"/>
          <p:cNvCxnSpPr>
            <a:stCxn id="11" idx="3"/>
            <a:endCxn id="18" idx="1"/>
          </p:cNvCxnSpPr>
          <p:nvPr/>
        </p:nvCxnSpPr>
        <p:spPr>
          <a:xfrm>
            <a:off x="4982400" y="2880000"/>
            <a:ext cx="99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538000" y="2518432"/>
            <a:ext cx="84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eventos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047784" y="2518432"/>
            <a:ext cx="84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eventos</a:t>
            </a:r>
            <a:endParaRPr lang="es-ES" sz="16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283200" y="352072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acciones</a:t>
            </a:r>
            <a:endParaRPr lang="es-ES" sz="1600" dirty="0"/>
          </a:p>
        </p:txBody>
      </p:sp>
      <p:sp>
        <p:nvSpPr>
          <p:cNvPr id="23" name="22 CuadroTexto"/>
          <p:cNvSpPr txBox="1"/>
          <p:nvPr/>
        </p:nvSpPr>
        <p:spPr>
          <a:xfrm rot="19588430">
            <a:off x="4717346" y="3333140"/>
            <a:ext cx="1282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smtClean="0"/>
              <a:t>actualización</a:t>
            </a:r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775200" y="3519232"/>
            <a:ext cx="143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</a:t>
            </a:r>
            <a:endParaRPr lang="es-ES" sz="1600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5792400" y="2160000"/>
            <a:ext cx="1980000" cy="1350000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Rectángulo redondeado"/>
          <p:cNvSpPr/>
          <p:nvPr/>
        </p:nvSpPr>
        <p:spPr>
          <a:xfrm>
            <a:off x="5792400" y="3870000"/>
            <a:ext cx="1890000" cy="1260000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Rectángulo redondeado"/>
          <p:cNvSpPr/>
          <p:nvPr/>
        </p:nvSpPr>
        <p:spPr>
          <a:xfrm>
            <a:off x="752400" y="2250000"/>
            <a:ext cx="2592000" cy="1260000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CuadroTexto"/>
          <p:cNvSpPr txBox="1"/>
          <p:nvPr/>
        </p:nvSpPr>
        <p:spPr>
          <a:xfrm>
            <a:off x="1794" y="6516000"/>
            <a:ext cx="9144000" cy="276999"/>
          </a:xfrm>
          <a:prstGeom prst="rect">
            <a:avLst/>
          </a:prstGeom>
          <a:noFill/>
        </p:spPr>
        <p:txBody>
          <a:bodyPr wrap="square" lIns="180000" rtlCol="0" anchor="ctr" anchorCtr="0">
            <a:spAutoFit/>
          </a:bodyPr>
          <a:lstStyle/>
          <a:p>
            <a:r>
              <a:rPr lang="en-US" sz="1200" i="1" noProof="1" smtClean="0">
                <a:solidFill>
                  <a:srgbClr val="375C92"/>
                </a:solidFill>
              </a:rPr>
              <a:t>Multigraph</a:t>
            </a:r>
            <a:r>
              <a:rPr lang="en-US" sz="1200" i="1" dirty="0" smtClean="0">
                <a:solidFill>
                  <a:srgbClr val="375C92"/>
                </a:solidFill>
              </a:rPr>
              <a:t> </a:t>
            </a:r>
            <a:r>
              <a:rPr lang="en-US" sz="1200" i="1" dirty="0">
                <a:solidFill>
                  <a:srgbClr val="375C92"/>
                </a:solidFill>
              </a:rPr>
              <a:t>Project: First Steps towards the Definition of a Multiple Attack Graph Model Simulator</a:t>
            </a:r>
            <a:endParaRPr lang="es-ES" sz="1200" dirty="0">
              <a:solidFill>
                <a:srgbClr val="375C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8994</TotalTime>
  <Words>714</Words>
  <Application>Microsoft Office PowerPoint</Application>
  <PresentationFormat>Presentación en pantalla (4:3)</PresentationFormat>
  <Paragraphs>178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Situación actual</vt:lpstr>
      <vt:lpstr>Simulador de modelos de grafos de ataque</vt:lpstr>
      <vt:lpstr>Simulador de modelos de grafos de ataque</vt:lpstr>
      <vt:lpstr>Simulador de modelos de grafos de ataque</vt:lpstr>
      <vt:lpstr>Simulador de modelos de grafos de ataque</vt:lpstr>
      <vt:lpstr>Simulador de modelos de grafos de ataque</vt:lpstr>
      <vt:lpstr>Simulador de modelos de grafos de ataque</vt:lpstr>
      <vt:lpstr>Conclusiones y vías futuras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Gil Pérez</dc:creator>
  <cp:lastModifiedBy>Manuel Gil Pérez</cp:lastModifiedBy>
  <cp:revision>458</cp:revision>
  <dcterms:created xsi:type="dcterms:W3CDTF">2012-02-28T11:13:49Z</dcterms:created>
  <dcterms:modified xsi:type="dcterms:W3CDTF">2015-09-21T16:57:00Z</dcterms:modified>
</cp:coreProperties>
</file>