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83" r:id="rId5"/>
    <p:sldId id="271" r:id="rId6"/>
    <p:sldId id="272" r:id="rId7"/>
    <p:sldId id="285" r:id="rId8"/>
    <p:sldId id="273" r:id="rId9"/>
    <p:sldId id="274" r:id="rId10"/>
    <p:sldId id="279" r:id="rId11"/>
    <p:sldId id="301" r:id="rId12"/>
    <p:sldId id="302" r:id="rId13"/>
    <p:sldId id="275" r:id="rId14"/>
    <p:sldId id="278" r:id="rId15"/>
    <p:sldId id="280" r:id="rId16"/>
    <p:sldId id="288" r:id="rId17"/>
    <p:sldId id="290" r:id="rId18"/>
    <p:sldId id="287" r:id="rId19"/>
    <p:sldId id="291" r:id="rId20"/>
    <p:sldId id="292" r:id="rId21"/>
    <p:sldId id="286" r:id="rId22"/>
    <p:sldId id="289" r:id="rId23"/>
    <p:sldId id="281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0244" y="633743"/>
            <a:ext cx="4110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Redis</a:t>
            </a:r>
            <a:r>
              <a:rPr lang="zh-CN" altLang="en-US" sz="2800" dirty="0" smtClean="0"/>
              <a:t>数据结构应用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Redis</a:t>
            </a:r>
            <a:r>
              <a:rPr lang="zh-CN" altLang="en-US" sz="2800" dirty="0" smtClean="0"/>
              <a:t>数据结构原理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、实验数据</a:t>
            </a:r>
            <a:r>
              <a:rPr lang="zh-CN" altLang="en-US" sz="2800" dirty="0"/>
              <a:t>分析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4175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273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Bitmaps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42384" y="1756373"/>
            <a:ext cx="11330731" cy="21852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dirty="0" err="1" smtClean="0"/>
              <a:t>Setbit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所储存的字符串值，设置或清除指定偏移量上的位</a:t>
            </a:r>
            <a:r>
              <a:rPr lang="en-US" altLang="zh-CN" dirty="0" smtClean="0"/>
              <a:t>(bit)</a:t>
            </a:r>
            <a:r>
              <a:rPr lang="zh-CN" altLang="en-US" dirty="0" smtClean="0"/>
              <a:t>（</a:t>
            </a:r>
            <a:r>
              <a:rPr lang="en-US" altLang="zh-CN" dirty="0"/>
              <a:t>SETBIT key offset 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Getbit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所储存的字符串值，获取指定偏移量上的位</a:t>
            </a:r>
            <a:r>
              <a:rPr lang="en-US" altLang="zh-CN" dirty="0" smtClean="0"/>
              <a:t>(bit)</a:t>
            </a:r>
            <a:r>
              <a:rPr lang="zh-CN" altLang="en-US" dirty="0" smtClean="0"/>
              <a:t>（</a:t>
            </a:r>
            <a:r>
              <a:rPr lang="en-US" altLang="zh-CN" dirty="0"/>
              <a:t>GETBIT key offset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Bitcount</a:t>
            </a:r>
            <a:r>
              <a:rPr lang="zh-CN" altLang="en-US" dirty="0" smtClean="0"/>
              <a:t>：计算给定字符串中，被设置为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的比特位的数量（</a:t>
            </a:r>
            <a:r>
              <a:rPr lang="en-US" altLang="zh-CN" dirty="0"/>
              <a:t>BITCOUNT key [start] [end]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Bitpos</a:t>
            </a:r>
            <a:r>
              <a:rPr lang="zh-CN" altLang="en-US" dirty="0" smtClean="0"/>
              <a:t>：返回位图中第一个值为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的二进制位的位置（</a:t>
            </a:r>
            <a:r>
              <a:rPr lang="en-US" altLang="zh-CN" dirty="0"/>
              <a:t>BITPOS key bit [start] [end]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Bitop</a:t>
            </a:r>
            <a:r>
              <a:rPr lang="zh-CN" altLang="en-US" dirty="0" smtClean="0"/>
              <a:t>：对二进制位的字符串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进行位元操作，并将结果保存到</a:t>
            </a:r>
            <a:r>
              <a:rPr lang="en-US" altLang="zh-CN" dirty="0" err="1" smtClean="0"/>
              <a:t>destkey</a:t>
            </a:r>
            <a:r>
              <a:rPr lang="zh-CN" altLang="en-US" dirty="0" smtClean="0"/>
              <a:t>上（</a:t>
            </a:r>
            <a:r>
              <a:rPr lang="en-US" altLang="zh-CN" dirty="0"/>
              <a:t>BITOP operation </a:t>
            </a:r>
            <a:r>
              <a:rPr lang="en-US" altLang="zh-CN" dirty="0" err="1"/>
              <a:t>destkey</a:t>
            </a:r>
            <a:r>
              <a:rPr lang="en-US" altLang="zh-CN" dirty="0"/>
              <a:t> key [key …]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Bitfield</a:t>
            </a:r>
            <a:r>
              <a:rPr lang="zh-CN" altLang="en-US" dirty="0" smtClean="0"/>
              <a:t>：</a:t>
            </a:r>
            <a:r>
              <a:rPr lang="en-US" altLang="zh-CN" dirty="0"/>
              <a:t>BITFIELD</a:t>
            </a:r>
            <a:r>
              <a:rPr lang="zh-CN" altLang="en-US" dirty="0"/>
              <a:t>命令可以在一次调用中同时对多个位范围进行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84" y="4455458"/>
            <a:ext cx="3394584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、用户签到</a:t>
            </a:r>
            <a:r>
              <a:rPr lang="zh-CN" altLang="en-US" dirty="0"/>
              <a:t>、</a:t>
            </a:r>
            <a:r>
              <a:rPr lang="zh-CN" altLang="en-US" dirty="0" smtClean="0"/>
              <a:t>统计日活、月活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、布隆过滤器（</a:t>
            </a:r>
            <a:r>
              <a:rPr lang="en-US" altLang="zh-CN" dirty="0"/>
              <a:t> Bloom Filter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3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应用场景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签到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4" y="1453536"/>
            <a:ext cx="7233104" cy="46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应用场景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布隆过滤器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42384" y="2942745"/>
            <a:ext cx="9689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过程：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首先需要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hash</a:t>
            </a:r>
            <a:r>
              <a:rPr lang="zh-CN" altLang="en-US" dirty="0"/>
              <a:t>函数，每个函数可以把</a:t>
            </a:r>
            <a:r>
              <a:rPr lang="en-US" altLang="zh-CN" dirty="0"/>
              <a:t>key</a:t>
            </a:r>
            <a:r>
              <a:rPr lang="zh-CN" altLang="en-US" dirty="0"/>
              <a:t>散列成为</a:t>
            </a:r>
            <a:r>
              <a:rPr lang="en-US" altLang="zh-CN" dirty="0"/>
              <a:t>1</a:t>
            </a:r>
            <a:r>
              <a:rPr lang="zh-CN" altLang="en-US" dirty="0"/>
              <a:t>个整数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初始化时，需要一个长度为</a:t>
            </a:r>
            <a:r>
              <a:rPr lang="en-US" altLang="zh-CN" dirty="0"/>
              <a:t>n</a:t>
            </a:r>
            <a:r>
              <a:rPr lang="zh-CN" altLang="en-US" dirty="0"/>
              <a:t>比特的数组，每个比特位初始化为</a:t>
            </a:r>
            <a:r>
              <a:rPr lang="en-US" altLang="zh-CN" dirty="0"/>
              <a:t>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某个</a:t>
            </a:r>
            <a:r>
              <a:rPr lang="en-US" altLang="zh-CN" dirty="0"/>
              <a:t>key</a:t>
            </a:r>
            <a:r>
              <a:rPr lang="zh-CN" altLang="en-US" dirty="0"/>
              <a:t>加入集合时，用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hash</a:t>
            </a:r>
            <a:r>
              <a:rPr lang="zh-CN" altLang="en-US" dirty="0"/>
              <a:t>函数计算出</a:t>
            </a:r>
            <a:r>
              <a:rPr lang="en-US" altLang="zh-CN" dirty="0"/>
              <a:t>k</a:t>
            </a:r>
            <a:r>
              <a:rPr lang="zh-CN" altLang="en-US" dirty="0"/>
              <a:t>个散列值，并把数组中对应的比特位置为</a:t>
            </a:r>
            <a:r>
              <a:rPr lang="en-US" altLang="zh-CN" dirty="0"/>
              <a:t>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4. </a:t>
            </a:r>
            <a:r>
              <a:rPr lang="zh-CN" altLang="en-US" dirty="0"/>
              <a:t>判断某个</a:t>
            </a:r>
            <a:r>
              <a:rPr lang="en-US" altLang="zh-CN" dirty="0"/>
              <a:t>key</a:t>
            </a:r>
            <a:r>
              <a:rPr lang="zh-CN" altLang="en-US" dirty="0"/>
              <a:t>是否在集合时，用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hash</a:t>
            </a:r>
            <a:r>
              <a:rPr lang="zh-CN" altLang="en-US" dirty="0"/>
              <a:t>函数计算出</a:t>
            </a:r>
            <a:r>
              <a:rPr lang="en-US" altLang="zh-CN" dirty="0"/>
              <a:t>k</a:t>
            </a:r>
            <a:r>
              <a:rPr lang="zh-CN" altLang="en-US" dirty="0"/>
              <a:t>个散列值，并查询数组中对应的比特位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zh-CN" altLang="en-US" dirty="0"/>
              <a:t>所有的比特位都是</a:t>
            </a:r>
            <a:r>
              <a:rPr lang="en-US" altLang="zh-CN" dirty="0"/>
              <a:t>1</a:t>
            </a:r>
            <a:r>
              <a:rPr lang="zh-CN" altLang="en-US" dirty="0"/>
              <a:t>，认为在集合中。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84" y="1492898"/>
            <a:ext cx="9313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介绍：</a:t>
            </a:r>
            <a:endParaRPr lang="en-US" altLang="zh-CN" dirty="0" smtClean="0"/>
          </a:p>
          <a:p>
            <a:r>
              <a:rPr lang="en-US" altLang="zh-CN" dirty="0" smtClean="0"/>
              <a:t>bloom</a:t>
            </a:r>
            <a:r>
              <a:rPr lang="zh-CN" altLang="en-US" dirty="0"/>
              <a:t>算法类似一个</a:t>
            </a:r>
            <a:r>
              <a:rPr lang="en-US" altLang="zh-CN" dirty="0"/>
              <a:t>hash set</a:t>
            </a:r>
            <a:r>
              <a:rPr lang="zh-CN" altLang="en-US" dirty="0"/>
              <a:t>，用来判断某个元素（</a:t>
            </a:r>
            <a:r>
              <a:rPr lang="en-US" altLang="zh-CN" dirty="0"/>
              <a:t>key</a:t>
            </a:r>
            <a:r>
              <a:rPr lang="zh-CN" altLang="en-US" dirty="0"/>
              <a:t>）是否在某个集合中。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和一般的</a:t>
            </a:r>
            <a:r>
              <a:rPr lang="en-US" altLang="zh-CN" dirty="0"/>
              <a:t>hash set</a:t>
            </a:r>
            <a:r>
              <a:rPr lang="zh-CN" altLang="en-US" dirty="0"/>
              <a:t>不同的是，这个算法无需存储</a:t>
            </a:r>
            <a:r>
              <a:rPr lang="en-US" altLang="zh-CN" dirty="0"/>
              <a:t>key</a:t>
            </a:r>
            <a:r>
              <a:rPr lang="zh-CN" altLang="en-US" dirty="0"/>
              <a:t>的值，对于每个</a:t>
            </a:r>
            <a:r>
              <a:rPr lang="en-US" altLang="zh-CN" dirty="0"/>
              <a:t>key</a:t>
            </a:r>
            <a:r>
              <a:rPr lang="zh-CN" altLang="en-US" dirty="0"/>
              <a:t>，只需要</a:t>
            </a:r>
            <a:r>
              <a:rPr lang="en-US" altLang="zh-CN" dirty="0"/>
              <a:t>k</a:t>
            </a:r>
            <a:r>
              <a:rPr lang="zh-CN" altLang="en-US" dirty="0"/>
              <a:t>个比特位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存储一个标志，用来判断</a:t>
            </a:r>
            <a:r>
              <a:rPr lang="en-US" altLang="zh-CN" dirty="0"/>
              <a:t>key</a:t>
            </a:r>
            <a:r>
              <a:rPr lang="zh-CN" altLang="en-US" dirty="0"/>
              <a:t>是否在集合中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2384" y="5047861"/>
            <a:ext cx="6220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节省内存，相对于用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等判断只用了很少的内存空间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smtClean="0"/>
              <a:t>一定的错误率，</a:t>
            </a:r>
            <a:r>
              <a:rPr lang="zh-CN" altLang="en-US" dirty="0" smtClean="0"/>
              <a:t>可能存在误判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53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3122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Hyerloglog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61701" y="2652844"/>
            <a:ext cx="10151882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dirty="0" err="1" smtClean="0"/>
              <a:t>Pfadd</a:t>
            </a:r>
            <a:r>
              <a:rPr lang="zh-CN" altLang="en-US" dirty="0" smtClean="0"/>
              <a:t>：</a:t>
            </a:r>
            <a:r>
              <a:rPr lang="zh-CN" altLang="en-US" dirty="0"/>
              <a:t>添加指定元素到 </a:t>
            </a:r>
            <a:r>
              <a:rPr lang="en-US" altLang="zh-CN" dirty="0" err="1"/>
              <a:t>HyperLogLog</a:t>
            </a:r>
            <a:r>
              <a:rPr lang="en-US" altLang="zh-CN" dirty="0"/>
              <a:t> </a:t>
            </a:r>
            <a:r>
              <a:rPr lang="zh-CN" altLang="en-US" dirty="0" smtClean="0"/>
              <a:t>中（</a:t>
            </a:r>
            <a:r>
              <a:rPr lang="en-US" altLang="zh-CN" dirty="0"/>
              <a:t>PFADD key element [element ...]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Pfcount</a:t>
            </a:r>
            <a:r>
              <a:rPr lang="zh-CN" altLang="en-US" dirty="0" smtClean="0"/>
              <a:t>：</a:t>
            </a:r>
            <a:r>
              <a:rPr lang="zh-CN" altLang="en-US" dirty="0"/>
              <a:t>返回给定 </a:t>
            </a:r>
            <a:r>
              <a:rPr lang="en-US" altLang="zh-CN" dirty="0" err="1"/>
              <a:t>HyperLogLog</a:t>
            </a:r>
            <a:r>
              <a:rPr lang="en-US" altLang="zh-CN" dirty="0"/>
              <a:t> </a:t>
            </a:r>
            <a:r>
              <a:rPr lang="zh-CN" altLang="en-US" dirty="0"/>
              <a:t>的基数估算</a:t>
            </a:r>
            <a:r>
              <a:rPr lang="zh-CN" altLang="en-US" dirty="0" smtClean="0"/>
              <a:t>值（</a:t>
            </a:r>
            <a:r>
              <a:rPr lang="en-US" altLang="zh-CN" dirty="0"/>
              <a:t>PFCOUNT key [key ...]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Pfmerge</a:t>
            </a:r>
            <a:r>
              <a:rPr lang="zh-CN" altLang="en-US" dirty="0" smtClean="0"/>
              <a:t>：</a:t>
            </a:r>
            <a:r>
              <a:rPr lang="zh-CN" altLang="en-US" dirty="0"/>
              <a:t>将多个 </a:t>
            </a:r>
            <a:r>
              <a:rPr lang="en-US" altLang="zh-CN" dirty="0" err="1"/>
              <a:t>HyperLogLog</a:t>
            </a:r>
            <a:r>
              <a:rPr lang="en-US" altLang="zh-CN" dirty="0"/>
              <a:t> </a:t>
            </a:r>
            <a:r>
              <a:rPr lang="zh-CN" altLang="en-US" dirty="0"/>
              <a:t>合并为一个 </a:t>
            </a:r>
            <a:r>
              <a:rPr lang="en-US" altLang="zh-CN" dirty="0" err="1" smtClean="0"/>
              <a:t>HyperLogLog</a:t>
            </a:r>
            <a:r>
              <a:rPr lang="zh-CN" altLang="en-US" dirty="0" smtClean="0"/>
              <a:t>（</a:t>
            </a:r>
            <a:r>
              <a:rPr lang="en-US" altLang="zh-CN" dirty="0"/>
              <a:t>PFMERGE </a:t>
            </a:r>
            <a:r>
              <a:rPr lang="en-US" altLang="zh-CN" dirty="0" err="1"/>
              <a:t>destkey</a:t>
            </a:r>
            <a:r>
              <a:rPr lang="en-US" altLang="zh-CN" dirty="0"/>
              <a:t> </a:t>
            </a:r>
            <a:r>
              <a:rPr lang="en-US" altLang="zh-CN" dirty="0" err="1"/>
              <a:t>sourcekey</a:t>
            </a:r>
            <a:r>
              <a:rPr lang="en-US" altLang="zh-CN" dirty="0"/>
              <a:t> [</a:t>
            </a:r>
            <a:r>
              <a:rPr lang="en-US" altLang="zh-CN" dirty="0" err="1"/>
              <a:t>sourcekey</a:t>
            </a:r>
            <a:r>
              <a:rPr lang="en-US" altLang="zh-CN" dirty="0"/>
              <a:t> ...]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1701" y="4679577"/>
            <a:ext cx="2148345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、网站统计</a:t>
            </a:r>
            <a:r>
              <a:rPr lang="en-US" altLang="zh-CN" dirty="0" smtClean="0"/>
              <a:t>UV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、统计日活，月活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2384" y="122237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不太精确的去重统计算法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54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Geo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42384" y="4069267"/>
            <a:ext cx="191751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、查找附近的人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、好友的距离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42384" y="1532965"/>
            <a:ext cx="9322296" cy="21852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dirty="0" err="1" smtClean="0"/>
              <a:t>Geoadd</a:t>
            </a:r>
            <a:r>
              <a:rPr lang="zh-CN" altLang="en-US" dirty="0" smtClean="0"/>
              <a:t>：</a:t>
            </a:r>
            <a:r>
              <a:rPr lang="zh-CN" altLang="en-US" dirty="0"/>
              <a:t>添加地理位置的坐标</a:t>
            </a:r>
            <a:endParaRPr lang="en-US" altLang="zh-CN" dirty="0" smtClean="0"/>
          </a:p>
          <a:p>
            <a:r>
              <a:rPr lang="en-US" altLang="zh-CN" dirty="0" err="1" smtClean="0"/>
              <a:t>Geopos</a:t>
            </a:r>
            <a:r>
              <a:rPr lang="zh-CN" altLang="en-US" dirty="0" smtClean="0"/>
              <a:t>：</a:t>
            </a:r>
            <a:r>
              <a:rPr lang="zh-CN" altLang="en-US" dirty="0"/>
              <a:t>获取地理位置的坐标</a:t>
            </a:r>
            <a:endParaRPr lang="en-US" altLang="zh-CN" dirty="0" smtClean="0"/>
          </a:p>
          <a:p>
            <a:r>
              <a:rPr lang="en-US" altLang="zh-CN" dirty="0" err="1" smtClean="0"/>
              <a:t>Geodist</a:t>
            </a:r>
            <a:r>
              <a:rPr lang="zh-CN" altLang="en-US" dirty="0" smtClean="0"/>
              <a:t>：</a:t>
            </a:r>
            <a:r>
              <a:rPr lang="zh-CN" altLang="en-US" dirty="0"/>
              <a:t>计算两个位置之间的距离</a:t>
            </a:r>
            <a:endParaRPr lang="en-US" altLang="zh-CN" dirty="0" smtClean="0"/>
          </a:p>
          <a:p>
            <a:r>
              <a:rPr lang="en-US" altLang="zh-CN" dirty="0" err="1" smtClean="0"/>
              <a:t>Georadius</a:t>
            </a:r>
            <a:r>
              <a:rPr lang="zh-CN" altLang="en-US" dirty="0" smtClean="0"/>
              <a:t>：</a:t>
            </a:r>
            <a:r>
              <a:rPr lang="zh-CN" altLang="en-US" dirty="0"/>
              <a:t>根据用户给定的经纬度坐标来获取指定范围内的地理位置集合</a:t>
            </a:r>
            <a:endParaRPr lang="en-US" altLang="zh-CN" dirty="0" smtClean="0"/>
          </a:p>
          <a:p>
            <a:r>
              <a:rPr lang="en-US" altLang="zh-CN" dirty="0" err="1" smtClean="0"/>
              <a:t>Georadiusbymember</a:t>
            </a:r>
            <a:r>
              <a:rPr lang="zh-CN" altLang="en-US" dirty="0" smtClean="0"/>
              <a:t>：根据储存</a:t>
            </a:r>
            <a:r>
              <a:rPr lang="zh-CN" altLang="en-US" dirty="0"/>
              <a:t>在位置集合里面的某个地点获取指定范围内的地理位置集合</a:t>
            </a:r>
            <a:endParaRPr lang="en-US" altLang="zh-CN" dirty="0" smtClean="0"/>
          </a:p>
          <a:p>
            <a:r>
              <a:rPr lang="en-US" altLang="zh-CN" dirty="0" err="1" smtClean="0"/>
              <a:t>Geohash</a:t>
            </a:r>
            <a:r>
              <a:rPr lang="zh-CN" altLang="en-US" dirty="0" smtClean="0"/>
              <a:t>：</a:t>
            </a:r>
            <a:r>
              <a:rPr lang="zh-CN" altLang="en-US" dirty="0"/>
              <a:t>返回一个或多个位置对象的 </a:t>
            </a:r>
            <a:r>
              <a:rPr lang="en-US" altLang="zh-CN" dirty="0" err="1"/>
              <a:t>geohash</a:t>
            </a:r>
            <a:r>
              <a:rPr lang="en-US" altLang="zh-CN" dirty="0"/>
              <a:t> 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18019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Redis</a:t>
            </a:r>
            <a:r>
              <a:rPr lang="zh-CN" altLang="en-US" sz="4800" dirty="0"/>
              <a:t>数据结构原理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920" y="1645871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常用数据类型</a:t>
            </a:r>
            <a:endParaRPr lang="en-US" altLang="zh-CN" sz="3600" b="1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String</a:t>
            </a:r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Sorted Set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Hash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9919" y="3947312"/>
            <a:ext cx="2964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特殊数据类型</a:t>
            </a:r>
            <a:endParaRPr lang="en-US" altLang="zh-CN" sz="36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HyperLogLog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Bitmap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Bloom Filter</a:t>
            </a:r>
          </a:p>
        </p:txBody>
      </p:sp>
    </p:spTree>
    <p:extLst>
      <p:ext uri="{BB962C8B-B14F-4D97-AF65-F5344CB8AC3E}">
        <p14:creationId xmlns:p14="http://schemas.microsoft.com/office/powerpoint/2010/main" val="31569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441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Redis</a:t>
            </a:r>
            <a:r>
              <a:rPr lang="zh-CN" altLang="en-US" sz="3600" dirty="0" smtClean="0"/>
              <a:t>存储结构关系图</a:t>
            </a:r>
            <a:endParaRPr lang="zh-CN" altLang="en-US" sz="3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4" y="1684902"/>
            <a:ext cx="8025098" cy="43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2735" y="143435"/>
            <a:ext cx="235500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DictEntry</a:t>
            </a:r>
            <a:r>
              <a:rPr lang="en-US" altLang="zh-CN" sz="2800" b="1" dirty="0" smtClean="0"/>
              <a:t>(32B)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5" y="825764"/>
            <a:ext cx="5900464" cy="580064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85529" y="1228165"/>
            <a:ext cx="3539174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属性介绍</a:t>
            </a:r>
            <a:endParaRPr lang="en-US" altLang="zh-CN" sz="2800" b="1" dirty="0" smtClean="0"/>
          </a:p>
          <a:p>
            <a:r>
              <a:rPr lang="en-US" altLang="zh-CN" sz="2400" dirty="0" smtClean="0"/>
              <a:t>Key  </a:t>
            </a:r>
            <a:r>
              <a:rPr lang="zh-CN" altLang="en-US" sz="2400" dirty="0" smtClean="0"/>
              <a:t>：键</a:t>
            </a:r>
            <a:endParaRPr lang="en-US" altLang="zh-CN" sz="2400" dirty="0" smtClean="0"/>
          </a:p>
          <a:p>
            <a:r>
              <a:rPr lang="en-US" altLang="zh-CN" sz="2400" dirty="0" smtClean="0"/>
              <a:t>V      </a:t>
            </a:r>
            <a:r>
              <a:rPr lang="zh-CN" altLang="en-US" sz="2400" dirty="0" smtClean="0"/>
              <a:t>：值</a:t>
            </a:r>
            <a:endParaRPr lang="en-US" altLang="zh-CN" sz="2400" dirty="0" smtClean="0"/>
          </a:p>
          <a:p>
            <a:r>
              <a:rPr lang="en-US" altLang="zh-CN" sz="2400" dirty="0" smtClean="0"/>
              <a:t>Next</a:t>
            </a:r>
            <a:r>
              <a:rPr lang="zh-CN" altLang="en-US" sz="2400" dirty="0" smtClean="0"/>
              <a:t>：指向下个链表节点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6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189" y="401922"/>
            <a:ext cx="2760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RedisObject</a:t>
            </a:r>
            <a:r>
              <a:rPr lang="en-US" altLang="zh-CN" sz="2800" b="1" dirty="0" smtClean="0"/>
              <a:t>(16B)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1202141"/>
            <a:ext cx="7458636" cy="493178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77483" y="1202141"/>
            <a:ext cx="4112023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属性介绍：</a:t>
            </a:r>
            <a:endParaRPr lang="en-US" altLang="zh-CN" sz="2400" dirty="0" smtClean="0"/>
          </a:p>
          <a:p>
            <a:r>
              <a:rPr lang="en-US" altLang="zh-CN" sz="2400" dirty="0" smtClean="0"/>
              <a:t>Type       </a:t>
            </a:r>
            <a:r>
              <a:rPr lang="zh-CN" altLang="en-US" sz="2400" dirty="0" smtClean="0"/>
              <a:t>：类型（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种）</a:t>
            </a:r>
            <a:endParaRPr lang="en-US" altLang="zh-CN" sz="2400" dirty="0" smtClean="0"/>
          </a:p>
          <a:p>
            <a:r>
              <a:rPr lang="en-US" altLang="zh-CN" sz="2400" dirty="0" smtClean="0"/>
              <a:t>Encoding</a:t>
            </a:r>
            <a:r>
              <a:rPr lang="zh-CN" altLang="en-US" sz="2400" dirty="0" smtClean="0"/>
              <a:t>：编码格式（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种）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Lru</a:t>
            </a: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：最后一次访问时间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Refcount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：引用计数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Ptr</a:t>
            </a: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：指向实际的值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41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189" y="401922"/>
            <a:ext cx="377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RedisObject</a:t>
            </a:r>
            <a:r>
              <a:rPr lang="zh-CN" altLang="en-US" sz="2800" b="1" dirty="0" smtClean="0"/>
              <a:t>类型和编码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0" y="1711835"/>
            <a:ext cx="511884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类型：</a:t>
            </a:r>
            <a:endParaRPr lang="en-US" altLang="zh-CN" sz="2000" dirty="0" smtClean="0"/>
          </a:p>
          <a:p>
            <a:r>
              <a:rPr lang="en-US" altLang="zh-CN" sz="2000" dirty="0"/>
              <a:t>#define OBJ_STRING 0  //</a:t>
            </a:r>
            <a:r>
              <a:rPr lang="zh-CN" altLang="en-US" sz="2000" dirty="0"/>
              <a:t>字符串对象</a:t>
            </a:r>
            <a:br>
              <a:rPr lang="zh-CN" altLang="en-US" sz="2000" dirty="0"/>
            </a:br>
            <a:r>
              <a:rPr lang="en-US" altLang="zh-CN" sz="2000" dirty="0"/>
              <a:t>#define OBJ_LIST 1   //</a:t>
            </a:r>
            <a:r>
              <a:rPr lang="zh-CN" altLang="en-US" sz="2000" dirty="0"/>
              <a:t>列表对象</a:t>
            </a:r>
            <a:br>
              <a:rPr lang="zh-CN" altLang="en-US" sz="2000" dirty="0"/>
            </a:br>
            <a:r>
              <a:rPr lang="en-US" altLang="zh-CN" sz="2000" dirty="0"/>
              <a:t>#define OBJ_SET 2    //</a:t>
            </a:r>
            <a:r>
              <a:rPr lang="zh-CN" altLang="en-US" sz="2000" dirty="0"/>
              <a:t>集合对象</a:t>
            </a:r>
            <a:br>
              <a:rPr lang="zh-CN" altLang="en-US" sz="2000" dirty="0"/>
            </a:br>
            <a:r>
              <a:rPr lang="en-US" altLang="zh-CN" sz="2000" dirty="0"/>
              <a:t>#define OBJ_ZSET 3   //</a:t>
            </a:r>
            <a:r>
              <a:rPr lang="zh-CN" altLang="en-US" sz="2000" dirty="0"/>
              <a:t>有序集合对象</a:t>
            </a:r>
            <a:br>
              <a:rPr lang="zh-CN" altLang="en-US" sz="2000" dirty="0"/>
            </a:br>
            <a:r>
              <a:rPr lang="en-US" altLang="zh-CN" sz="2000" dirty="0"/>
              <a:t>#define OBJ_HASH 4   //</a:t>
            </a:r>
            <a:r>
              <a:rPr lang="zh-CN" altLang="en-US" sz="2000" dirty="0"/>
              <a:t>哈希对象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08494" y="1711835"/>
            <a:ext cx="6983506" cy="34693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编码：</a:t>
            </a:r>
          </a:p>
          <a:p>
            <a:r>
              <a:rPr lang="en-US" altLang="zh-CN" sz="2000" dirty="0"/>
              <a:t>#define OBJ_ENCODING_RAW 0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字符串</a:t>
            </a:r>
            <a:r>
              <a:rPr lang="zh-CN" altLang="en-US" sz="2000" dirty="0"/>
              <a:t>对象是简单动态字符串</a:t>
            </a:r>
          </a:p>
          <a:p>
            <a:r>
              <a:rPr lang="en-US" altLang="zh-CN" sz="2000" dirty="0"/>
              <a:t>#define OBJ_ENCODING_INT 1  //long</a:t>
            </a:r>
            <a:r>
              <a:rPr lang="zh-CN" altLang="en-US" sz="2000" dirty="0"/>
              <a:t>类型的整数</a:t>
            </a:r>
          </a:p>
          <a:p>
            <a:r>
              <a:rPr lang="en-US" altLang="zh-CN" sz="2000" dirty="0"/>
              <a:t>#define OBJ_ENCODING_HT 2   //</a:t>
            </a:r>
            <a:r>
              <a:rPr lang="zh-CN" altLang="en-US" sz="2000" dirty="0"/>
              <a:t>字典</a:t>
            </a:r>
          </a:p>
          <a:p>
            <a:r>
              <a:rPr lang="en-US" altLang="zh-CN" sz="2000" dirty="0"/>
              <a:t>#define OBJ_ENCODING_ZIPLIST 5 //</a:t>
            </a:r>
            <a:r>
              <a:rPr lang="zh-CN" altLang="en-US" sz="2000" dirty="0"/>
              <a:t>压缩列表</a:t>
            </a:r>
          </a:p>
          <a:p>
            <a:r>
              <a:rPr lang="en-US" altLang="zh-CN" sz="2000" dirty="0"/>
              <a:t>#define OBJ_ENCODING_INTSET 6 //</a:t>
            </a:r>
            <a:r>
              <a:rPr lang="zh-CN" altLang="en-US" sz="2000" dirty="0"/>
              <a:t>整数集合</a:t>
            </a:r>
          </a:p>
          <a:p>
            <a:r>
              <a:rPr lang="en-US" altLang="zh-CN" sz="2000" dirty="0"/>
              <a:t>#define OBJ_ENCODING_SKIPLIST 7 //</a:t>
            </a:r>
            <a:r>
              <a:rPr lang="zh-CN" altLang="en-US" sz="2000" dirty="0"/>
              <a:t>跳跃表和字典</a:t>
            </a:r>
          </a:p>
          <a:p>
            <a:r>
              <a:rPr lang="en-US" altLang="zh-CN" sz="2000" dirty="0"/>
              <a:t>#define OBJ_ENCODING_EMBSTR 8 //</a:t>
            </a:r>
            <a:r>
              <a:rPr lang="en-US" altLang="zh-CN" sz="2000" dirty="0" err="1"/>
              <a:t>embstr</a:t>
            </a:r>
            <a:r>
              <a:rPr lang="zh-CN" altLang="en-US" sz="2000" dirty="0"/>
              <a:t>编码的简单动态字符串</a:t>
            </a:r>
          </a:p>
          <a:p>
            <a:r>
              <a:rPr lang="en-US" altLang="zh-CN" sz="2000" dirty="0"/>
              <a:t>#define OBJ_ENCODING_QUICKLIST 9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快速</a:t>
            </a:r>
            <a:r>
              <a:rPr lang="zh-CN" altLang="en-US" sz="2000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87975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Redis</a:t>
            </a:r>
            <a:r>
              <a:rPr lang="zh-CN" altLang="en-US" sz="4800" b="1" dirty="0" smtClean="0">
                <a:latin typeface="+mj-lt"/>
              </a:rPr>
              <a:t>数据结构应用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920" y="1645871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常用数据类型</a:t>
            </a:r>
            <a:endParaRPr lang="en-US" altLang="zh-CN" sz="3600" b="1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SortSet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29919" y="3947312"/>
            <a:ext cx="2964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特殊数据类型</a:t>
            </a:r>
            <a:endParaRPr lang="en-US" altLang="zh-CN" sz="36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Hyerloglog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Bitmap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Geo</a:t>
            </a:r>
          </a:p>
        </p:txBody>
      </p:sp>
    </p:spTree>
    <p:extLst>
      <p:ext uri="{BB962C8B-B14F-4D97-AF65-F5344CB8AC3E}">
        <p14:creationId xmlns:p14="http://schemas.microsoft.com/office/powerpoint/2010/main" val="125063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189" y="401922"/>
            <a:ext cx="377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RedisObject</a:t>
            </a:r>
            <a:r>
              <a:rPr lang="zh-CN" altLang="en-US" sz="2800" b="1" dirty="0" smtClean="0"/>
              <a:t>类型和编码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9" y="1040511"/>
            <a:ext cx="7410831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2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8595" y="299421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动态简单字符串</a:t>
            </a:r>
            <a:r>
              <a:rPr lang="en-US" altLang="zh-CN" sz="3600" b="1" dirty="0"/>
              <a:t>SDS</a:t>
            </a:r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13" y="945752"/>
            <a:ext cx="7012087" cy="53770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8595" y="945752"/>
            <a:ext cx="451598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对比原生</a:t>
            </a:r>
            <a:r>
              <a:rPr lang="en-US" altLang="zh-CN" sz="2400" b="1" dirty="0"/>
              <a:t>C</a:t>
            </a:r>
            <a:r>
              <a:rPr lang="zh-CN" altLang="en-US" sz="2400" b="1" dirty="0" smtClean="0"/>
              <a:t>字符串优点：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、获取字符串长度只要</a:t>
            </a:r>
            <a:r>
              <a:rPr lang="en-US" altLang="zh-CN" dirty="0" smtClean="0"/>
              <a:t>O(1)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、会额外预分配内存空间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1MB</a:t>
            </a:r>
            <a:r>
              <a:rPr lang="zh-CN" altLang="en-US" dirty="0" smtClean="0"/>
              <a:t>，预分配等同自己的空间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1MB</a:t>
            </a:r>
            <a:r>
              <a:rPr lang="zh-CN" altLang="en-US" dirty="0" smtClean="0"/>
              <a:t>，预分配</a:t>
            </a:r>
            <a:r>
              <a:rPr lang="en-US" altLang="zh-CN" dirty="0" smtClean="0"/>
              <a:t>1MB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判断结尾，不使用空字符串判断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595" y="2998670"/>
            <a:ext cx="3273805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 smtClean="0"/>
              <a:t>当前字符串总长度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 smtClean="0"/>
              <a:t>分配的总内存大小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低三位标识当前</a:t>
            </a:r>
            <a:r>
              <a:rPr lang="en-US" altLang="zh-CN" dirty="0" err="1" smtClean="0"/>
              <a:t>sds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char flags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数据空间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char </a:t>
            </a:r>
            <a:r>
              <a:rPr lang="en-US" altLang="zh-CN" dirty="0" err="1"/>
              <a:t>buf</a:t>
            </a:r>
            <a:r>
              <a:rPr lang="en-US" altLang="zh-CN" dirty="0"/>
              <a:t>[];</a:t>
            </a:r>
          </a:p>
          <a:p>
            <a:r>
              <a:rPr lang="en-US" altLang="zh-CN" dirty="0" smtClean="0"/>
              <a:t>};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77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8595" y="299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选择策略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5" y="1113934"/>
            <a:ext cx="6887865" cy="55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1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数据结构分析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920" y="1645871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常用数据类型</a:t>
            </a:r>
            <a:endParaRPr lang="en-US" altLang="zh-CN" sz="3600" b="1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Sorted Set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Hash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9919" y="3947312"/>
            <a:ext cx="2964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特殊数据类型</a:t>
            </a:r>
            <a:endParaRPr lang="en-US" altLang="zh-CN" sz="3600" b="1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HyperLogLog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Bitmap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Bloom Filter</a:t>
            </a:r>
          </a:p>
        </p:txBody>
      </p:sp>
    </p:spTree>
    <p:extLst>
      <p:ext uri="{BB962C8B-B14F-4D97-AF65-F5344CB8AC3E}">
        <p14:creationId xmlns:p14="http://schemas.microsoft.com/office/powerpoint/2010/main" val="73250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String</a:t>
            </a:r>
            <a:r>
              <a:rPr lang="zh-CN" altLang="en-US" sz="4800" dirty="0"/>
              <a:t>结构</a:t>
            </a:r>
            <a:r>
              <a:rPr lang="zh-CN" altLang="en-US" sz="4800" dirty="0" smtClean="0"/>
              <a:t>分析</a:t>
            </a:r>
            <a:endParaRPr lang="en-US" altLang="zh-CN" sz="4800" b="1" dirty="0" smtClean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" y="1444727"/>
            <a:ext cx="4772900" cy="4086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56" y="1444727"/>
            <a:ext cx="6291158" cy="40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压缩列表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" y="1512964"/>
            <a:ext cx="10700050" cy="42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2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快速</a:t>
            </a:r>
            <a:r>
              <a:rPr lang="zh-CN" altLang="en-US" sz="4800" dirty="0"/>
              <a:t>链表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" y="4548500"/>
            <a:ext cx="4564775" cy="2301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9" y="1389144"/>
            <a:ext cx="6655142" cy="29910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25" y="4468568"/>
            <a:ext cx="6343976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整数集合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09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哈</a:t>
            </a:r>
            <a:r>
              <a:rPr lang="zh-CN" altLang="en-US" sz="4800" dirty="0" smtClean="0"/>
              <a:t>希表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" y="1357381"/>
            <a:ext cx="4667490" cy="1390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674" y="1356160"/>
            <a:ext cx="5810144" cy="1391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6" y="2887469"/>
            <a:ext cx="5296172" cy="38800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766" y="2803538"/>
            <a:ext cx="5260201" cy="40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跳跃表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" y="2008935"/>
            <a:ext cx="5529532" cy="3764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09" y="1416341"/>
            <a:ext cx="4980810" cy="43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String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134218" y="1540928"/>
            <a:ext cx="3302507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、缓存热点数据或状态数据等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、计数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限速功能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生成唯一键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、分布式锁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42384" y="1540928"/>
            <a:ext cx="5169685" cy="35702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：</a:t>
            </a:r>
            <a:r>
              <a:rPr lang="zh-CN" altLang="en-US" dirty="0"/>
              <a:t>设置指定 </a:t>
            </a:r>
            <a:r>
              <a:rPr lang="en-US" altLang="zh-CN" dirty="0"/>
              <a:t>key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SET </a:t>
            </a:r>
            <a:r>
              <a:rPr lang="en-US" altLang="zh-CN" dirty="0" err="1" smtClean="0"/>
              <a:t>lockKey</a:t>
            </a:r>
            <a:r>
              <a:rPr lang="en-US" altLang="zh-CN" dirty="0" smtClean="0"/>
              <a:t> </a:t>
            </a:r>
            <a:r>
              <a:rPr lang="en-US" altLang="zh-CN" dirty="0" err="1"/>
              <a:t>lockValue</a:t>
            </a:r>
            <a:r>
              <a:rPr lang="en-US" altLang="zh-CN" dirty="0"/>
              <a:t> ex </a:t>
            </a:r>
            <a:r>
              <a:rPr lang="zh-CN" altLang="en-US" dirty="0"/>
              <a:t>过期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秒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nx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：</a:t>
            </a:r>
            <a:r>
              <a:rPr lang="zh-CN" altLang="en-US" dirty="0"/>
              <a:t>获取指定 </a:t>
            </a:r>
            <a:r>
              <a:rPr lang="en-US" altLang="zh-CN" dirty="0"/>
              <a:t>key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Expire</a:t>
            </a:r>
            <a:r>
              <a:rPr lang="zh-CN" altLang="en-US" dirty="0" smtClean="0"/>
              <a:t>：</a:t>
            </a:r>
            <a:r>
              <a:rPr lang="zh-CN" altLang="en-US" dirty="0"/>
              <a:t>为给定 </a:t>
            </a:r>
            <a:r>
              <a:rPr lang="en-US" altLang="zh-CN" dirty="0"/>
              <a:t>key </a:t>
            </a:r>
            <a:r>
              <a:rPr lang="zh-CN" altLang="en-US" dirty="0"/>
              <a:t>设置过期</a:t>
            </a:r>
            <a:r>
              <a:rPr lang="zh-CN" altLang="en-US" dirty="0" smtClean="0"/>
              <a:t>时间以秒计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xpireat</a:t>
            </a:r>
            <a:r>
              <a:rPr lang="zh-CN" altLang="en-US" dirty="0" smtClean="0"/>
              <a:t>：设置过期时间，时间参数为</a:t>
            </a:r>
            <a:r>
              <a:rPr lang="en-US" altLang="zh-CN" dirty="0"/>
              <a:t>UNIX </a:t>
            </a:r>
            <a:r>
              <a:rPr lang="zh-CN" altLang="en-US" dirty="0"/>
              <a:t>时间戳</a:t>
            </a:r>
            <a:endParaRPr lang="en-US" altLang="zh-CN" dirty="0" smtClean="0"/>
          </a:p>
          <a:p>
            <a:r>
              <a:rPr lang="en-US" altLang="zh-CN" dirty="0" err="1" smtClean="0"/>
              <a:t>Pexpire</a:t>
            </a:r>
            <a:r>
              <a:rPr lang="zh-CN" altLang="en-US" dirty="0" smtClean="0"/>
              <a:t>：</a:t>
            </a:r>
            <a:r>
              <a:rPr lang="zh-CN" altLang="en-US" dirty="0"/>
              <a:t>设置 </a:t>
            </a:r>
            <a:r>
              <a:rPr lang="en-US" altLang="zh-CN" dirty="0"/>
              <a:t>key </a:t>
            </a:r>
            <a:r>
              <a:rPr lang="zh-CN" altLang="en-US" dirty="0"/>
              <a:t>的过期时间以毫秒计</a:t>
            </a:r>
            <a:endParaRPr lang="en-US" altLang="zh-CN" dirty="0" smtClean="0"/>
          </a:p>
          <a:p>
            <a:r>
              <a:rPr lang="en-US" altLang="zh-CN" dirty="0" err="1" smtClean="0"/>
              <a:t>Setnx</a:t>
            </a:r>
            <a:r>
              <a:rPr lang="zh-CN" altLang="en-US" dirty="0" smtClean="0"/>
              <a:t>：</a:t>
            </a:r>
            <a:r>
              <a:rPr lang="zh-CN" altLang="en-US" dirty="0"/>
              <a:t>只有在 </a:t>
            </a:r>
            <a:r>
              <a:rPr lang="en-US" altLang="zh-CN" dirty="0"/>
              <a:t>key </a:t>
            </a:r>
            <a:r>
              <a:rPr lang="zh-CN" altLang="en-US" dirty="0"/>
              <a:t>不存在时设置 </a:t>
            </a:r>
            <a:r>
              <a:rPr lang="en-US" altLang="zh-CN" dirty="0"/>
              <a:t>key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err="1" smtClean="0"/>
              <a:t>Incr</a:t>
            </a:r>
            <a:r>
              <a:rPr lang="zh-CN" altLang="en-US" dirty="0" smtClean="0"/>
              <a:t>：</a:t>
            </a:r>
            <a:r>
              <a:rPr lang="zh-CN" altLang="en-US" dirty="0"/>
              <a:t>将 </a:t>
            </a:r>
            <a:r>
              <a:rPr lang="en-US" altLang="zh-CN" dirty="0"/>
              <a:t>key </a:t>
            </a:r>
            <a:r>
              <a:rPr lang="zh-CN" altLang="en-US" dirty="0"/>
              <a:t>中储存的数字值增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r>
              <a:rPr lang="en-US" altLang="zh-CN" dirty="0" err="1" smtClean="0"/>
              <a:t>Incrby</a:t>
            </a:r>
            <a:r>
              <a:rPr lang="zh-CN" altLang="en-US" dirty="0" smtClean="0"/>
              <a:t>：</a:t>
            </a:r>
            <a:r>
              <a:rPr lang="zh-CN" altLang="en-US" dirty="0"/>
              <a:t>将 </a:t>
            </a:r>
            <a:r>
              <a:rPr lang="en-US" altLang="zh-CN" dirty="0"/>
              <a:t>key </a:t>
            </a:r>
            <a:r>
              <a:rPr lang="zh-CN" altLang="en-US" dirty="0"/>
              <a:t>中储存的数字值</a:t>
            </a:r>
            <a:r>
              <a:rPr lang="zh-CN" altLang="en-US" dirty="0" smtClean="0"/>
              <a:t>增</a:t>
            </a:r>
            <a:r>
              <a:rPr lang="zh-CN" altLang="en-US" dirty="0"/>
              <a:t>加</a:t>
            </a:r>
            <a:r>
              <a:rPr lang="zh-CN" altLang="en-US" dirty="0" smtClean="0"/>
              <a:t>指定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r>
              <a:rPr lang="en-US" altLang="zh-CN" dirty="0" err="1" smtClean="0"/>
              <a:t>Decr</a:t>
            </a:r>
            <a:r>
              <a:rPr lang="zh-CN" altLang="en-US" dirty="0" smtClean="0"/>
              <a:t>：</a:t>
            </a:r>
            <a:r>
              <a:rPr lang="zh-CN" altLang="en-US" dirty="0"/>
              <a:t>将 </a:t>
            </a:r>
            <a:r>
              <a:rPr lang="en-US" altLang="zh-CN" dirty="0"/>
              <a:t>key </a:t>
            </a:r>
            <a:r>
              <a:rPr lang="zh-CN" altLang="en-US" dirty="0"/>
              <a:t>中储存的数字值减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r>
              <a:rPr lang="en-US" altLang="zh-CN" dirty="0" err="1" smtClean="0"/>
              <a:t>Decrby</a:t>
            </a:r>
            <a:r>
              <a:rPr lang="zh-CN" altLang="en-US" dirty="0" smtClean="0"/>
              <a:t>：</a:t>
            </a:r>
            <a:r>
              <a:rPr lang="en-US" altLang="zh-CN" dirty="0"/>
              <a:t>key </a:t>
            </a:r>
            <a:r>
              <a:rPr lang="zh-CN" altLang="en-US" dirty="0"/>
              <a:t>所储存的值减去给定的减量值</a:t>
            </a:r>
          </a:p>
        </p:txBody>
      </p:sp>
    </p:spTree>
    <p:extLst>
      <p:ext uri="{BB962C8B-B14F-4D97-AF65-F5344CB8AC3E}">
        <p14:creationId xmlns:p14="http://schemas.microsoft.com/office/powerpoint/2010/main" val="93998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9919" y="469727"/>
            <a:ext cx="56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跳跃表</a:t>
            </a:r>
            <a:endParaRPr lang="en-US" altLang="zh-CN" sz="4800" b="1" dirty="0" smtClean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8" y="1356160"/>
            <a:ext cx="10592505" cy="49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6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580" y="986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5435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59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操作实战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61" y="215758"/>
            <a:ext cx="5251192" cy="64379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66729" y="1084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99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173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List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380314" y="1629034"/>
            <a:ext cx="3302507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功能</a:t>
            </a:r>
            <a:endParaRPr lang="en-US" altLang="zh-CN" sz="2800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、队列、栈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、文章列表功能或排行榜功能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、生产者消费者模式，解耦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2383" y="1631577"/>
            <a:ext cx="6707287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命令</a:t>
            </a:r>
            <a:endParaRPr lang="en-US" altLang="zh-CN" sz="2800" b="1" dirty="0" smtClean="0"/>
          </a:p>
          <a:p>
            <a:r>
              <a:rPr lang="en-US" altLang="zh-CN" dirty="0" err="1"/>
              <a:t>Lpush</a:t>
            </a:r>
            <a:r>
              <a:rPr lang="zh-CN" altLang="en-US" dirty="0"/>
              <a:t>：将一个或多个值添加到列表头部</a:t>
            </a:r>
            <a:endParaRPr lang="en-US" altLang="zh-CN" dirty="0"/>
          </a:p>
          <a:p>
            <a:r>
              <a:rPr lang="en-US" altLang="zh-CN" dirty="0" err="1"/>
              <a:t>Rpush</a:t>
            </a:r>
            <a:r>
              <a:rPr lang="zh-CN" altLang="en-US" dirty="0"/>
              <a:t>：将一个或多个值添加到列表</a:t>
            </a:r>
            <a:r>
              <a:rPr lang="zh-CN" altLang="en-US" dirty="0" smtClean="0"/>
              <a:t>尾部</a:t>
            </a:r>
            <a:endParaRPr lang="en-US" altLang="zh-CN" dirty="0" smtClean="0"/>
          </a:p>
          <a:p>
            <a:r>
              <a:rPr lang="en-US" altLang="zh-CN" dirty="0" err="1" smtClean="0"/>
              <a:t>Lpop</a:t>
            </a:r>
            <a:r>
              <a:rPr lang="zh-CN" altLang="en-US" dirty="0" smtClean="0"/>
              <a:t>：移除并获取列表第一个元素</a:t>
            </a:r>
            <a:endParaRPr lang="en-US" altLang="zh-CN" dirty="0"/>
          </a:p>
          <a:p>
            <a:r>
              <a:rPr lang="en-US" altLang="zh-CN" dirty="0" err="1" smtClean="0"/>
              <a:t>Rpop</a:t>
            </a:r>
            <a:r>
              <a:rPr lang="zh-CN" altLang="en-US" dirty="0" smtClean="0"/>
              <a:t>：移除并获取列表最后一个元素</a:t>
            </a:r>
            <a:endParaRPr lang="en-US" altLang="zh-CN" dirty="0" smtClean="0"/>
          </a:p>
          <a:p>
            <a:r>
              <a:rPr lang="en-US" altLang="zh-CN" dirty="0" err="1"/>
              <a:t>Blpop</a:t>
            </a:r>
            <a:r>
              <a:rPr lang="zh-CN" altLang="en-US" dirty="0"/>
              <a:t>：移出并获取列表的头部第一个</a:t>
            </a:r>
            <a:r>
              <a:rPr lang="zh-CN" altLang="en-US" dirty="0" smtClean="0"/>
              <a:t>元素（阻塞）</a:t>
            </a:r>
            <a:endParaRPr lang="en-US" altLang="zh-CN" dirty="0"/>
          </a:p>
          <a:p>
            <a:r>
              <a:rPr lang="en-US" altLang="zh-CN" dirty="0" err="1"/>
              <a:t>Brpop</a:t>
            </a:r>
            <a:r>
              <a:rPr lang="zh-CN" altLang="en-US" dirty="0"/>
              <a:t>：移出并获取列表的最后一个</a:t>
            </a:r>
            <a:r>
              <a:rPr lang="zh-CN" altLang="en-US" dirty="0" smtClean="0"/>
              <a:t>元素（阻塞）</a:t>
            </a:r>
            <a:endParaRPr lang="en-US" altLang="zh-CN" dirty="0" smtClean="0"/>
          </a:p>
          <a:p>
            <a:r>
              <a:rPr lang="en-US" altLang="zh-CN" dirty="0" err="1" smtClean="0"/>
              <a:t>lrange</a:t>
            </a:r>
            <a:r>
              <a:rPr lang="zh-CN" altLang="en-US" dirty="0" smtClean="0"/>
              <a:t>：获取</a:t>
            </a:r>
            <a:r>
              <a:rPr lang="zh-CN" altLang="en-US" dirty="0"/>
              <a:t>列表指定范围内的</a:t>
            </a:r>
            <a:r>
              <a:rPr lang="zh-CN" altLang="en-US" dirty="0" smtClean="0"/>
              <a:t>元素（</a:t>
            </a:r>
            <a:r>
              <a:rPr lang="en-US" altLang="zh-CN" dirty="0"/>
              <a:t>LRANGE key start stop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4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170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Set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42384" y="5324859"/>
            <a:ext cx="3533340" cy="19082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、计算共同好友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、从粉丝移动到好友集合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、随机展示数据、随机播放功能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、黑名单功能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84" y="1316287"/>
            <a:ext cx="10439204" cy="4124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dirty="0" err="1" smtClean="0"/>
              <a:t>Sadd</a:t>
            </a:r>
            <a:r>
              <a:rPr lang="zh-CN" altLang="en-US" dirty="0" smtClean="0"/>
              <a:t>：向集合添加一个或多个成员</a:t>
            </a:r>
            <a:endParaRPr lang="en-US" altLang="zh-CN" dirty="0" smtClean="0"/>
          </a:p>
          <a:p>
            <a:r>
              <a:rPr lang="en-US" altLang="zh-CN" dirty="0" err="1" smtClean="0"/>
              <a:t>Sdiff</a:t>
            </a:r>
            <a:r>
              <a:rPr lang="zh-CN" altLang="en-US" dirty="0" smtClean="0"/>
              <a:t>：返回两个集合的差集</a:t>
            </a:r>
            <a:endParaRPr lang="en-US" altLang="zh-CN" dirty="0" smtClean="0"/>
          </a:p>
          <a:p>
            <a:r>
              <a:rPr lang="en-US" altLang="zh-CN" dirty="0" err="1" smtClean="0"/>
              <a:t>Sdiffstore</a:t>
            </a:r>
            <a:r>
              <a:rPr lang="zh-CN" altLang="en-US" dirty="0" smtClean="0"/>
              <a:t>：</a:t>
            </a:r>
            <a:r>
              <a:rPr lang="zh-CN" altLang="en-US" dirty="0"/>
              <a:t>返回给定所有集合的差集并存储在 </a:t>
            </a:r>
            <a:r>
              <a:rPr lang="en-US" altLang="zh-CN" dirty="0"/>
              <a:t>destination </a:t>
            </a:r>
            <a:r>
              <a:rPr lang="zh-CN" altLang="en-US" dirty="0" smtClean="0"/>
              <a:t>中（</a:t>
            </a:r>
            <a:r>
              <a:rPr lang="en-US" altLang="zh-CN" dirty="0" smtClean="0"/>
              <a:t>SDIFFSTORE </a:t>
            </a:r>
            <a:r>
              <a:rPr lang="en-US" altLang="zh-CN" dirty="0"/>
              <a:t>destination key1 [key2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Sinter</a:t>
            </a:r>
            <a:r>
              <a:rPr lang="zh-CN" altLang="en-US" dirty="0" smtClean="0"/>
              <a:t>：返回给定集合的交集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interstore</a:t>
            </a:r>
            <a:r>
              <a:rPr lang="zh-CN" altLang="en-US" dirty="0" smtClean="0"/>
              <a:t>：</a:t>
            </a:r>
            <a:r>
              <a:rPr lang="zh-CN" altLang="en-US" dirty="0"/>
              <a:t>返回给定所有集合</a:t>
            </a:r>
            <a:r>
              <a:rPr lang="zh-CN" altLang="en-US" dirty="0" smtClean="0"/>
              <a:t>的交集并</a:t>
            </a:r>
            <a:r>
              <a:rPr lang="zh-CN" altLang="en-US" dirty="0"/>
              <a:t>存储在 </a:t>
            </a:r>
            <a:r>
              <a:rPr lang="en-US" altLang="zh-CN" dirty="0"/>
              <a:t>destination </a:t>
            </a:r>
            <a:r>
              <a:rPr lang="zh-CN" altLang="en-US" dirty="0" smtClean="0"/>
              <a:t>中（</a:t>
            </a:r>
            <a:r>
              <a:rPr lang="en-US" altLang="zh-CN" dirty="0"/>
              <a:t>SINTERSTORE destination key1 [key2]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Sunion</a:t>
            </a:r>
            <a:r>
              <a:rPr lang="zh-CN" altLang="en-US" dirty="0" smtClean="0"/>
              <a:t>：返回所有给定集合的并集</a:t>
            </a:r>
            <a:endParaRPr lang="en-US" altLang="zh-CN" dirty="0" smtClean="0"/>
          </a:p>
          <a:p>
            <a:r>
              <a:rPr lang="en-US" altLang="zh-CN" dirty="0" err="1" smtClean="0"/>
              <a:t>Sunionstore</a:t>
            </a:r>
            <a:r>
              <a:rPr lang="zh-CN" altLang="en-US" dirty="0"/>
              <a:t>：返回给定所有集合</a:t>
            </a:r>
            <a:r>
              <a:rPr lang="zh-CN" altLang="en-US" dirty="0" smtClean="0"/>
              <a:t>的并集并</a:t>
            </a:r>
            <a:r>
              <a:rPr lang="zh-CN" altLang="en-US" dirty="0"/>
              <a:t>存储在 </a:t>
            </a:r>
            <a:r>
              <a:rPr lang="en-US" altLang="zh-CN" dirty="0"/>
              <a:t>destination </a:t>
            </a:r>
            <a:r>
              <a:rPr lang="zh-CN" altLang="en-US" dirty="0"/>
              <a:t>中（</a:t>
            </a:r>
            <a:r>
              <a:rPr lang="en-US" altLang="zh-CN" dirty="0" smtClean="0"/>
              <a:t>SUNIONSTORE </a:t>
            </a:r>
            <a:r>
              <a:rPr lang="en-US" altLang="zh-CN" dirty="0"/>
              <a:t>destination key1 [key2]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Smembers</a:t>
            </a:r>
            <a:r>
              <a:rPr lang="zh-CN" altLang="en-US" dirty="0" smtClean="0"/>
              <a:t>：返回集合所有元素（</a:t>
            </a:r>
            <a:r>
              <a:rPr lang="en-US" altLang="zh-CN" dirty="0"/>
              <a:t>SMEMBERS 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Srandmember</a:t>
            </a:r>
            <a:r>
              <a:rPr lang="zh-CN" altLang="en-US" dirty="0" smtClean="0"/>
              <a:t>：</a:t>
            </a:r>
            <a:r>
              <a:rPr lang="zh-CN" altLang="en-US" dirty="0"/>
              <a:t>返回集合中一个或多个</a:t>
            </a:r>
            <a:r>
              <a:rPr lang="zh-CN" altLang="en-US" dirty="0" smtClean="0"/>
              <a:t>随机数（</a:t>
            </a:r>
            <a:r>
              <a:rPr lang="en-US" altLang="zh-CN" dirty="0"/>
              <a:t>SRANDMEMBER key [count]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Sismember</a:t>
            </a:r>
            <a:r>
              <a:rPr lang="zh-CN" altLang="en-US" dirty="0" smtClean="0"/>
              <a:t>：</a:t>
            </a:r>
            <a:r>
              <a:rPr lang="zh-CN" altLang="en-US" dirty="0"/>
              <a:t>判断 </a:t>
            </a:r>
            <a:r>
              <a:rPr lang="en-US" altLang="zh-CN" dirty="0"/>
              <a:t>member </a:t>
            </a:r>
            <a:r>
              <a:rPr lang="zh-CN" altLang="en-US" dirty="0"/>
              <a:t>元素是否是集合 </a:t>
            </a:r>
            <a:r>
              <a:rPr lang="en-US" altLang="zh-CN" dirty="0"/>
              <a:t>key </a:t>
            </a:r>
            <a:r>
              <a:rPr lang="zh-CN" altLang="en-US" dirty="0"/>
              <a:t>的</a:t>
            </a:r>
            <a:r>
              <a:rPr lang="zh-CN" altLang="en-US" dirty="0" smtClean="0"/>
              <a:t>成员（</a:t>
            </a:r>
            <a:r>
              <a:rPr lang="en-US" altLang="zh-CN" dirty="0"/>
              <a:t>SISMEMBER key member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Spop</a:t>
            </a:r>
            <a:r>
              <a:rPr lang="zh-CN" altLang="en-US" dirty="0" smtClean="0"/>
              <a:t>：</a:t>
            </a:r>
            <a:r>
              <a:rPr lang="zh-CN" altLang="en-US" dirty="0"/>
              <a:t>移除并返回集合中的一个随机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err="1" smtClean="0"/>
              <a:t>Srem</a:t>
            </a:r>
            <a:r>
              <a:rPr lang="zh-CN" altLang="en-US" dirty="0" smtClean="0"/>
              <a:t>：</a:t>
            </a:r>
            <a:r>
              <a:rPr lang="zh-CN" altLang="en-US" dirty="0"/>
              <a:t>移除集合中一个或多个</a:t>
            </a:r>
            <a:r>
              <a:rPr lang="zh-CN" altLang="en-US" dirty="0" smtClean="0"/>
              <a:t>成员（</a:t>
            </a:r>
            <a:r>
              <a:rPr lang="en-US" altLang="zh-CN" dirty="0"/>
              <a:t>SREM key member1 [member2]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Smove</a:t>
            </a:r>
            <a:r>
              <a:rPr lang="zh-CN" altLang="en-US" dirty="0" smtClean="0"/>
              <a:t>：</a:t>
            </a:r>
            <a:r>
              <a:rPr lang="zh-CN" altLang="en-US" dirty="0"/>
              <a:t>将 </a:t>
            </a:r>
            <a:r>
              <a:rPr lang="en-US" altLang="zh-CN" dirty="0"/>
              <a:t>member </a:t>
            </a:r>
            <a:r>
              <a:rPr lang="zh-CN" altLang="en-US" dirty="0"/>
              <a:t>元素从 </a:t>
            </a:r>
            <a:r>
              <a:rPr lang="en-US" altLang="zh-CN" dirty="0"/>
              <a:t>source </a:t>
            </a:r>
            <a:r>
              <a:rPr lang="zh-CN" altLang="en-US" dirty="0"/>
              <a:t>集合移动到 </a:t>
            </a:r>
            <a:r>
              <a:rPr lang="en-US" altLang="zh-CN" dirty="0"/>
              <a:t>destination </a:t>
            </a:r>
            <a:r>
              <a:rPr lang="zh-CN" altLang="en-US" dirty="0" smtClean="0"/>
              <a:t>集合（</a:t>
            </a:r>
            <a:r>
              <a:rPr lang="en-US" altLang="zh-CN" dirty="0"/>
              <a:t>SMOVE source destination member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5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操作实战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4" y="1468687"/>
            <a:ext cx="6111056" cy="41880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68" y="1468687"/>
            <a:ext cx="4870700" cy="17018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68" y="3286805"/>
            <a:ext cx="4870700" cy="27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3040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Sorted Set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42384" y="4917080"/>
            <a:ext cx="1917513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、排行榜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、滑动窗口限流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、数据分页查询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42384" y="1688353"/>
            <a:ext cx="11449616" cy="30450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命令</a:t>
            </a:r>
            <a:endParaRPr lang="en-US" altLang="zh-CN" sz="2800" b="1" dirty="0" smtClean="0"/>
          </a:p>
          <a:p>
            <a:r>
              <a:rPr lang="en-US" altLang="zh-CN" dirty="0" err="1" smtClean="0"/>
              <a:t>Zadd</a:t>
            </a:r>
            <a:r>
              <a:rPr lang="zh-CN" altLang="en-US" dirty="0" smtClean="0"/>
              <a:t>：</a:t>
            </a:r>
            <a:r>
              <a:rPr lang="zh-CN" altLang="en-US" dirty="0"/>
              <a:t>向有序集合添加一个或多个成员，或者</a:t>
            </a:r>
            <a:r>
              <a:rPr lang="zh-CN" altLang="en-US" dirty="0" smtClean="0"/>
              <a:t>更新成员</a:t>
            </a:r>
            <a:r>
              <a:rPr lang="zh-CN" altLang="en-US" dirty="0"/>
              <a:t>的</a:t>
            </a:r>
            <a:r>
              <a:rPr lang="zh-CN" altLang="en-US" dirty="0" smtClean="0"/>
              <a:t>分数（</a:t>
            </a:r>
            <a:r>
              <a:rPr lang="en-US" altLang="zh-CN" dirty="0"/>
              <a:t>ZADD key score1 member1 [score2 member2]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Zrange</a:t>
            </a:r>
            <a:r>
              <a:rPr lang="zh-CN" altLang="en-US" dirty="0" smtClean="0"/>
              <a:t>：</a:t>
            </a:r>
            <a:r>
              <a:rPr lang="zh-CN" altLang="en-US" dirty="0"/>
              <a:t>通过索引区间返回有序集合指定区间内的成员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ZRANGE </a:t>
            </a:r>
            <a:r>
              <a:rPr lang="en-US" altLang="zh-CN" dirty="0"/>
              <a:t>key start stop [WITHSCORES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Zrevrange</a:t>
            </a:r>
            <a:r>
              <a:rPr lang="zh-CN" altLang="en-US" dirty="0" smtClean="0"/>
              <a:t>：</a:t>
            </a:r>
            <a:r>
              <a:rPr lang="zh-CN" altLang="en-US" dirty="0"/>
              <a:t>返回有序集中指定区间内的成员，通过索引，分数从高到低</a:t>
            </a:r>
            <a:r>
              <a:rPr lang="zh-CN" altLang="en-US" dirty="0" smtClean="0"/>
              <a:t>（</a:t>
            </a:r>
            <a:r>
              <a:rPr lang="en-US" altLang="zh-CN" dirty="0"/>
              <a:t>ZRANGE key start stop [WITHSCORES]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Zrangebyscore</a:t>
            </a:r>
            <a:r>
              <a:rPr lang="zh-CN" altLang="en-US" dirty="0" smtClean="0"/>
              <a:t>：</a:t>
            </a:r>
            <a:r>
              <a:rPr lang="zh-CN" altLang="en-US" dirty="0"/>
              <a:t>通过分数返回有序集合指定区间内的</a:t>
            </a:r>
            <a:r>
              <a:rPr lang="zh-CN" altLang="en-US" dirty="0" smtClean="0"/>
              <a:t>成员（</a:t>
            </a:r>
            <a:r>
              <a:rPr lang="en-US" altLang="zh-CN" dirty="0"/>
              <a:t>ZRANGEBYSCORE key min max [WITHSCORES] [LIMIT]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Zrevrangebyscore</a:t>
            </a:r>
            <a:r>
              <a:rPr lang="zh-CN" altLang="en-US" dirty="0" smtClean="0"/>
              <a:t>：返回指定</a:t>
            </a:r>
            <a:r>
              <a:rPr lang="zh-CN" altLang="en-US" dirty="0"/>
              <a:t>分数区间内的成员，分数从高到</a:t>
            </a:r>
            <a:r>
              <a:rPr lang="zh-CN" altLang="en-US" dirty="0" smtClean="0"/>
              <a:t>低（</a:t>
            </a:r>
            <a:r>
              <a:rPr lang="en-US" altLang="zh-CN" dirty="0"/>
              <a:t>ZREVRANGEBYSCORE key max min [WITHSCORES]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Zrank</a:t>
            </a:r>
            <a:r>
              <a:rPr lang="zh-CN" altLang="en-US" dirty="0"/>
              <a:t>：返回有序集合中指定成员的索引</a:t>
            </a:r>
            <a:endParaRPr lang="en-US" altLang="zh-CN" dirty="0" smtClean="0"/>
          </a:p>
          <a:p>
            <a:r>
              <a:rPr lang="en-US" altLang="zh-CN" dirty="0" err="1" smtClean="0"/>
              <a:t>Zrevrank</a:t>
            </a:r>
            <a:r>
              <a:rPr lang="zh-CN" altLang="en-US" dirty="0" smtClean="0"/>
              <a:t>：</a:t>
            </a:r>
            <a:r>
              <a:rPr lang="zh-CN" altLang="en-US" dirty="0"/>
              <a:t>返回有序集合中指定成员的排名，有序集成员按分数值递减</a:t>
            </a:r>
            <a:r>
              <a:rPr lang="en-US" altLang="zh-CN" dirty="0"/>
              <a:t>(</a:t>
            </a:r>
            <a:r>
              <a:rPr lang="zh-CN" altLang="en-US" dirty="0"/>
              <a:t>从大到小</a:t>
            </a:r>
            <a:r>
              <a:rPr lang="en-US" altLang="zh-CN" dirty="0"/>
              <a:t>)</a:t>
            </a:r>
            <a:r>
              <a:rPr lang="zh-CN" altLang="en-US" dirty="0" smtClean="0"/>
              <a:t>排序（</a:t>
            </a:r>
            <a:r>
              <a:rPr lang="en-US" altLang="zh-CN" dirty="0"/>
              <a:t>ZREVRANK key member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Zunionstore</a:t>
            </a:r>
            <a:r>
              <a:rPr lang="zh-CN" altLang="en-US" dirty="0" smtClean="0"/>
              <a:t>：计算一</a:t>
            </a:r>
            <a:r>
              <a:rPr lang="zh-CN" altLang="en-US" dirty="0"/>
              <a:t>个或多个有序集的</a:t>
            </a:r>
            <a:r>
              <a:rPr lang="zh-CN" altLang="en-US" b="1" dirty="0">
                <a:solidFill>
                  <a:srgbClr val="FF0000"/>
                </a:solidFill>
              </a:rPr>
              <a:t>并集</a:t>
            </a:r>
            <a:r>
              <a:rPr lang="zh-CN" altLang="en-US" dirty="0" smtClean="0"/>
              <a:t>，存新</a:t>
            </a:r>
            <a:r>
              <a:rPr lang="zh-CN" altLang="en-US" dirty="0"/>
              <a:t>的 </a:t>
            </a:r>
            <a:r>
              <a:rPr lang="en-US" altLang="zh-CN" dirty="0"/>
              <a:t>key </a:t>
            </a:r>
            <a:r>
              <a:rPr lang="zh-CN" altLang="en-US" dirty="0" smtClean="0"/>
              <a:t>中（</a:t>
            </a:r>
            <a:r>
              <a:rPr lang="en-US" altLang="zh-CN" dirty="0"/>
              <a:t>ZUNIONSTORE destination </a:t>
            </a:r>
            <a:r>
              <a:rPr lang="en-US" altLang="zh-CN" dirty="0" err="1"/>
              <a:t>numkeys</a:t>
            </a:r>
            <a:r>
              <a:rPr lang="en-US" altLang="zh-CN" dirty="0"/>
              <a:t> key [key ...]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Zinterstore</a:t>
            </a:r>
            <a:r>
              <a:rPr lang="zh-CN" altLang="en-US" dirty="0" smtClean="0"/>
              <a:t>：计算一</a:t>
            </a:r>
            <a:r>
              <a:rPr lang="zh-CN" altLang="en-US" dirty="0"/>
              <a:t>个或多个有序集的</a:t>
            </a:r>
            <a:r>
              <a:rPr lang="zh-CN" altLang="en-US" b="1" dirty="0" smtClean="0">
                <a:solidFill>
                  <a:srgbClr val="FF0000"/>
                </a:solidFill>
              </a:rPr>
              <a:t>交集</a:t>
            </a:r>
            <a:r>
              <a:rPr lang="zh-CN" altLang="en-US" dirty="0" smtClean="0"/>
              <a:t>，存</a:t>
            </a:r>
            <a:r>
              <a:rPr lang="zh-CN" altLang="en-US" dirty="0"/>
              <a:t>新的 </a:t>
            </a:r>
            <a:r>
              <a:rPr lang="en-US" altLang="zh-CN" dirty="0"/>
              <a:t>key </a:t>
            </a:r>
            <a:r>
              <a:rPr lang="zh-CN" altLang="en-US" dirty="0"/>
              <a:t>中</a:t>
            </a:r>
            <a:r>
              <a:rPr lang="zh-CN" altLang="en-US" dirty="0" smtClean="0"/>
              <a:t>（</a:t>
            </a:r>
            <a:r>
              <a:rPr lang="en-US" altLang="zh-CN" dirty="0"/>
              <a:t>ZINTERSTORE destination </a:t>
            </a:r>
            <a:r>
              <a:rPr lang="en-US" altLang="zh-CN" dirty="0" err="1"/>
              <a:t>numkeys</a:t>
            </a:r>
            <a:r>
              <a:rPr lang="en-US" altLang="zh-CN" dirty="0"/>
              <a:t> key [key ...]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99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384" y="66995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Hash</a:t>
            </a:r>
            <a:r>
              <a:rPr lang="zh-CN" altLang="en-US" sz="3600" dirty="0" smtClean="0"/>
              <a:t>类型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42384" y="1725174"/>
            <a:ext cx="10416249" cy="273921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r>
              <a:rPr lang="en-US" altLang="zh-CN" dirty="0" err="1" smtClean="0"/>
              <a:t>Hset</a:t>
            </a:r>
            <a:r>
              <a:rPr lang="zh-CN" altLang="en-US" dirty="0" smtClean="0"/>
              <a:t>：</a:t>
            </a:r>
            <a:r>
              <a:rPr lang="zh-CN" altLang="en-US" dirty="0"/>
              <a:t>将哈希表 </a:t>
            </a:r>
            <a:r>
              <a:rPr lang="en-US" altLang="zh-CN" dirty="0"/>
              <a:t>key </a:t>
            </a:r>
            <a:r>
              <a:rPr lang="zh-CN" altLang="en-US" dirty="0"/>
              <a:t>中的字段 </a:t>
            </a:r>
            <a:r>
              <a:rPr lang="en-US" altLang="zh-CN" dirty="0"/>
              <a:t>field </a:t>
            </a:r>
            <a:r>
              <a:rPr lang="zh-CN" altLang="en-US" dirty="0"/>
              <a:t>的值设为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（</a:t>
            </a:r>
            <a:r>
              <a:rPr lang="en-US" altLang="zh-CN" dirty="0"/>
              <a:t>HSET key field 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Hmset</a:t>
            </a:r>
            <a:r>
              <a:rPr lang="zh-CN" altLang="en-US" dirty="0" smtClean="0"/>
              <a:t>：</a:t>
            </a:r>
            <a:r>
              <a:rPr lang="zh-CN" altLang="en-US" dirty="0"/>
              <a:t>同时将多个 </a:t>
            </a:r>
            <a:r>
              <a:rPr lang="en-US" altLang="zh-CN" dirty="0"/>
              <a:t>field-value (</a:t>
            </a:r>
            <a:r>
              <a:rPr lang="zh-CN" altLang="en-US" dirty="0"/>
              <a:t>域</a:t>
            </a:r>
            <a:r>
              <a:rPr lang="en-US" altLang="zh-CN" dirty="0"/>
              <a:t>-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对设置到哈希表 </a:t>
            </a:r>
            <a:r>
              <a:rPr lang="en-US" altLang="zh-CN" dirty="0"/>
              <a:t>key </a:t>
            </a:r>
            <a:r>
              <a:rPr lang="zh-CN" altLang="en-US" dirty="0"/>
              <a:t>中</a:t>
            </a:r>
            <a:r>
              <a:rPr lang="zh-CN" altLang="en-US" dirty="0" smtClean="0"/>
              <a:t>（</a:t>
            </a:r>
            <a:r>
              <a:rPr lang="en-US" altLang="zh-CN" dirty="0"/>
              <a:t>HMSET key field1 value1 [field2 value2 ]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Hget</a:t>
            </a:r>
            <a:r>
              <a:rPr lang="zh-CN" altLang="en-US" dirty="0" smtClean="0"/>
              <a:t>：</a:t>
            </a:r>
            <a:r>
              <a:rPr lang="zh-CN" altLang="en-US" dirty="0"/>
              <a:t>获取存储在哈希表中指定字段的</a:t>
            </a:r>
            <a:r>
              <a:rPr lang="zh-CN" altLang="en-US" dirty="0" smtClean="0"/>
              <a:t>值（</a:t>
            </a:r>
            <a:r>
              <a:rPr lang="en-US" altLang="zh-CN" dirty="0"/>
              <a:t>HGET key field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Hmget</a:t>
            </a:r>
            <a:r>
              <a:rPr lang="zh-CN" altLang="en-US" dirty="0" smtClean="0"/>
              <a:t>：</a:t>
            </a:r>
            <a:r>
              <a:rPr lang="zh-CN" altLang="en-US" dirty="0"/>
              <a:t>获取所有给定字段的</a:t>
            </a:r>
            <a:r>
              <a:rPr lang="zh-CN" altLang="en-US" dirty="0" smtClean="0"/>
              <a:t>值（</a:t>
            </a:r>
            <a:r>
              <a:rPr lang="en-US" altLang="zh-CN" dirty="0"/>
              <a:t>HMGET key field1 [field2]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Hdel</a:t>
            </a:r>
            <a:r>
              <a:rPr lang="zh-CN" altLang="en-US" dirty="0" smtClean="0"/>
              <a:t>：</a:t>
            </a:r>
            <a:r>
              <a:rPr lang="zh-CN" altLang="en-US" dirty="0"/>
              <a:t>删除一个或多个哈希表字</a:t>
            </a:r>
            <a:r>
              <a:rPr lang="zh-CN" altLang="en-US" dirty="0" smtClean="0"/>
              <a:t>段（</a:t>
            </a:r>
            <a:r>
              <a:rPr lang="en-US" altLang="zh-CN" dirty="0"/>
              <a:t>HDEL key field1 [field2]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Hlen</a:t>
            </a:r>
            <a:r>
              <a:rPr lang="zh-CN" altLang="en-US" dirty="0" smtClean="0"/>
              <a:t>：</a:t>
            </a:r>
            <a:r>
              <a:rPr lang="zh-CN" altLang="en-US" dirty="0"/>
              <a:t>获取哈希表中字段的</a:t>
            </a:r>
            <a:r>
              <a:rPr lang="zh-CN" altLang="en-US" dirty="0" smtClean="0"/>
              <a:t>数量（</a:t>
            </a:r>
            <a:r>
              <a:rPr lang="en-US" altLang="zh-CN" dirty="0"/>
              <a:t>HLEN 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Hgetall</a:t>
            </a:r>
            <a:r>
              <a:rPr lang="zh-CN" altLang="en-US" dirty="0" smtClean="0"/>
              <a:t>：</a:t>
            </a:r>
            <a:r>
              <a:rPr lang="zh-CN" altLang="en-US" dirty="0"/>
              <a:t>获取在哈希表中指定 </a:t>
            </a:r>
            <a:r>
              <a:rPr lang="en-US" altLang="zh-CN" dirty="0"/>
              <a:t>key </a:t>
            </a:r>
            <a:r>
              <a:rPr lang="zh-CN" altLang="en-US" dirty="0"/>
              <a:t>的所有字段和</a:t>
            </a:r>
            <a:r>
              <a:rPr lang="zh-CN" altLang="en-US" dirty="0" smtClean="0"/>
              <a:t>值（</a:t>
            </a:r>
            <a:r>
              <a:rPr lang="en-US" altLang="zh-CN" dirty="0"/>
              <a:t>HGETALL 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Hincrby</a:t>
            </a:r>
            <a:r>
              <a:rPr lang="zh-CN" altLang="en-US" dirty="0" smtClean="0"/>
              <a:t>：</a:t>
            </a:r>
            <a:r>
              <a:rPr lang="zh-CN" altLang="en-US" dirty="0"/>
              <a:t>为哈希表 </a:t>
            </a:r>
            <a:r>
              <a:rPr lang="en-US" altLang="zh-CN" dirty="0"/>
              <a:t>key </a:t>
            </a:r>
            <a:r>
              <a:rPr lang="zh-CN" altLang="en-US" dirty="0"/>
              <a:t>中的指定字段的整数值加上增量 </a:t>
            </a:r>
            <a:r>
              <a:rPr lang="en-US" altLang="zh-CN" dirty="0" smtClean="0"/>
              <a:t>increment</a:t>
            </a:r>
            <a:r>
              <a:rPr lang="zh-CN" altLang="en-US" dirty="0" smtClean="0"/>
              <a:t>（</a:t>
            </a:r>
            <a:r>
              <a:rPr lang="en-US" altLang="zh-CN" dirty="0"/>
              <a:t>HINCRBY key field increment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84" y="4719384"/>
            <a:ext cx="257365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应用</a:t>
            </a:r>
            <a:endParaRPr lang="en-US" altLang="zh-CN" sz="28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、购物车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、大数量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8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2721</TotalTime>
  <Words>1668</Words>
  <Application>Microsoft Office PowerPoint</Application>
  <PresentationFormat>宽屏</PresentationFormat>
  <Paragraphs>212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计冉</dc:creator>
  <cp:lastModifiedBy>计冉</cp:lastModifiedBy>
  <cp:revision>128</cp:revision>
  <dcterms:created xsi:type="dcterms:W3CDTF">2021-07-25T08:48:01Z</dcterms:created>
  <dcterms:modified xsi:type="dcterms:W3CDTF">2021-07-28T13:28:32Z</dcterms:modified>
</cp:coreProperties>
</file>