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C426E-8CE7-4DCF-903C-CAB2DA5659BB}" type="doc">
      <dgm:prSet loTypeId="urn:microsoft.com/office/officeart/2005/8/layout/funnel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A6BC8-06D0-4A1F-AF08-D684E9F40D7C}">
      <dgm:prSet phldrT="[Text]"/>
      <dgm:spPr/>
      <dgm:t>
        <a:bodyPr/>
        <a:lstStyle/>
        <a:p>
          <a:r>
            <a:rPr lang="en-US" dirty="0" smtClean="0"/>
            <a:t>Q1</a:t>
          </a:r>
          <a:endParaRPr lang="en-US" dirty="0"/>
        </a:p>
      </dgm:t>
    </dgm:pt>
    <dgm:pt modelId="{D9BF7AD5-F805-44FD-9C95-D6680C3B786B}" type="parTrans" cxnId="{EDF51A69-F8EF-4344-848C-BF9B620A8F18}">
      <dgm:prSet/>
      <dgm:spPr/>
      <dgm:t>
        <a:bodyPr/>
        <a:lstStyle/>
        <a:p>
          <a:endParaRPr lang="en-US"/>
        </a:p>
      </dgm:t>
    </dgm:pt>
    <dgm:pt modelId="{A0DEC32A-FFB9-4271-9B2E-B8AFE305256B}" type="sibTrans" cxnId="{EDF51A69-F8EF-4344-848C-BF9B620A8F18}">
      <dgm:prSet/>
      <dgm:spPr/>
      <dgm:t>
        <a:bodyPr/>
        <a:lstStyle/>
        <a:p>
          <a:endParaRPr lang="en-US"/>
        </a:p>
      </dgm:t>
    </dgm:pt>
    <dgm:pt modelId="{092D0BF6-DC02-4793-ACD2-3F47FB71780D}">
      <dgm:prSet phldrT="[Text]"/>
      <dgm:spPr/>
      <dgm:t>
        <a:bodyPr/>
        <a:lstStyle/>
        <a:p>
          <a:r>
            <a:rPr lang="cs-CZ" dirty="0" smtClean="0"/>
            <a:t>A1</a:t>
          </a:r>
          <a:endParaRPr lang="en-US" dirty="0"/>
        </a:p>
      </dgm:t>
    </dgm:pt>
    <dgm:pt modelId="{E418C987-17E6-47E2-BC00-BBBA98D9C631}" type="parTrans" cxnId="{81686636-8A5C-49B9-8A7E-17E272F503A0}">
      <dgm:prSet/>
      <dgm:spPr/>
      <dgm:t>
        <a:bodyPr/>
        <a:lstStyle/>
        <a:p>
          <a:endParaRPr lang="en-US"/>
        </a:p>
      </dgm:t>
    </dgm:pt>
    <dgm:pt modelId="{61C5C3B5-1BBD-4876-B577-60DFD3A5E042}" type="sibTrans" cxnId="{81686636-8A5C-49B9-8A7E-17E272F503A0}">
      <dgm:prSet/>
      <dgm:spPr/>
      <dgm:t>
        <a:bodyPr/>
        <a:lstStyle/>
        <a:p>
          <a:endParaRPr lang="en-US"/>
        </a:p>
      </dgm:t>
    </dgm:pt>
    <dgm:pt modelId="{6C3BC64E-3EBB-4B91-818A-0A827252E332}">
      <dgm:prSet phldrT="[Text]"/>
      <dgm:spPr/>
      <dgm:t>
        <a:bodyPr/>
        <a:lstStyle/>
        <a:p>
          <a:r>
            <a:rPr lang="cs-CZ" dirty="0" smtClean="0"/>
            <a:t>P1</a:t>
          </a:r>
          <a:endParaRPr lang="en-US" dirty="0"/>
        </a:p>
      </dgm:t>
    </dgm:pt>
    <dgm:pt modelId="{6DD66BB4-9C1A-4042-A3B3-2231D343741C}" type="parTrans" cxnId="{CBD4C175-8BBD-4EF3-8A0C-B9C7F93C076B}">
      <dgm:prSet/>
      <dgm:spPr/>
      <dgm:t>
        <a:bodyPr/>
        <a:lstStyle/>
        <a:p>
          <a:endParaRPr lang="en-US"/>
        </a:p>
      </dgm:t>
    </dgm:pt>
    <dgm:pt modelId="{EF185FC5-8CAD-494F-A8E1-E9499C64A8E7}" type="sibTrans" cxnId="{CBD4C175-8BBD-4EF3-8A0C-B9C7F93C076B}">
      <dgm:prSet/>
      <dgm:spPr/>
      <dgm:t>
        <a:bodyPr/>
        <a:lstStyle/>
        <a:p>
          <a:endParaRPr lang="en-US"/>
        </a:p>
      </dgm:t>
    </dgm:pt>
    <dgm:pt modelId="{6EAE17D3-604C-44CC-8FEC-78A2AA68FB52}">
      <dgm:prSet phldrT="[Text]"/>
      <dgm:spPr/>
      <dgm:t>
        <a:bodyPr/>
        <a:lstStyle/>
        <a:p>
          <a:r>
            <a:rPr lang="en-US" dirty="0" smtClean="0"/>
            <a:t>D</a:t>
          </a:r>
          <a:r>
            <a:rPr lang="cs-CZ" dirty="0" smtClean="0"/>
            <a:t>ěkuji za pozornost</a:t>
          </a:r>
          <a:endParaRPr lang="en-US" dirty="0"/>
        </a:p>
      </dgm:t>
    </dgm:pt>
    <dgm:pt modelId="{E11DFF24-9515-4592-8031-2291406C141E}" type="parTrans" cxnId="{237EDFAA-D3B9-42C6-AF3A-F25429EBA664}">
      <dgm:prSet/>
      <dgm:spPr/>
      <dgm:t>
        <a:bodyPr/>
        <a:lstStyle/>
        <a:p>
          <a:endParaRPr lang="en-US"/>
        </a:p>
      </dgm:t>
    </dgm:pt>
    <dgm:pt modelId="{7DC6F77C-4E5E-41AF-9035-7D927B1ACBC5}" type="sibTrans" cxnId="{237EDFAA-D3B9-42C6-AF3A-F25429EBA664}">
      <dgm:prSet/>
      <dgm:spPr/>
      <dgm:t>
        <a:bodyPr/>
        <a:lstStyle/>
        <a:p>
          <a:endParaRPr lang="en-US"/>
        </a:p>
      </dgm:t>
    </dgm:pt>
    <dgm:pt modelId="{C66C51A0-7D15-4ABC-8209-1737636B9D7F}" type="pres">
      <dgm:prSet presAssocID="{83CC426E-8CE7-4DCF-903C-CAB2DA5659BB}" presName="Name0" presStyleCnt="0">
        <dgm:presLayoutVars>
          <dgm:chMax val="4"/>
          <dgm:resizeHandles val="exact"/>
        </dgm:presLayoutVars>
      </dgm:prSet>
      <dgm:spPr/>
    </dgm:pt>
    <dgm:pt modelId="{535A6A28-02B2-40CF-8CF1-9A5A07418674}" type="pres">
      <dgm:prSet presAssocID="{83CC426E-8CE7-4DCF-903C-CAB2DA5659BB}" presName="ellipse" presStyleLbl="trBgShp" presStyleIdx="0" presStyleCnt="1"/>
      <dgm:spPr/>
    </dgm:pt>
    <dgm:pt modelId="{547963DD-E366-4AF9-A784-246270A696EC}" type="pres">
      <dgm:prSet presAssocID="{83CC426E-8CE7-4DCF-903C-CAB2DA5659BB}" presName="arrow1" presStyleLbl="fgShp" presStyleIdx="0" presStyleCnt="1"/>
      <dgm:spPr/>
    </dgm:pt>
    <dgm:pt modelId="{5F7088D9-55DC-4971-B903-917B6DFF81F4}" type="pres">
      <dgm:prSet presAssocID="{83CC426E-8CE7-4DCF-903C-CAB2DA5659B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B4E6D-37FD-4927-AC02-2F1F8412FCE3}" type="pres">
      <dgm:prSet presAssocID="{092D0BF6-DC02-4793-ACD2-3F47FB71780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C622F-9459-4570-82C4-EB3BB0CE7D05}" type="pres">
      <dgm:prSet presAssocID="{6C3BC64E-3EBB-4B91-818A-0A827252E33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D0582-ADCD-4FF4-8805-7423131803B2}" type="pres">
      <dgm:prSet presAssocID="{6EAE17D3-604C-44CC-8FEC-78A2AA68FB52}" presName="item3" presStyleLbl="node1" presStyleIdx="2" presStyleCnt="3">
        <dgm:presLayoutVars>
          <dgm:bulletEnabled val="1"/>
        </dgm:presLayoutVars>
      </dgm:prSet>
      <dgm:spPr/>
    </dgm:pt>
    <dgm:pt modelId="{B94A5067-524E-4FFC-A952-E5787522AF2F}" type="pres">
      <dgm:prSet presAssocID="{83CC426E-8CE7-4DCF-903C-CAB2DA5659BB}" presName="funnel" presStyleLbl="trAlignAcc1" presStyleIdx="0" presStyleCnt="1" custLinFactNeighborX="-1865" custLinFactNeighborY="11364"/>
      <dgm:spPr/>
    </dgm:pt>
  </dgm:ptLst>
  <dgm:cxnLst>
    <dgm:cxn modelId="{EDB2A2EC-CC50-4AD7-9406-2F491836C715}" type="presOf" srcId="{6EAE17D3-604C-44CC-8FEC-78A2AA68FB52}" destId="{5F7088D9-55DC-4971-B903-917B6DFF81F4}" srcOrd="0" destOrd="0" presId="urn:microsoft.com/office/officeart/2005/8/layout/funnel1"/>
    <dgm:cxn modelId="{237EDFAA-D3B9-42C6-AF3A-F25429EBA664}" srcId="{83CC426E-8CE7-4DCF-903C-CAB2DA5659BB}" destId="{6EAE17D3-604C-44CC-8FEC-78A2AA68FB52}" srcOrd="3" destOrd="0" parTransId="{E11DFF24-9515-4592-8031-2291406C141E}" sibTransId="{7DC6F77C-4E5E-41AF-9035-7D927B1ACBC5}"/>
    <dgm:cxn modelId="{D3CD384D-BC21-4F8E-A855-7EA908C360A3}" type="presOf" srcId="{6C3BC64E-3EBB-4B91-818A-0A827252E332}" destId="{10EB4E6D-37FD-4927-AC02-2F1F8412FCE3}" srcOrd="0" destOrd="0" presId="urn:microsoft.com/office/officeart/2005/8/layout/funnel1"/>
    <dgm:cxn modelId="{CBD4C175-8BBD-4EF3-8A0C-B9C7F93C076B}" srcId="{83CC426E-8CE7-4DCF-903C-CAB2DA5659BB}" destId="{6C3BC64E-3EBB-4B91-818A-0A827252E332}" srcOrd="2" destOrd="0" parTransId="{6DD66BB4-9C1A-4042-A3B3-2231D343741C}" sibTransId="{EF185FC5-8CAD-494F-A8E1-E9499C64A8E7}"/>
    <dgm:cxn modelId="{FDCE6A51-28DF-4CDF-9367-70BE957172B0}" type="presOf" srcId="{CC9A6BC8-06D0-4A1F-AF08-D684E9F40D7C}" destId="{15FD0582-ADCD-4FF4-8805-7423131803B2}" srcOrd="0" destOrd="0" presId="urn:microsoft.com/office/officeart/2005/8/layout/funnel1"/>
    <dgm:cxn modelId="{9CC53D50-16FB-4E43-A95B-BBFCBEB3D070}" type="presOf" srcId="{83CC426E-8CE7-4DCF-903C-CAB2DA5659BB}" destId="{C66C51A0-7D15-4ABC-8209-1737636B9D7F}" srcOrd="0" destOrd="0" presId="urn:microsoft.com/office/officeart/2005/8/layout/funnel1"/>
    <dgm:cxn modelId="{EDF51A69-F8EF-4344-848C-BF9B620A8F18}" srcId="{83CC426E-8CE7-4DCF-903C-CAB2DA5659BB}" destId="{CC9A6BC8-06D0-4A1F-AF08-D684E9F40D7C}" srcOrd="0" destOrd="0" parTransId="{D9BF7AD5-F805-44FD-9C95-D6680C3B786B}" sibTransId="{A0DEC32A-FFB9-4271-9B2E-B8AFE305256B}"/>
    <dgm:cxn modelId="{F0EE6D1B-CA0F-49B7-82C2-32FECDE22264}" type="presOf" srcId="{092D0BF6-DC02-4793-ACD2-3F47FB71780D}" destId="{E80C622F-9459-4570-82C4-EB3BB0CE7D05}" srcOrd="0" destOrd="0" presId="urn:microsoft.com/office/officeart/2005/8/layout/funnel1"/>
    <dgm:cxn modelId="{81686636-8A5C-49B9-8A7E-17E272F503A0}" srcId="{83CC426E-8CE7-4DCF-903C-CAB2DA5659BB}" destId="{092D0BF6-DC02-4793-ACD2-3F47FB71780D}" srcOrd="1" destOrd="0" parTransId="{E418C987-17E6-47E2-BC00-BBBA98D9C631}" sibTransId="{61C5C3B5-1BBD-4876-B577-60DFD3A5E042}"/>
    <dgm:cxn modelId="{9DEA104D-762C-4841-9FB5-D77A097B5AFD}" type="presParOf" srcId="{C66C51A0-7D15-4ABC-8209-1737636B9D7F}" destId="{535A6A28-02B2-40CF-8CF1-9A5A07418674}" srcOrd="0" destOrd="0" presId="urn:microsoft.com/office/officeart/2005/8/layout/funnel1"/>
    <dgm:cxn modelId="{157EBB9F-4C79-4DDF-9058-D8C3126EB8D1}" type="presParOf" srcId="{C66C51A0-7D15-4ABC-8209-1737636B9D7F}" destId="{547963DD-E366-4AF9-A784-246270A696EC}" srcOrd="1" destOrd="0" presId="urn:microsoft.com/office/officeart/2005/8/layout/funnel1"/>
    <dgm:cxn modelId="{0E083720-01B1-4642-B14B-6C53B34CB4B1}" type="presParOf" srcId="{C66C51A0-7D15-4ABC-8209-1737636B9D7F}" destId="{5F7088D9-55DC-4971-B903-917B6DFF81F4}" srcOrd="2" destOrd="0" presId="urn:microsoft.com/office/officeart/2005/8/layout/funnel1"/>
    <dgm:cxn modelId="{A6175D68-11B6-4FAE-9798-A09F12B3DF4F}" type="presParOf" srcId="{C66C51A0-7D15-4ABC-8209-1737636B9D7F}" destId="{10EB4E6D-37FD-4927-AC02-2F1F8412FCE3}" srcOrd="3" destOrd="0" presId="urn:microsoft.com/office/officeart/2005/8/layout/funnel1"/>
    <dgm:cxn modelId="{4E5F2DCA-80EE-40EA-BCF6-BB8416A4F6AD}" type="presParOf" srcId="{C66C51A0-7D15-4ABC-8209-1737636B9D7F}" destId="{E80C622F-9459-4570-82C4-EB3BB0CE7D05}" srcOrd="4" destOrd="0" presId="urn:microsoft.com/office/officeart/2005/8/layout/funnel1"/>
    <dgm:cxn modelId="{40C71559-6F0B-4516-8815-D2F0C267CAA8}" type="presParOf" srcId="{C66C51A0-7D15-4ABC-8209-1737636B9D7F}" destId="{15FD0582-ADCD-4FF4-8805-7423131803B2}" srcOrd="5" destOrd="0" presId="urn:microsoft.com/office/officeart/2005/8/layout/funnel1"/>
    <dgm:cxn modelId="{3D7CE992-8952-4217-A987-837EBE3A6615}" type="presParOf" srcId="{C66C51A0-7D15-4ABC-8209-1737636B9D7F}" destId="{B94A5067-524E-4FFC-A952-E5787522AF2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A6A28-02B2-40CF-8CF1-9A5A07418674}">
      <dsp:nvSpPr>
        <dsp:cNvPr id="0" name=""/>
        <dsp:cNvSpPr/>
      </dsp:nvSpPr>
      <dsp:spPr>
        <a:xfrm>
          <a:off x="3303222" y="164068"/>
          <a:ext cx="3256121" cy="113080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963DD-E366-4AF9-A784-246270A696EC}">
      <dsp:nvSpPr>
        <dsp:cNvPr id="0" name=""/>
        <dsp:cNvSpPr/>
      </dsp:nvSpPr>
      <dsp:spPr>
        <a:xfrm>
          <a:off x="4620815" y="2933033"/>
          <a:ext cx="631031" cy="4038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7088D9-55DC-4971-B903-917B6DFF81F4}">
      <dsp:nvSpPr>
        <dsp:cNvPr id="0" name=""/>
        <dsp:cNvSpPr/>
      </dsp:nvSpPr>
      <dsp:spPr>
        <a:xfrm>
          <a:off x="3421856" y="3256121"/>
          <a:ext cx="3028950" cy="75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</a:t>
          </a:r>
          <a:r>
            <a:rPr lang="cs-CZ" sz="2500" kern="1200" dirty="0" smtClean="0"/>
            <a:t>ěkuji za pozornost</a:t>
          </a:r>
          <a:endParaRPr lang="en-US" sz="2500" kern="1200" dirty="0"/>
        </a:p>
      </dsp:txBody>
      <dsp:txXfrm>
        <a:off x="3421856" y="3256121"/>
        <a:ext cx="3028950" cy="757237"/>
      </dsp:txXfrm>
    </dsp:sp>
    <dsp:sp modelId="{10EB4E6D-37FD-4927-AC02-2F1F8412FCE3}">
      <dsp:nvSpPr>
        <dsp:cNvPr id="0" name=""/>
        <dsp:cNvSpPr/>
      </dsp:nvSpPr>
      <dsp:spPr>
        <a:xfrm>
          <a:off x="4487037" y="1382210"/>
          <a:ext cx="1135856" cy="11358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500" kern="1200" dirty="0" smtClean="0"/>
            <a:t>P1</a:t>
          </a:r>
          <a:endParaRPr lang="en-US" sz="4500" kern="1200" dirty="0"/>
        </a:p>
      </dsp:txBody>
      <dsp:txXfrm>
        <a:off x="4653379" y="1548552"/>
        <a:ext cx="803172" cy="803172"/>
      </dsp:txXfrm>
    </dsp:sp>
    <dsp:sp modelId="{E80C622F-9459-4570-82C4-EB3BB0CE7D05}">
      <dsp:nvSpPr>
        <dsp:cNvPr id="0" name=""/>
        <dsp:cNvSpPr/>
      </dsp:nvSpPr>
      <dsp:spPr>
        <a:xfrm>
          <a:off x="3674269" y="530066"/>
          <a:ext cx="1135856" cy="11358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500" kern="1200" dirty="0" smtClean="0"/>
            <a:t>A1</a:t>
          </a:r>
          <a:endParaRPr lang="en-US" sz="4500" kern="1200" dirty="0"/>
        </a:p>
      </dsp:txBody>
      <dsp:txXfrm>
        <a:off x="3840611" y="696408"/>
        <a:ext cx="803172" cy="803172"/>
      </dsp:txXfrm>
    </dsp:sp>
    <dsp:sp modelId="{15FD0582-ADCD-4FF4-8805-7423131803B2}">
      <dsp:nvSpPr>
        <dsp:cNvPr id="0" name=""/>
        <dsp:cNvSpPr/>
      </dsp:nvSpPr>
      <dsp:spPr>
        <a:xfrm>
          <a:off x="4835366" y="255441"/>
          <a:ext cx="1135856" cy="11358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Q1</a:t>
          </a:r>
          <a:endParaRPr lang="en-US" sz="4500" kern="1200" dirty="0"/>
        </a:p>
      </dsp:txBody>
      <dsp:txXfrm>
        <a:off x="5001708" y="421783"/>
        <a:ext cx="803172" cy="803172"/>
      </dsp:txXfrm>
    </dsp:sp>
    <dsp:sp modelId="{B94A5067-524E-4FFC-A952-E5787522AF2F}">
      <dsp:nvSpPr>
        <dsp:cNvPr id="0" name=""/>
        <dsp:cNvSpPr/>
      </dsp:nvSpPr>
      <dsp:spPr>
        <a:xfrm>
          <a:off x="3103539" y="346503"/>
          <a:ext cx="3533775" cy="28270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CQRS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Jarda Jirava</a:t>
            </a:r>
          </a:p>
          <a:p>
            <a:r>
              <a:rPr lang="cs-CZ" dirty="0" smtClean="0"/>
              <a:t>@jiravanet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4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commands - náležitosti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Pojmenování</a:t>
            </a:r>
          </a:p>
          <a:p>
            <a:pPr lvl="1"/>
            <a:r>
              <a:rPr lang="cs-CZ" dirty="0"/>
              <a:t>Vždy by měli obsahovat sloveso a být uvedeny v rozkazovacím způsobu</a:t>
            </a:r>
          </a:p>
          <a:p>
            <a:pPr lvl="2"/>
            <a:r>
              <a:rPr lang="cs-CZ" dirty="0"/>
              <a:t>RegisterUserCommand</a:t>
            </a:r>
          </a:p>
          <a:p>
            <a:pPr lvl="2"/>
            <a:r>
              <a:rPr lang="cs-CZ" dirty="0" smtClean="0"/>
              <a:t>CorrectAddressCommand</a:t>
            </a:r>
            <a:endParaRPr lang="cs-CZ" dirty="0"/>
          </a:p>
          <a:p>
            <a:pPr lvl="2"/>
            <a:r>
              <a:rPr lang="cs-CZ" dirty="0" smtClean="0"/>
              <a:t>MoveUserToNewAddressCommand</a:t>
            </a:r>
          </a:p>
          <a:p>
            <a:r>
              <a:rPr lang="cs-CZ" dirty="0" smtClean="0"/>
              <a:t>Identifikace – každý command je unikátně identifikován</a:t>
            </a:r>
          </a:p>
          <a:p>
            <a:r>
              <a:rPr lang="cs-CZ" dirty="0" smtClean="0"/>
              <a:t>Data – obsahují jen ta data, která jsou potřebná k vykonání a změně stavu</a:t>
            </a:r>
          </a:p>
          <a:p>
            <a:r>
              <a:rPr lang="cs-CZ" dirty="0" smtClean="0"/>
              <a:t>No business logic – command neobsahuje žádnou bussiness logiku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6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– command handler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Neobsahují business logiku</a:t>
            </a:r>
          </a:p>
          <a:p>
            <a:r>
              <a:rPr lang="cs-CZ" dirty="0" smtClean="0"/>
              <a:t>Vytvoří nebo obnoví stav doménového objektu</a:t>
            </a:r>
          </a:p>
          <a:p>
            <a:r>
              <a:rPr lang="cs-CZ" dirty="0" smtClean="0"/>
              <a:t>Volají metody doménového objektu a předávají mu data z commandu</a:t>
            </a:r>
          </a:p>
          <a:p>
            <a:r>
              <a:rPr lang="cs-CZ" dirty="0" smtClean="0"/>
              <a:t>Propagují vzniklé události a dokončují transakci</a:t>
            </a:r>
          </a:p>
          <a:p>
            <a:r>
              <a:rPr lang="cs-CZ" dirty="0" smtClean="0"/>
              <a:t>Mapování je 1:1 na command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7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doménový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Doménový model následuje principy DDD</a:t>
            </a:r>
          </a:p>
          <a:p>
            <a:r>
              <a:rPr lang="cs-CZ" dirty="0" smtClean="0"/>
              <a:t>Je rozdělen na</a:t>
            </a:r>
          </a:p>
          <a:p>
            <a:pPr lvl="1"/>
            <a:r>
              <a:rPr lang="cs-CZ" dirty="0" smtClean="0"/>
              <a:t>AggregateRoot</a:t>
            </a:r>
          </a:p>
          <a:p>
            <a:pPr lvl="1"/>
            <a:r>
              <a:rPr lang="cs-CZ" dirty="0" smtClean="0"/>
              <a:t>Value objects</a:t>
            </a:r>
          </a:p>
          <a:p>
            <a:r>
              <a:rPr lang="cs-CZ" dirty="0" smtClean="0"/>
              <a:t>Doménový model je zodpovědný za svoji business logiku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3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doménový model – AggregateRoot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identifikován jednoznačným ID</a:t>
            </a:r>
          </a:p>
          <a:p>
            <a:r>
              <a:rPr lang="cs-CZ" dirty="0" smtClean="0"/>
              <a:t>Obsahuje metody pro ověření business logiky nad jeho stavem a generující události</a:t>
            </a:r>
          </a:p>
          <a:p>
            <a:r>
              <a:rPr lang="cs-CZ" dirty="0" smtClean="0"/>
              <a:t>Neobsahuje žádné vlastnosti (getters, setters) pro zjištění nebo nastavení stavu</a:t>
            </a:r>
          </a:p>
          <a:p>
            <a:pPr lvl="1"/>
            <a:r>
              <a:rPr lang="cs-CZ" dirty="0" smtClean="0"/>
              <a:t>Veškerý stav je privátní</a:t>
            </a:r>
          </a:p>
          <a:p>
            <a:r>
              <a:rPr lang="cs-CZ" dirty="0" smtClean="0"/>
              <a:t>Implementuje metody, které akceptují události a mění stav modelu</a:t>
            </a:r>
          </a:p>
        </p:txBody>
      </p:sp>
    </p:spTree>
    <p:extLst>
      <p:ext uri="{BB962C8B-B14F-4D97-AF65-F5344CB8AC3E}">
        <p14:creationId xmlns:p14="http://schemas.microsoft.com/office/powerpoint/2010/main" val="32232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doménový model - 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AggregateRoot - většinou </a:t>
            </a:r>
            <a:r>
              <a:rPr lang="cs-CZ" dirty="0"/>
              <a:t>je odvozen od základního doménového modelu, který zajišťuje základní </a:t>
            </a:r>
            <a:r>
              <a:rPr lang="cs-CZ" dirty="0" smtClean="0"/>
              <a:t>infrastrukturu</a:t>
            </a:r>
          </a:p>
          <a:p>
            <a:r>
              <a:rPr lang="cs-CZ" dirty="0" smtClean="0"/>
              <a:t>V okamžiku obnovování doménového modelu jsou „přehrány“ všechny události v pořadí pro obnovení do současného stavu</a:t>
            </a:r>
          </a:p>
          <a:p>
            <a:r>
              <a:rPr lang="cs-CZ" dirty="0" smtClean="0"/>
              <a:t>Snapshot může být použit, pokud máme mnoho událostí</a:t>
            </a:r>
          </a:p>
          <a:p>
            <a:pPr lvl="1"/>
            <a:r>
              <a:rPr lang="cs-CZ" dirty="0"/>
              <a:t>s</a:t>
            </a:r>
            <a:r>
              <a:rPr lang="cs-CZ" dirty="0" smtClean="0"/>
              <a:t>louží pro označení místa a stavu, odkud budeme přehrávat následující události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8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Event a EventBus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Event obsahuje všechna data o proběhlé události</a:t>
            </a:r>
          </a:p>
          <a:p>
            <a:pPr lvl="1"/>
            <a:r>
              <a:rPr lang="cs-CZ" dirty="0" smtClean="0"/>
              <a:t>Je vždy pojmenován v minulém času</a:t>
            </a:r>
          </a:p>
          <a:p>
            <a:pPr lvl="2"/>
            <a:r>
              <a:rPr lang="cs-CZ" dirty="0" smtClean="0"/>
              <a:t>UserRegisteredEvent</a:t>
            </a:r>
          </a:p>
          <a:p>
            <a:pPr lvl="2"/>
            <a:r>
              <a:rPr lang="cs-CZ" dirty="0" smtClean="0"/>
              <a:t>UserMovedToNewAddressEvent</a:t>
            </a:r>
          </a:p>
          <a:p>
            <a:pPr lvl="2"/>
            <a:r>
              <a:rPr lang="cs-CZ" dirty="0" smtClean="0"/>
              <a:t>AddressCorrectedEvent</a:t>
            </a:r>
          </a:p>
          <a:p>
            <a:pPr lvl="1"/>
            <a:r>
              <a:rPr lang="cs-CZ" dirty="0" smtClean="0"/>
              <a:t>Neobsahuje žádnou business logiku</a:t>
            </a:r>
          </a:p>
          <a:p>
            <a:r>
              <a:rPr lang="cs-CZ" dirty="0" smtClean="0"/>
              <a:t>EventBus publikuje vzniklé eventy všem přihlášeným EventHandlerům / Subscriberům</a:t>
            </a:r>
          </a:p>
          <a:p>
            <a:pPr lvl="1"/>
            <a:r>
              <a:rPr lang="cs-CZ" dirty="0" smtClean="0"/>
              <a:t>Synchronně – dokončení zpracování je blokováno dokud není potvrzeno od subscriberů</a:t>
            </a:r>
          </a:p>
          <a:p>
            <a:pPr lvl="1"/>
            <a:r>
              <a:rPr lang="cs-CZ" dirty="0" smtClean="0"/>
              <a:t>Asynchronně – vede k „eventual consistency“ na modelu pro čtení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Event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Obsahuje všechny události / eventy, které byly vypublikovány</a:t>
            </a:r>
          </a:p>
          <a:p>
            <a:r>
              <a:rPr lang="cs-CZ" dirty="0" smtClean="0"/>
              <a:t>Eventy jsou přiřazeny a seřazeny k AggregateRoot přes jeho unikátní ID a v pořadí, jak se vyskytly</a:t>
            </a:r>
          </a:p>
          <a:p>
            <a:r>
              <a:rPr lang="cs-CZ" dirty="0" smtClean="0"/>
              <a:t>Je oddělen od modelu pro čtení</a:t>
            </a:r>
          </a:p>
          <a:p>
            <a:r>
              <a:rPr lang="cs-CZ" dirty="0" smtClean="0"/>
              <a:t>Může být cachován pro lepší performance</a:t>
            </a:r>
          </a:p>
          <a:p>
            <a:pPr lvl="1"/>
            <a:r>
              <a:rPr lang="cs-CZ" smtClean="0"/>
              <a:t>nezapomínejte na invalidaci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EventHandlers / Denormalizers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Aktualizují stav modelu pro čtení</a:t>
            </a:r>
          </a:p>
          <a:p>
            <a:r>
              <a:rPr lang="cs-CZ" dirty="0" smtClean="0"/>
              <a:t>Event se mapuje v poměru 1:m vůči handlerům</a:t>
            </a:r>
          </a:p>
          <a:p>
            <a:r>
              <a:rPr lang="cs-CZ" dirty="0" smtClean="0"/>
              <a:t>Mohou být použity pro </a:t>
            </a:r>
          </a:p>
          <a:p>
            <a:pPr lvl="1"/>
            <a:r>
              <a:rPr lang="cs-CZ" dirty="0" smtClean="0"/>
              <a:t>vygenerování dalších Command</a:t>
            </a:r>
          </a:p>
          <a:p>
            <a:pPr lvl="1"/>
            <a:r>
              <a:rPr lang="cs-CZ" dirty="0" smtClean="0"/>
              <a:t>komunikaci s externími systémy</a:t>
            </a:r>
          </a:p>
          <a:p>
            <a:pPr lvl="1"/>
            <a:endParaRPr lang="cs-C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Read data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Datový model určený a optimalizovaný pro čtení</a:t>
            </a:r>
          </a:p>
          <a:p>
            <a:r>
              <a:rPr lang="cs-CZ" dirty="0" smtClean="0"/>
              <a:t>Data jsou denormalizována do pohledů tak, jak se zobrazují a jsou konzumována na výstup</a:t>
            </a:r>
          </a:p>
          <a:p>
            <a:r>
              <a:rPr lang="cs-CZ" dirty="0" smtClean="0"/>
              <a:t>Není nutné, aby to byla relační databáze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8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Q </a:t>
            </a:r>
            <a:r>
              <a:rPr lang="en-US" dirty="0" smtClean="0"/>
              <a:t>&amp; 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520970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Query Responsibility Segregation</a:t>
            </a:r>
          </a:p>
          <a:p>
            <a:pPr lvl="1"/>
            <a:r>
              <a:rPr lang="en-US" dirty="0" err="1" smtClean="0"/>
              <a:t>Jedn</a:t>
            </a:r>
            <a:r>
              <a:rPr lang="cs-CZ" dirty="0" smtClean="0"/>
              <a:t>á se o p</a:t>
            </a:r>
            <a:r>
              <a:rPr lang="en-US" dirty="0" err="1" smtClean="0"/>
              <a:t>rincip</a:t>
            </a:r>
            <a:r>
              <a:rPr lang="cs-CZ" dirty="0" smtClean="0"/>
              <a:t> a přístup k psaní aplikací</a:t>
            </a:r>
          </a:p>
          <a:p>
            <a:pPr lvl="1"/>
            <a:endParaRPr lang="cs-CZ" dirty="0"/>
          </a:p>
          <a:p>
            <a:pPr lvl="1"/>
            <a:r>
              <a:rPr lang="cs-CZ" dirty="0" smtClean="0"/>
              <a:t>Separace</a:t>
            </a:r>
          </a:p>
          <a:p>
            <a:pPr lvl="2"/>
            <a:r>
              <a:rPr lang="cs-CZ" dirty="0" smtClean="0"/>
              <a:t>Command = zápis</a:t>
            </a:r>
          </a:p>
          <a:p>
            <a:pPr lvl="2"/>
            <a:r>
              <a:rPr lang="cs-CZ" dirty="0" smtClean="0"/>
              <a:t>Query = čtení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Command vs 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Command – modifikuje doménový model a mění tak jeho stav </a:t>
            </a:r>
          </a:p>
          <a:p>
            <a:r>
              <a:rPr lang="cs-CZ" dirty="0" smtClean="0"/>
              <a:t>Query = pouze získávají data a nemají žádný side efekt</a:t>
            </a:r>
          </a:p>
          <a:p>
            <a:pPr lvl="1"/>
            <a:r>
              <a:rPr lang="cs-CZ" dirty="0" smtClean="0"/>
              <a:t>V datovém úložišti již máme vytvořeny pohledy na data, která se zobrazují</a:t>
            </a:r>
          </a:p>
          <a:p>
            <a:pPr lvl="1"/>
            <a:r>
              <a:rPr lang="cs-CZ" dirty="0" smtClean="0"/>
              <a:t>Není zde tedy normalizovaná databáze a eliminuje se tak spojování tabulek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data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Jakákoliv data, která se načtou do aplikace jsou již zastaralá</a:t>
            </a:r>
          </a:p>
          <a:p>
            <a:r>
              <a:rPr lang="cs-CZ" dirty="0" smtClean="0"/>
              <a:t>Čtecích operací je v aplikacích větší množství</a:t>
            </a:r>
          </a:p>
          <a:p>
            <a:r>
              <a:rPr lang="cs-CZ" dirty="0" smtClean="0"/>
              <a:t>Můžeme tedy oddělit data store pro zápis a data pro čtení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4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Doménový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Doménový model je potřeba obnovit před změnou stavu, aplikovat business logiku a uložit</a:t>
            </a:r>
          </a:p>
          <a:p>
            <a:r>
              <a:rPr lang="cs-CZ" dirty="0" smtClean="0"/>
              <a:t>Doménový model již nepotřebujeme vytvářet při zobrazování dat</a:t>
            </a:r>
          </a:p>
          <a:p>
            <a:endParaRPr lang="cs-CZ" dirty="0"/>
          </a:p>
          <a:p>
            <a:r>
              <a:rPr lang="cs-CZ" dirty="0" smtClean="0"/>
              <a:t>Při vyčítání dat můžeme využívat ORM = máme vysoce optimalizovaný datový model pro čtení a jednoduché dotazy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1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komponenty - zápis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Uživatelský interface</a:t>
            </a:r>
          </a:p>
          <a:p>
            <a:pPr lvl="1"/>
            <a:r>
              <a:rPr lang="cs-CZ" dirty="0" smtClean="0"/>
              <a:t>vstup od uživatele – task oriented UI</a:t>
            </a:r>
          </a:p>
          <a:p>
            <a:r>
              <a:rPr lang="cs-CZ" dirty="0" smtClean="0"/>
              <a:t>Commands a Command handlers</a:t>
            </a:r>
          </a:p>
          <a:p>
            <a:pPr lvl="1"/>
            <a:r>
              <a:rPr lang="cs-CZ" dirty="0" smtClean="0"/>
              <a:t>obsahují informace ke změne stavu doménového modelu</a:t>
            </a:r>
          </a:p>
          <a:p>
            <a:r>
              <a:rPr lang="cs-CZ" dirty="0" smtClean="0"/>
              <a:t>Domain model</a:t>
            </a:r>
          </a:p>
          <a:p>
            <a:pPr lvl="1"/>
            <a:r>
              <a:rPr lang="cs-CZ" dirty="0" smtClean="0"/>
              <a:t>obsahuje business logiku a mění svůj vnitřní stav</a:t>
            </a:r>
          </a:p>
          <a:p>
            <a:pPr lvl="1"/>
            <a:r>
              <a:rPr lang="cs-CZ" dirty="0" smtClean="0"/>
              <a:t>generuje události o změnách stavu</a:t>
            </a:r>
          </a:p>
          <a:p>
            <a:r>
              <a:rPr lang="cs-CZ" dirty="0" smtClean="0"/>
              <a:t>Event bus</a:t>
            </a:r>
          </a:p>
          <a:p>
            <a:pPr lvl="1"/>
            <a:r>
              <a:rPr lang="cs-CZ" dirty="0" smtClean="0"/>
              <a:t>slouží pro distribuci události</a:t>
            </a:r>
          </a:p>
          <a:p>
            <a:r>
              <a:rPr lang="cs-CZ" dirty="0" smtClean="0"/>
              <a:t>Event store</a:t>
            </a:r>
          </a:p>
          <a:p>
            <a:pPr lvl="1"/>
            <a:r>
              <a:rPr lang="cs-CZ" dirty="0" smtClean="0"/>
              <a:t>ukládá události a poskytuje je při obnovování stavu doménového modelu</a:t>
            </a:r>
          </a:p>
        </p:txBody>
      </p:sp>
    </p:spTree>
    <p:extLst>
      <p:ext uri="{BB962C8B-B14F-4D97-AF65-F5344CB8AC3E}">
        <p14:creationId xmlns:p14="http://schemas.microsoft.com/office/powerpoint/2010/main" val="19248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– komponenty - čtení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Denormalizers (EventHandlers)</a:t>
            </a:r>
          </a:p>
          <a:p>
            <a:pPr lvl="1"/>
            <a:r>
              <a:rPr lang="cs-CZ" dirty="0" smtClean="0"/>
              <a:t>aktualizují model pro čtení a převádí eventy do tohoto denormalizovaného stavu</a:t>
            </a:r>
          </a:p>
          <a:p>
            <a:r>
              <a:rPr lang="cs-CZ" dirty="0" smtClean="0"/>
              <a:t>Data store pro čtení</a:t>
            </a:r>
          </a:p>
          <a:p>
            <a:pPr lvl="1"/>
            <a:r>
              <a:rPr lang="cs-CZ" dirty="0" smtClean="0"/>
              <a:t>optimalizovaný datový model</a:t>
            </a:r>
          </a:p>
          <a:p>
            <a:pPr lvl="1"/>
            <a:r>
              <a:rPr lang="cs-CZ" dirty="0" smtClean="0"/>
              <a:t>pohled na data, tak jak se zobrazují</a:t>
            </a:r>
          </a:p>
          <a:p>
            <a:r>
              <a:rPr lang="cs-CZ" dirty="0" smtClean="0"/>
              <a:t>Vrstva čtení</a:t>
            </a:r>
          </a:p>
          <a:p>
            <a:pPr lvl="1"/>
            <a:r>
              <a:rPr lang="cs-CZ" dirty="0" smtClean="0"/>
              <a:t>zpřístupňuje data z data store</a:t>
            </a:r>
          </a:p>
          <a:p>
            <a:r>
              <a:rPr lang="cs-CZ" dirty="0" smtClean="0"/>
              <a:t>Uživatelské rozhraní</a:t>
            </a:r>
          </a:p>
          <a:p>
            <a:pPr lvl="1"/>
            <a:r>
              <a:rPr lang="cs-CZ" dirty="0" smtClean="0"/>
              <a:t>slouží pro výstup dat uživateli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23" y="609600"/>
            <a:ext cx="8155458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- přehled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5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CQRS -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Vyjadřují úmysl toho, co se v systému má stát</a:t>
            </a:r>
          </a:p>
          <a:p>
            <a:r>
              <a:rPr lang="cs-CZ" dirty="0" smtClean="0"/>
              <a:t>Commands mohou obsahovat stejná data, ale přitom vyjadřovat jiný význam</a:t>
            </a:r>
          </a:p>
          <a:p>
            <a:pPr lvl="1"/>
            <a:r>
              <a:rPr lang="cs-CZ" dirty="0" smtClean="0"/>
              <a:t>Založení uživatele</a:t>
            </a:r>
          </a:p>
          <a:p>
            <a:pPr lvl="1"/>
            <a:r>
              <a:rPr lang="cs-CZ" dirty="0" smtClean="0"/>
              <a:t>Korekce adresy z důvodu chyby (typo)</a:t>
            </a:r>
          </a:p>
          <a:p>
            <a:pPr lvl="1"/>
            <a:r>
              <a:rPr lang="cs-CZ" dirty="0" smtClean="0"/>
              <a:t>Změna adresy, protože došlo k přestěhování</a:t>
            </a:r>
          </a:p>
        </p:txBody>
      </p:sp>
    </p:spTree>
    <p:extLst>
      <p:ext uri="{BB962C8B-B14F-4D97-AF65-F5344CB8AC3E}">
        <p14:creationId xmlns:p14="http://schemas.microsoft.com/office/powerpoint/2010/main" val="34290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2067</TotalTime>
  <Words>697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Corbel</vt:lpstr>
      <vt:lpstr>Basis</vt:lpstr>
      <vt:lpstr>CQRS</vt:lpstr>
      <vt:lpstr>CQRS</vt:lpstr>
      <vt:lpstr>CQRS Command vs Query</vt:lpstr>
      <vt:lpstr>CQRS – data store</vt:lpstr>
      <vt:lpstr>CQRS – Doménový model</vt:lpstr>
      <vt:lpstr>CQRS – komponenty - zápis</vt:lpstr>
      <vt:lpstr>CQRS – komponenty - čtení</vt:lpstr>
      <vt:lpstr>CQRS - přehled</vt:lpstr>
      <vt:lpstr>CQRS - commands</vt:lpstr>
      <vt:lpstr>CQRS – commands - náležitosti</vt:lpstr>
      <vt:lpstr>CQRS – command handler</vt:lpstr>
      <vt:lpstr>CQRS – doménový model</vt:lpstr>
      <vt:lpstr>CQRS – doménový model – AggregateRoot</vt:lpstr>
      <vt:lpstr>CQRS – doménový model - AR</vt:lpstr>
      <vt:lpstr>CQRS – Event a EventBus</vt:lpstr>
      <vt:lpstr>CQRS – Event store</vt:lpstr>
      <vt:lpstr>CQRS – EventHandlers / Denormalizers</vt:lpstr>
      <vt:lpstr>CQRS – Read data store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</dc:title>
  <dc:creator>Jarda Jirava</dc:creator>
  <cp:lastModifiedBy>Jarda Jirava</cp:lastModifiedBy>
  <cp:revision>25</cp:revision>
  <dcterms:created xsi:type="dcterms:W3CDTF">2015-11-27T22:59:11Z</dcterms:created>
  <dcterms:modified xsi:type="dcterms:W3CDTF">2015-11-29T09:26:25Z</dcterms:modified>
</cp:coreProperties>
</file>