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0" r:id="rId13"/>
    <p:sldId id="271" r:id="rId14"/>
    <p:sldId id="272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C426E-8CE7-4DCF-903C-CAB2DA5659BB}" type="doc">
      <dgm:prSet loTypeId="urn:microsoft.com/office/officeart/2005/8/layout/funnel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9A6BC8-06D0-4A1F-AF08-D684E9F40D7C}">
      <dgm:prSet phldrT="[Text]"/>
      <dgm:spPr/>
      <dgm:t>
        <a:bodyPr/>
        <a:lstStyle/>
        <a:p>
          <a:r>
            <a:rPr lang="en-US" dirty="0" smtClean="0"/>
            <a:t>Q1</a:t>
          </a:r>
          <a:endParaRPr lang="en-US" dirty="0"/>
        </a:p>
      </dgm:t>
    </dgm:pt>
    <dgm:pt modelId="{D9BF7AD5-F805-44FD-9C95-D6680C3B786B}" type="parTrans" cxnId="{EDF51A69-F8EF-4344-848C-BF9B620A8F18}">
      <dgm:prSet/>
      <dgm:spPr/>
      <dgm:t>
        <a:bodyPr/>
        <a:lstStyle/>
        <a:p>
          <a:endParaRPr lang="en-US"/>
        </a:p>
      </dgm:t>
    </dgm:pt>
    <dgm:pt modelId="{A0DEC32A-FFB9-4271-9B2E-B8AFE305256B}" type="sibTrans" cxnId="{EDF51A69-F8EF-4344-848C-BF9B620A8F18}">
      <dgm:prSet/>
      <dgm:spPr/>
      <dgm:t>
        <a:bodyPr/>
        <a:lstStyle/>
        <a:p>
          <a:endParaRPr lang="en-US"/>
        </a:p>
      </dgm:t>
    </dgm:pt>
    <dgm:pt modelId="{092D0BF6-DC02-4793-ACD2-3F47FB71780D}">
      <dgm:prSet phldrT="[Text]"/>
      <dgm:spPr/>
      <dgm:t>
        <a:bodyPr/>
        <a:lstStyle/>
        <a:p>
          <a:r>
            <a:rPr lang="cs-CZ" dirty="0" smtClean="0"/>
            <a:t>A1</a:t>
          </a:r>
          <a:endParaRPr lang="en-US" dirty="0"/>
        </a:p>
      </dgm:t>
    </dgm:pt>
    <dgm:pt modelId="{E418C987-17E6-47E2-BC00-BBBA98D9C631}" type="parTrans" cxnId="{81686636-8A5C-49B9-8A7E-17E272F503A0}">
      <dgm:prSet/>
      <dgm:spPr/>
      <dgm:t>
        <a:bodyPr/>
        <a:lstStyle/>
        <a:p>
          <a:endParaRPr lang="en-US"/>
        </a:p>
      </dgm:t>
    </dgm:pt>
    <dgm:pt modelId="{61C5C3B5-1BBD-4876-B577-60DFD3A5E042}" type="sibTrans" cxnId="{81686636-8A5C-49B9-8A7E-17E272F503A0}">
      <dgm:prSet/>
      <dgm:spPr/>
      <dgm:t>
        <a:bodyPr/>
        <a:lstStyle/>
        <a:p>
          <a:endParaRPr lang="en-US"/>
        </a:p>
      </dgm:t>
    </dgm:pt>
    <dgm:pt modelId="{6C3BC64E-3EBB-4B91-818A-0A827252E332}">
      <dgm:prSet phldrT="[Text]"/>
      <dgm:spPr/>
      <dgm:t>
        <a:bodyPr/>
        <a:lstStyle/>
        <a:p>
          <a:r>
            <a:rPr lang="cs-CZ" dirty="0" smtClean="0"/>
            <a:t>P1</a:t>
          </a:r>
          <a:endParaRPr lang="en-US" dirty="0"/>
        </a:p>
      </dgm:t>
    </dgm:pt>
    <dgm:pt modelId="{6DD66BB4-9C1A-4042-A3B3-2231D343741C}" type="parTrans" cxnId="{CBD4C175-8BBD-4EF3-8A0C-B9C7F93C076B}">
      <dgm:prSet/>
      <dgm:spPr/>
      <dgm:t>
        <a:bodyPr/>
        <a:lstStyle/>
        <a:p>
          <a:endParaRPr lang="en-US"/>
        </a:p>
      </dgm:t>
    </dgm:pt>
    <dgm:pt modelId="{EF185FC5-8CAD-494F-A8E1-E9499C64A8E7}" type="sibTrans" cxnId="{CBD4C175-8BBD-4EF3-8A0C-B9C7F93C076B}">
      <dgm:prSet/>
      <dgm:spPr/>
      <dgm:t>
        <a:bodyPr/>
        <a:lstStyle/>
        <a:p>
          <a:endParaRPr lang="en-US"/>
        </a:p>
      </dgm:t>
    </dgm:pt>
    <dgm:pt modelId="{6EAE17D3-604C-44CC-8FEC-78A2AA68FB52}">
      <dgm:prSet phldrT="[Text]"/>
      <dgm:spPr/>
      <dgm:t>
        <a:bodyPr/>
        <a:lstStyle/>
        <a:p>
          <a:r>
            <a:rPr lang="en-US" dirty="0" smtClean="0"/>
            <a:t>D</a:t>
          </a:r>
          <a:r>
            <a:rPr lang="cs-CZ" dirty="0" smtClean="0"/>
            <a:t>ěkuji za pozornost</a:t>
          </a:r>
          <a:endParaRPr lang="en-US" dirty="0"/>
        </a:p>
      </dgm:t>
    </dgm:pt>
    <dgm:pt modelId="{E11DFF24-9515-4592-8031-2291406C141E}" type="parTrans" cxnId="{237EDFAA-D3B9-42C6-AF3A-F25429EBA664}">
      <dgm:prSet/>
      <dgm:spPr/>
      <dgm:t>
        <a:bodyPr/>
        <a:lstStyle/>
        <a:p>
          <a:endParaRPr lang="en-US"/>
        </a:p>
      </dgm:t>
    </dgm:pt>
    <dgm:pt modelId="{7DC6F77C-4E5E-41AF-9035-7D927B1ACBC5}" type="sibTrans" cxnId="{237EDFAA-D3B9-42C6-AF3A-F25429EBA664}">
      <dgm:prSet/>
      <dgm:spPr/>
      <dgm:t>
        <a:bodyPr/>
        <a:lstStyle/>
        <a:p>
          <a:endParaRPr lang="en-US"/>
        </a:p>
      </dgm:t>
    </dgm:pt>
    <dgm:pt modelId="{C66C51A0-7D15-4ABC-8209-1737636B9D7F}" type="pres">
      <dgm:prSet presAssocID="{83CC426E-8CE7-4DCF-903C-CAB2DA5659B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5A6A28-02B2-40CF-8CF1-9A5A07418674}" type="pres">
      <dgm:prSet presAssocID="{83CC426E-8CE7-4DCF-903C-CAB2DA5659BB}" presName="ellipse" presStyleLbl="trBgShp" presStyleIdx="0" presStyleCnt="1"/>
      <dgm:spPr/>
    </dgm:pt>
    <dgm:pt modelId="{547963DD-E366-4AF9-A784-246270A696EC}" type="pres">
      <dgm:prSet presAssocID="{83CC426E-8CE7-4DCF-903C-CAB2DA5659BB}" presName="arrow1" presStyleLbl="fgShp" presStyleIdx="0" presStyleCnt="1"/>
      <dgm:spPr/>
    </dgm:pt>
    <dgm:pt modelId="{5F7088D9-55DC-4971-B903-917B6DFF81F4}" type="pres">
      <dgm:prSet presAssocID="{83CC426E-8CE7-4DCF-903C-CAB2DA5659B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B4E6D-37FD-4927-AC02-2F1F8412FCE3}" type="pres">
      <dgm:prSet presAssocID="{092D0BF6-DC02-4793-ACD2-3F47FB71780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C622F-9459-4570-82C4-EB3BB0CE7D05}" type="pres">
      <dgm:prSet presAssocID="{6C3BC64E-3EBB-4B91-818A-0A827252E332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D0582-ADCD-4FF4-8805-7423131803B2}" type="pres">
      <dgm:prSet presAssocID="{6EAE17D3-604C-44CC-8FEC-78A2AA68FB52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4A5067-524E-4FFC-A952-E5787522AF2F}" type="pres">
      <dgm:prSet presAssocID="{83CC426E-8CE7-4DCF-903C-CAB2DA5659BB}" presName="funnel" presStyleLbl="trAlignAcc1" presStyleIdx="0" presStyleCnt="1" custLinFactNeighborX="-1865" custLinFactNeighborY="11364"/>
      <dgm:spPr/>
    </dgm:pt>
  </dgm:ptLst>
  <dgm:cxnLst>
    <dgm:cxn modelId="{D3CD384D-BC21-4F8E-A855-7EA908C360A3}" type="presOf" srcId="{6C3BC64E-3EBB-4B91-818A-0A827252E332}" destId="{10EB4E6D-37FD-4927-AC02-2F1F8412FCE3}" srcOrd="0" destOrd="0" presId="urn:microsoft.com/office/officeart/2005/8/layout/funnel1"/>
    <dgm:cxn modelId="{FDCE6A51-28DF-4CDF-9367-70BE957172B0}" type="presOf" srcId="{CC9A6BC8-06D0-4A1F-AF08-D684E9F40D7C}" destId="{15FD0582-ADCD-4FF4-8805-7423131803B2}" srcOrd="0" destOrd="0" presId="urn:microsoft.com/office/officeart/2005/8/layout/funnel1"/>
    <dgm:cxn modelId="{F0EE6D1B-CA0F-49B7-82C2-32FECDE22264}" type="presOf" srcId="{092D0BF6-DC02-4793-ACD2-3F47FB71780D}" destId="{E80C622F-9459-4570-82C4-EB3BB0CE7D05}" srcOrd="0" destOrd="0" presId="urn:microsoft.com/office/officeart/2005/8/layout/funnel1"/>
    <dgm:cxn modelId="{81686636-8A5C-49B9-8A7E-17E272F503A0}" srcId="{83CC426E-8CE7-4DCF-903C-CAB2DA5659BB}" destId="{092D0BF6-DC02-4793-ACD2-3F47FB71780D}" srcOrd="1" destOrd="0" parTransId="{E418C987-17E6-47E2-BC00-BBBA98D9C631}" sibTransId="{61C5C3B5-1BBD-4876-B577-60DFD3A5E042}"/>
    <dgm:cxn modelId="{9CC53D50-16FB-4E43-A95B-BBFCBEB3D070}" type="presOf" srcId="{83CC426E-8CE7-4DCF-903C-CAB2DA5659BB}" destId="{C66C51A0-7D15-4ABC-8209-1737636B9D7F}" srcOrd="0" destOrd="0" presId="urn:microsoft.com/office/officeart/2005/8/layout/funnel1"/>
    <dgm:cxn modelId="{EDB2A2EC-CC50-4AD7-9406-2F491836C715}" type="presOf" srcId="{6EAE17D3-604C-44CC-8FEC-78A2AA68FB52}" destId="{5F7088D9-55DC-4971-B903-917B6DFF81F4}" srcOrd="0" destOrd="0" presId="urn:microsoft.com/office/officeart/2005/8/layout/funnel1"/>
    <dgm:cxn modelId="{CBD4C175-8BBD-4EF3-8A0C-B9C7F93C076B}" srcId="{83CC426E-8CE7-4DCF-903C-CAB2DA5659BB}" destId="{6C3BC64E-3EBB-4B91-818A-0A827252E332}" srcOrd="2" destOrd="0" parTransId="{6DD66BB4-9C1A-4042-A3B3-2231D343741C}" sibTransId="{EF185FC5-8CAD-494F-A8E1-E9499C64A8E7}"/>
    <dgm:cxn modelId="{237EDFAA-D3B9-42C6-AF3A-F25429EBA664}" srcId="{83CC426E-8CE7-4DCF-903C-CAB2DA5659BB}" destId="{6EAE17D3-604C-44CC-8FEC-78A2AA68FB52}" srcOrd="3" destOrd="0" parTransId="{E11DFF24-9515-4592-8031-2291406C141E}" sibTransId="{7DC6F77C-4E5E-41AF-9035-7D927B1ACBC5}"/>
    <dgm:cxn modelId="{EDF51A69-F8EF-4344-848C-BF9B620A8F18}" srcId="{83CC426E-8CE7-4DCF-903C-CAB2DA5659BB}" destId="{CC9A6BC8-06D0-4A1F-AF08-D684E9F40D7C}" srcOrd="0" destOrd="0" parTransId="{D9BF7AD5-F805-44FD-9C95-D6680C3B786B}" sibTransId="{A0DEC32A-FFB9-4271-9B2E-B8AFE305256B}"/>
    <dgm:cxn modelId="{9DEA104D-762C-4841-9FB5-D77A097B5AFD}" type="presParOf" srcId="{C66C51A0-7D15-4ABC-8209-1737636B9D7F}" destId="{535A6A28-02B2-40CF-8CF1-9A5A07418674}" srcOrd="0" destOrd="0" presId="urn:microsoft.com/office/officeart/2005/8/layout/funnel1"/>
    <dgm:cxn modelId="{157EBB9F-4C79-4DDF-9058-D8C3126EB8D1}" type="presParOf" srcId="{C66C51A0-7D15-4ABC-8209-1737636B9D7F}" destId="{547963DD-E366-4AF9-A784-246270A696EC}" srcOrd="1" destOrd="0" presId="urn:microsoft.com/office/officeart/2005/8/layout/funnel1"/>
    <dgm:cxn modelId="{0E083720-01B1-4642-B14B-6C53B34CB4B1}" type="presParOf" srcId="{C66C51A0-7D15-4ABC-8209-1737636B9D7F}" destId="{5F7088D9-55DC-4971-B903-917B6DFF81F4}" srcOrd="2" destOrd="0" presId="urn:microsoft.com/office/officeart/2005/8/layout/funnel1"/>
    <dgm:cxn modelId="{A6175D68-11B6-4FAE-9798-A09F12B3DF4F}" type="presParOf" srcId="{C66C51A0-7D15-4ABC-8209-1737636B9D7F}" destId="{10EB4E6D-37FD-4927-AC02-2F1F8412FCE3}" srcOrd="3" destOrd="0" presId="urn:microsoft.com/office/officeart/2005/8/layout/funnel1"/>
    <dgm:cxn modelId="{4E5F2DCA-80EE-40EA-BCF6-BB8416A4F6AD}" type="presParOf" srcId="{C66C51A0-7D15-4ABC-8209-1737636B9D7F}" destId="{E80C622F-9459-4570-82C4-EB3BB0CE7D05}" srcOrd="4" destOrd="0" presId="urn:microsoft.com/office/officeart/2005/8/layout/funnel1"/>
    <dgm:cxn modelId="{40C71559-6F0B-4516-8815-D2F0C267CAA8}" type="presParOf" srcId="{C66C51A0-7D15-4ABC-8209-1737636B9D7F}" destId="{15FD0582-ADCD-4FF4-8805-7423131803B2}" srcOrd="5" destOrd="0" presId="urn:microsoft.com/office/officeart/2005/8/layout/funnel1"/>
    <dgm:cxn modelId="{3D7CE992-8952-4217-A987-837EBE3A6615}" type="presParOf" srcId="{C66C51A0-7D15-4ABC-8209-1737636B9D7F}" destId="{B94A5067-524E-4FFC-A952-E5787522AF2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A6A28-02B2-40CF-8CF1-9A5A07418674}">
      <dsp:nvSpPr>
        <dsp:cNvPr id="0" name=""/>
        <dsp:cNvSpPr/>
      </dsp:nvSpPr>
      <dsp:spPr>
        <a:xfrm>
          <a:off x="3303222" y="164068"/>
          <a:ext cx="3256121" cy="113080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963DD-E366-4AF9-A784-246270A696EC}">
      <dsp:nvSpPr>
        <dsp:cNvPr id="0" name=""/>
        <dsp:cNvSpPr/>
      </dsp:nvSpPr>
      <dsp:spPr>
        <a:xfrm>
          <a:off x="4620815" y="2933033"/>
          <a:ext cx="631031" cy="40386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7088D9-55DC-4971-B903-917B6DFF81F4}">
      <dsp:nvSpPr>
        <dsp:cNvPr id="0" name=""/>
        <dsp:cNvSpPr/>
      </dsp:nvSpPr>
      <dsp:spPr>
        <a:xfrm>
          <a:off x="3421856" y="3256121"/>
          <a:ext cx="3028950" cy="757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</a:t>
          </a:r>
          <a:r>
            <a:rPr lang="cs-CZ" sz="2500" kern="1200" dirty="0" smtClean="0"/>
            <a:t>ěkuji za pozornost</a:t>
          </a:r>
          <a:endParaRPr lang="en-US" sz="2500" kern="1200" dirty="0"/>
        </a:p>
      </dsp:txBody>
      <dsp:txXfrm>
        <a:off x="3421856" y="3256121"/>
        <a:ext cx="3028950" cy="757237"/>
      </dsp:txXfrm>
    </dsp:sp>
    <dsp:sp modelId="{10EB4E6D-37FD-4927-AC02-2F1F8412FCE3}">
      <dsp:nvSpPr>
        <dsp:cNvPr id="0" name=""/>
        <dsp:cNvSpPr/>
      </dsp:nvSpPr>
      <dsp:spPr>
        <a:xfrm>
          <a:off x="4487037" y="1382210"/>
          <a:ext cx="1135856" cy="11358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4500" kern="1200" dirty="0" smtClean="0"/>
            <a:t>P1</a:t>
          </a:r>
          <a:endParaRPr lang="en-US" sz="4500" kern="1200" dirty="0"/>
        </a:p>
      </dsp:txBody>
      <dsp:txXfrm>
        <a:off x="4653379" y="1548552"/>
        <a:ext cx="803172" cy="803172"/>
      </dsp:txXfrm>
    </dsp:sp>
    <dsp:sp modelId="{E80C622F-9459-4570-82C4-EB3BB0CE7D05}">
      <dsp:nvSpPr>
        <dsp:cNvPr id="0" name=""/>
        <dsp:cNvSpPr/>
      </dsp:nvSpPr>
      <dsp:spPr>
        <a:xfrm>
          <a:off x="3674269" y="530066"/>
          <a:ext cx="1135856" cy="11358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4500" kern="1200" dirty="0" smtClean="0"/>
            <a:t>A1</a:t>
          </a:r>
          <a:endParaRPr lang="en-US" sz="4500" kern="1200" dirty="0"/>
        </a:p>
      </dsp:txBody>
      <dsp:txXfrm>
        <a:off x="3840611" y="696408"/>
        <a:ext cx="803172" cy="803172"/>
      </dsp:txXfrm>
    </dsp:sp>
    <dsp:sp modelId="{15FD0582-ADCD-4FF4-8805-7423131803B2}">
      <dsp:nvSpPr>
        <dsp:cNvPr id="0" name=""/>
        <dsp:cNvSpPr/>
      </dsp:nvSpPr>
      <dsp:spPr>
        <a:xfrm>
          <a:off x="4835366" y="255441"/>
          <a:ext cx="1135856" cy="11358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Q1</a:t>
          </a:r>
          <a:endParaRPr lang="en-US" sz="4500" kern="1200" dirty="0"/>
        </a:p>
      </dsp:txBody>
      <dsp:txXfrm>
        <a:off x="5001708" y="421783"/>
        <a:ext cx="803172" cy="803172"/>
      </dsp:txXfrm>
    </dsp:sp>
    <dsp:sp modelId="{B94A5067-524E-4FFC-A952-E5787522AF2F}">
      <dsp:nvSpPr>
        <dsp:cNvPr id="0" name=""/>
        <dsp:cNvSpPr/>
      </dsp:nvSpPr>
      <dsp:spPr>
        <a:xfrm>
          <a:off x="3103539" y="346503"/>
          <a:ext cx="3533775" cy="282702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Event sourcing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Jarda Jirava</a:t>
            </a:r>
          </a:p>
          <a:p>
            <a:r>
              <a:rPr lang="cs-CZ" dirty="0" smtClean="0"/>
              <a:t>@jiravanet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83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Přidávání funkcionalit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 mnohem snazší neboť známe veškeré události vedoucí k současnému stavu</a:t>
            </a:r>
          </a:p>
          <a:p>
            <a:r>
              <a:rPr lang="cs-CZ" dirty="0" smtClean="0"/>
              <a:t>Implementace dalšího EventHandleru</a:t>
            </a:r>
          </a:p>
          <a:p>
            <a:r>
              <a:rPr lang="cs-CZ" dirty="0" smtClean="0"/>
              <a:t>Přehrání Eventů s přihlášeným EventHandlerem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25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Jednoduchost - Event 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Jednodušší deployment a maintenance</a:t>
            </a:r>
          </a:p>
          <a:p>
            <a:pPr lvl="1"/>
            <a:r>
              <a:rPr lang="cs-CZ" dirty="0" smtClean="0"/>
              <a:t>méně SQL migrací a verzování</a:t>
            </a:r>
          </a:p>
          <a:p>
            <a:pPr lvl="1"/>
            <a:r>
              <a:rPr lang="cs-CZ" dirty="0" smtClean="0"/>
              <a:t>méně SQL</a:t>
            </a:r>
          </a:p>
          <a:p>
            <a:r>
              <a:rPr lang="cs-CZ" dirty="0" smtClean="0"/>
              <a:t>Menší nároky na HW a SW</a:t>
            </a:r>
          </a:p>
          <a:p>
            <a:r>
              <a:rPr lang="cs-CZ" dirty="0" smtClean="0"/>
              <a:t>Integrace s ostatními systémy je přímočařejší</a:t>
            </a:r>
          </a:p>
          <a:p>
            <a:r>
              <a:rPr lang="cs-CZ" dirty="0" smtClean="0"/>
              <a:t>Jelikož se nesmí ztratit žádná data, máme plný audit log</a:t>
            </a:r>
          </a:p>
          <a:p>
            <a:endParaRPr lang="cs-CZ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79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Event sourcing a testování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Relativně snazší možnost testovat jednotlivé scénáře</a:t>
            </a:r>
          </a:p>
          <a:p>
            <a:r>
              <a:rPr lang="cs-CZ" dirty="0" smtClean="0"/>
              <a:t>Dodržování předpisu</a:t>
            </a:r>
          </a:p>
          <a:p>
            <a:pPr lvl="1"/>
            <a:r>
              <a:rPr lang="cs-CZ" dirty="0" smtClean="0"/>
              <a:t>Given</a:t>
            </a:r>
          </a:p>
          <a:p>
            <a:pPr lvl="1"/>
            <a:r>
              <a:rPr lang="cs-CZ" dirty="0" smtClean="0"/>
              <a:t>When</a:t>
            </a:r>
          </a:p>
          <a:p>
            <a:pPr lvl="1"/>
            <a:r>
              <a:rPr lang="cs-CZ" dirty="0" smtClean="0"/>
              <a:t>Then</a:t>
            </a:r>
          </a:p>
          <a:p>
            <a:r>
              <a:rPr lang="cs-CZ" dirty="0" smtClean="0"/>
              <a:t>Given – definuje eventy, které vedou k předchozímu stavu</a:t>
            </a:r>
          </a:p>
          <a:p>
            <a:r>
              <a:rPr lang="cs-CZ" dirty="0" smtClean="0"/>
              <a:t>When – specifikuje prováděný command</a:t>
            </a:r>
          </a:p>
          <a:p>
            <a:r>
              <a:rPr lang="cs-CZ" dirty="0" smtClean="0"/>
              <a:t>Then – kontroluje vygenerované eventy a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806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Event sourcing a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public void ShouldMoveUserToNewAddress</a:t>
            </a:r>
            <a:r>
              <a:rPr lang="en-US" dirty="0" smtClean="0"/>
              <a:t>() {</a:t>
            </a:r>
          </a:p>
          <a:p>
            <a:pPr lvl="1"/>
            <a:r>
              <a:rPr lang="en-US" dirty="0" err="1" smtClean="0"/>
              <a:t>CurrentContext.DateTime</a:t>
            </a:r>
            <a:r>
              <a:rPr lang="en-US" dirty="0" smtClean="0"/>
              <a:t> = new </a:t>
            </a:r>
            <a:r>
              <a:rPr lang="en-US" dirty="0" err="1" smtClean="0"/>
              <a:t>DateTime</a:t>
            </a:r>
            <a:r>
              <a:rPr lang="en-US" dirty="0" smtClean="0"/>
              <a:t>(2015, 11, 29);</a:t>
            </a:r>
          </a:p>
          <a:p>
            <a:pPr lvl="1"/>
            <a:r>
              <a:rPr lang="en-US" dirty="0" smtClean="0"/>
              <a:t>Given =&gt; {</a:t>
            </a:r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UserRegisteredEvent</a:t>
            </a:r>
            <a:r>
              <a:rPr lang="en-US" dirty="0" smtClean="0"/>
              <a:t>(“Pavel”, “</a:t>
            </a:r>
            <a:r>
              <a:rPr lang="en-US" dirty="0" err="1" smtClean="0"/>
              <a:t>Kolbenova</a:t>
            </a:r>
            <a:r>
              <a:rPr lang="en-US" dirty="0" smtClean="0"/>
              <a:t> 43”);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When =&gt; new </a:t>
            </a:r>
            <a:r>
              <a:rPr lang="en-US" dirty="0" err="1" smtClean="0"/>
              <a:t>MoveUserToNewAddressCommand</a:t>
            </a:r>
            <a:r>
              <a:rPr lang="en-US" dirty="0" smtClean="0"/>
              <a:t>(“Da</a:t>
            </a:r>
            <a:r>
              <a:rPr lang="cs-CZ" dirty="0" smtClean="0"/>
              <a:t>ňkova 45</a:t>
            </a:r>
            <a:r>
              <a:rPr lang="en-US" dirty="0" smtClean="0"/>
              <a:t>”);</a:t>
            </a:r>
          </a:p>
          <a:p>
            <a:pPr lvl="1"/>
            <a:r>
              <a:rPr lang="en-US" dirty="0" smtClean="0"/>
              <a:t>Then =&gt; {</a:t>
            </a:r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UserMovedToNewAddressEvent</a:t>
            </a:r>
            <a:r>
              <a:rPr lang="en-US" dirty="0" smtClean="0"/>
              <a:t>(“Da</a:t>
            </a:r>
            <a:r>
              <a:rPr lang="cs-CZ" dirty="0" smtClean="0"/>
              <a:t>ňkova 45“</a:t>
            </a:r>
            <a:r>
              <a:rPr lang="en-US" dirty="0" smtClean="0"/>
              <a:t>, new </a:t>
            </a:r>
            <a:r>
              <a:rPr lang="en-US" dirty="0" err="1" smtClean="0"/>
              <a:t>DateTime</a:t>
            </a:r>
            <a:r>
              <a:rPr lang="en-US" dirty="0" smtClean="0"/>
              <a:t>(2015, 11, 29));</a:t>
            </a:r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21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sourcing a </a:t>
            </a:r>
            <a:r>
              <a:rPr lang="cs-CZ" dirty="0" smtClean="0"/>
              <a:t>verzování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Každý systém se v čase mění a mění se tak formát generovaných eventů</a:t>
            </a:r>
          </a:p>
          <a:p>
            <a:pPr lvl="1"/>
            <a:r>
              <a:rPr lang="cs-CZ" dirty="0" smtClean="0"/>
              <a:t>rozšíření o nové vlastnosti</a:t>
            </a:r>
          </a:p>
          <a:p>
            <a:r>
              <a:rPr lang="cs-CZ" dirty="0" smtClean="0"/>
              <a:t>Závislé na použité serializaci</a:t>
            </a:r>
          </a:p>
          <a:p>
            <a:endParaRPr lang="cs-CZ" dirty="0" smtClean="0"/>
          </a:p>
          <a:p>
            <a:r>
              <a:rPr lang="cs-CZ" dirty="0" smtClean="0"/>
              <a:t>Migrace s doplněním hodnot scházejících vlastností</a:t>
            </a:r>
          </a:p>
          <a:p>
            <a:r>
              <a:rPr lang="cs-CZ" smtClean="0"/>
              <a:t>Nová verze eventu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81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Nevýhody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Není to tzv. silver bullet</a:t>
            </a:r>
          </a:p>
          <a:p>
            <a:pPr lvl="1"/>
            <a:r>
              <a:rPr lang="cs-CZ" dirty="0" smtClean="0"/>
              <a:t>pouze jiný přístup k řešení</a:t>
            </a:r>
          </a:p>
          <a:p>
            <a:r>
              <a:rPr lang="cs-CZ" dirty="0" smtClean="0"/>
              <a:t>Definování eventů je poměrně komplexní činnost – používáte v názvech:</a:t>
            </a:r>
          </a:p>
          <a:p>
            <a:pPr lvl="1"/>
            <a:r>
              <a:rPr lang="cs-CZ" dirty="0" smtClean="0"/>
              <a:t>CreateXXX, InsertXXX, UpdateXXX, DeleteXXX, SetXXX, ChangeXXX, AddXXX</a:t>
            </a:r>
          </a:p>
          <a:p>
            <a:pPr lvl="1"/>
            <a:r>
              <a:rPr lang="cs-CZ" dirty="0" smtClean="0"/>
              <a:t>nejspíš děláte něco</a:t>
            </a:r>
          </a:p>
          <a:p>
            <a:r>
              <a:rPr lang="cs-CZ" dirty="0" smtClean="0"/>
              <a:t>Málo zkušených vývojářů a analytiků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49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Q </a:t>
            </a:r>
            <a:r>
              <a:rPr lang="en-US" dirty="0" smtClean="0"/>
              <a:t>&amp; 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9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Aktuální stav vs 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Stav je vyústěním nějaké nebo několika předchozích událostí</a:t>
            </a:r>
          </a:p>
          <a:p>
            <a:r>
              <a:rPr lang="cs-CZ" dirty="0" smtClean="0"/>
              <a:t>Ze stavu nezjistíme nebo jen velice těžko, co mu předcházelo</a:t>
            </a:r>
          </a:p>
          <a:p>
            <a:pPr marL="45720" indent="0">
              <a:buNone/>
            </a:pPr>
            <a:endParaRPr lang="cs-CZ" dirty="0"/>
          </a:p>
          <a:p>
            <a:r>
              <a:rPr lang="cs-CZ" dirty="0"/>
              <a:t>Současné nejrozšířenější databáze poskytují snapshot aktuálních dat</a:t>
            </a:r>
          </a:p>
          <a:p>
            <a:r>
              <a:rPr lang="cs-CZ" dirty="0"/>
              <a:t>Většinou k nim přistupujeme pomoci CRUD </a:t>
            </a:r>
            <a:r>
              <a:rPr lang="cs-CZ" dirty="0" smtClean="0"/>
              <a:t>operací</a:t>
            </a:r>
          </a:p>
          <a:p>
            <a:endParaRPr lang="cs-CZ" dirty="0"/>
          </a:p>
          <a:p>
            <a:endParaRPr lang="cs-C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1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Event sourcing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Práce se zastaralým stavem je obtížná</a:t>
            </a:r>
          </a:p>
          <a:p>
            <a:pPr lvl="1"/>
            <a:r>
              <a:rPr lang="cs-CZ" dirty="0" smtClean="0"/>
              <a:t>Petr si vyčte záznam s hodnotou A</a:t>
            </a:r>
          </a:p>
          <a:p>
            <a:pPr lvl="1"/>
            <a:r>
              <a:rPr lang="cs-CZ" dirty="0" smtClean="0"/>
              <a:t>Pavel si vyčte záznam s hodnotou A</a:t>
            </a:r>
          </a:p>
          <a:p>
            <a:pPr lvl="1"/>
            <a:r>
              <a:rPr lang="cs-CZ" dirty="0" smtClean="0"/>
              <a:t>Petr změní hodnotu v tomto záznamu na B</a:t>
            </a:r>
          </a:p>
          <a:p>
            <a:pPr lvl="1"/>
            <a:r>
              <a:rPr lang="cs-CZ" dirty="0" smtClean="0"/>
              <a:t>Pavel změní hodnotu ve svém záznamu na C</a:t>
            </a:r>
          </a:p>
          <a:p>
            <a:pPr lvl="1"/>
            <a:r>
              <a:rPr lang="cs-CZ" dirty="0" smtClean="0"/>
              <a:t>???</a:t>
            </a:r>
          </a:p>
          <a:p>
            <a:pPr lvl="2"/>
            <a:r>
              <a:rPr lang="cs-CZ" dirty="0" smtClean="0"/>
              <a:t>Petrovi záznamy nejspíš budou ztraceny</a:t>
            </a:r>
          </a:p>
          <a:p>
            <a:pPr lvl="1"/>
            <a:r>
              <a:rPr lang="cs-CZ" dirty="0" smtClean="0"/>
              <a:t>Bez audit logu nezjistíte, k čemu vlastně došlo</a:t>
            </a:r>
          </a:p>
          <a:p>
            <a:r>
              <a:rPr lang="cs-CZ" dirty="0" smtClean="0"/>
              <a:t>Převeďte si to na práci s čísly a třeba vašimi penězi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69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Aktuální stav vs Event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Přehráním eventů můžeme zjistit stav</a:t>
            </a:r>
          </a:p>
          <a:p>
            <a:r>
              <a:rPr lang="cs-CZ" dirty="0"/>
              <a:t>Zároveň získáme audit </a:t>
            </a:r>
            <a:r>
              <a:rPr lang="cs-CZ" dirty="0" smtClean="0"/>
              <a:t>log</a:t>
            </a:r>
          </a:p>
          <a:p>
            <a:endParaRPr lang="cs-CZ" dirty="0"/>
          </a:p>
          <a:p>
            <a:r>
              <a:rPr lang="cs-CZ" dirty="0"/>
              <a:t>Event sourcing – zaznamenává všechny změny stavů v podobě eventů, které vedly ke změně</a:t>
            </a:r>
          </a:p>
          <a:p>
            <a:r>
              <a:rPr lang="cs-CZ" dirty="0"/>
              <a:t>K získání aktuálního stavu potřebujeme přehrát všechny proběhlé </a:t>
            </a:r>
            <a:r>
              <a:rPr lang="cs-CZ" dirty="0" smtClean="0"/>
              <a:t>eventy</a:t>
            </a:r>
            <a:endParaRPr lang="cs-C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88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Event sourcing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Chyba – k opravě chyby vytvoříme korekční event, který opraví výsledný </a:t>
            </a:r>
            <a:r>
              <a:rPr lang="cs-CZ" dirty="0" smtClean="0"/>
              <a:t>stav</a:t>
            </a:r>
            <a:endParaRPr lang="cs-CZ" dirty="0"/>
          </a:p>
          <a:p>
            <a:r>
              <a:rPr lang="cs-CZ" dirty="0" smtClean="0"/>
              <a:t>Protože současný stav je přehráním předchozích eventů, dostaneme správný stav</a:t>
            </a:r>
          </a:p>
          <a:p>
            <a:endParaRPr lang="cs-CZ" dirty="0" smtClean="0"/>
          </a:p>
          <a:p>
            <a:r>
              <a:rPr lang="cs-CZ" dirty="0" smtClean="0"/>
              <a:t>Paralelu </a:t>
            </a:r>
            <a:r>
              <a:rPr lang="cs-CZ" dirty="0"/>
              <a:t>můžeme vidět třeba v účetnictví – účetní nezaznamenávají současný stav, ale jednotlivé operace, a v případě chyby neodmazávají, ale zapisují korekční položku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69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Event sourcing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Data jsou ukládána do vlastního úložiště</a:t>
            </a:r>
          </a:p>
          <a:p>
            <a:r>
              <a:rPr lang="cs-CZ" dirty="0" smtClean="0"/>
              <a:t>Insert operace jsou velice rychlé </a:t>
            </a:r>
          </a:p>
          <a:p>
            <a:r>
              <a:rPr lang="cs-CZ" dirty="0" smtClean="0"/>
              <a:t>Insert operace nejsou konfliktní</a:t>
            </a:r>
          </a:p>
          <a:p>
            <a:endParaRPr lang="cs-C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82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Event bus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Slouží k distribuci vzniklých a uložených eventů</a:t>
            </a:r>
          </a:p>
          <a:p>
            <a:r>
              <a:rPr lang="cs-CZ" dirty="0" smtClean="0"/>
              <a:t>Eventy jsou distribuovány</a:t>
            </a:r>
          </a:p>
          <a:p>
            <a:pPr lvl="1"/>
            <a:r>
              <a:rPr lang="cs-CZ" dirty="0" smtClean="0"/>
              <a:t>Synchronně – zároveň s uložením do data store se distribuují subsriberům a čeká se na všechna potvrzení</a:t>
            </a:r>
          </a:p>
          <a:p>
            <a:pPr lvl="1"/>
            <a:r>
              <a:rPr lang="cs-CZ" dirty="0" smtClean="0"/>
              <a:t>Asynchronně – dochází k časovému nesouladu tzv. „eventual consistency“ vůči read modelu</a:t>
            </a:r>
          </a:p>
          <a:p>
            <a:pPr lvl="1"/>
            <a:endParaRPr lang="cs-CZ" dirty="0"/>
          </a:p>
          <a:p>
            <a:r>
              <a:rPr lang="cs-CZ" dirty="0" smtClean="0"/>
              <a:t>Eventual consistency nemusí být nic neakceptovatelného = veškerá data jsou při svém vyčtení již zastaralá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57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Event store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Existují různé implementace</a:t>
            </a:r>
          </a:p>
          <a:p>
            <a:pPr lvl="1"/>
            <a:r>
              <a:rPr lang="cs-CZ" dirty="0" smtClean="0"/>
              <a:t>pomocí relačních databází</a:t>
            </a:r>
          </a:p>
          <a:p>
            <a:pPr lvl="2"/>
            <a:r>
              <a:rPr lang="cs-CZ" dirty="0" smtClean="0"/>
              <a:t>MS SQL Server, MySQL atd.</a:t>
            </a:r>
          </a:p>
          <a:p>
            <a:pPr lvl="1"/>
            <a:r>
              <a:rPr lang="cs-CZ" dirty="0"/>
              <a:t>v</a:t>
            </a:r>
            <a:r>
              <a:rPr lang="cs-CZ" dirty="0" smtClean="0"/>
              <a:t> dokumentových databázích</a:t>
            </a:r>
          </a:p>
          <a:p>
            <a:pPr lvl="2"/>
            <a:r>
              <a:rPr lang="cs-CZ" dirty="0" smtClean="0"/>
              <a:t>RavenDB, MongoDB</a:t>
            </a:r>
          </a:p>
          <a:p>
            <a:pPr lvl="1"/>
            <a:r>
              <a:rPr lang="cs-CZ" dirty="0" smtClean="0"/>
              <a:t>speciální typy určené přímo na ukládání eventů</a:t>
            </a:r>
          </a:p>
          <a:p>
            <a:pPr lvl="2"/>
            <a:r>
              <a:rPr lang="cs-CZ" dirty="0" smtClean="0"/>
              <a:t>EventStore, ...</a:t>
            </a:r>
          </a:p>
          <a:p>
            <a:pPr lvl="1"/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5633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Transakční integrita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Flow</a:t>
            </a:r>
          </a:p>
          <a:p>
            <a:pPr lvl="1"/>
            <a:r>
              <a:rPr lang="cs-CZ" dirty="0" smtClean="0"/>
              <a:t>Command je vybrán z fronty</a:t>
            </a:r>
          </a:p>
          <a:p>
            <a:pPr lvl="1"/>
            <a:r>
              <a:rPr lang="cs-CZ" dirty="0" smtClean="0"/>
              <a:t>Zpracován Command handlerem</a:t>
            </a:r>
          </a:p>
          <a:p>
            <a:pPr lvl="1"/>
            <a:r>
              <a:rPr lang="cs-CZ" dirty="0" smtClean="0"/>
              <a:t>A Zpropagován do doménového modelu</a:t>
            </a:r>
          </a:p>
          <a:p>
            <a:pPr lvl="1"/>
            <a:r>
              <a:rPr lang="cs-CZ" dirty="0" smtClean="0"/>
              <a:t>Vzniknou Eventy o proběhlých změnách</a:t>
            </a:r>
          </a:p>
          <a:p>
            <a:pPr lvl="1"/>
            <a:r>
              <a:rPr lang="cs-CZ" dirty="0" smtClean="0"/>
              <a:t>Eventy jsou zapsány do Event store</a:t>
            </a:r>
          </a:p>
          <a:p>
            <a:pPr lvl="1"/>
            <a:endParaRPr lang="cs-CZ" dirty="0" smtClean="0"/>
          </a:p>
          <a:p>
            <a:pPr lvl="1"/>
            <a:r>
              <a:rPr lang="cs-CZ" dirty="0" smtClean="0"/>
              <a:t>Eventy jsou publikovány do EventBusu</a:t>
            </a:r>
          </a:p>
          <a:p>
            <a:pPr marL="274320" lvl="1" indent="0">
              <a:buNone/>
            </a:pPr>
            <a:endParaRPr lang="cs-CZ" dirty="0"/>
          </a:p>
          <a:p>
            <a:pPr lvl="1"/>
            <a:r>
              <a:rPr lang="cs-CZ" dirty="0" smtClean="0"/>
              <a:t>Můžeme případně vyčkat na zpracování všemi přihlášenými subscribery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98803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2050</TotalTime>
  <Words>587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Corbel</vt:lpstr>
      <vt:lpstr>Basis</vt:lpstr>
      <vt:lpstr>Event sourcing</vt:lpstr>
      <vt:lpstr>Aktuální stav vs Event</vt:lpstr>
      <vt:lpstr>Event sourcing</vt:lpstr>
      <vt:lpstr>Aktuální stav vs Event</vt:lpstr>
      <vt:lpstr>Event sourcing</vt:lpstr>
      <vt:lpstr>Event sourcing</vt:lpstr>
      <vt:lpstr>Event bus</vt:lpstr>
      <vt:lpstr>Event store</vt:lpstr>
      <vt:lpstr>Transakční integrita</vt:lpstr>
      <vt:lpstr>Přidávání funkcionalit</vt:lpstr>
      <vt:lpstr>Jednoduchost - Event store</vt:lpstr>
      <vt:lpstr>Event sourcing a testování</vt:lpstr>
      <vt:lpstr>Event sourcing a test</vt:lpstr>
      <vt:lpstr>Event sourcing a verzování</vt:lpstr>
      <vt:lpstr>Nevýhody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sourcing</dc:title>
  <dc:creator>Jarda Jirava</dc:creator>
  <cp:lastModifiedBy>Jarda Jirava</cp:lastModifiedBy>
  <cp:revision>32</cp:revision>
  <dcterms:created xsi:type="dcterms:W3CDTF">2015-11-27T23:00:50Z</dcterms:created>
  <dcterms:modified xsi:type="dcterms:W3CDTF">2015-11-29T12:17:59Z</dcterms:modified>
</cp:coreProperties>
</file>