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6" r:id="rId8"/>
    <p:sldId id="265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5D9296-8AEA-48C3-932F-A9D5C9B1AC53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2844CB3-7A5E-4B99-8ACB-26D0FAB1A0DD}">
      <dgm:prSet custT="1"/>
      <dgm:spPr/>
      <dgm:t>
        <a:bodyPr/>
        <a:lstStyle/>
        <a:p>
          <a:r>
            <a:rPr lang="en-US" sz="1400" kern="1200" dirty="0"/>
            <a:t>Scheduling of the students for each entry was a redundant manual process using excel spreadsheet</a:t>
          </a:r>
          <a:endParaRPr 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oudy Old Style"/>
            <a:ea typeface="+mn-ea"/>
            <a:cs typeface="+mn-cs"/>
          </a:endParaRPr>
        </a:p>
      </dgm:t>
    </dgm:pt>
    <dgm:pt modelId="{CBF85438-8F5A-4A3E-A24A-A83C5DEC9769}" type="parTrans" cxnId="{C3C3E463-C04B-4F26-87A8-EED3A95FCE2D}">
      <dgm:prSet/>
      <dgm:spPr/>
      <dgm:t>
        <a:bodyPr/>
        <a:lstStyle/>
        <a:p>
          <a:endParaRPr lang="en-US"/>
        </a:p>
      </dgm:t>
    </dgm:pt>
    <dgm:pt modelId="{61A7E89D-EB3C-4185-AB5C-142A0F7D222D}" type="sibTrans" cxnId="{C3C3E463-C04B-4F26-87A8-EED3A95FCE2D}">
      <dgm:prSet/>
      <dgm:spPr/>
      <dgm:t>
        <a:bodyPr/>
        <a:lstStyle/>
        <a:p>
          <a:endParaRPr lang="en-US"/>
        </a:p>
      </dgm:t>
    </dgm:pt>
    <dgm:pt modelId="{0E4B37C1-55AE-445C-B3D8-CD383E235D1A}">
      <dgm:prSet phldrT="[Text]"/>
      <dgm:spPr/>
      <dgm:t>
        <a:bodyPr/>
        <a:lstStyle/>
        <a:p>
          <a:r>
            <a:rPr lang="en-US" dirty="0"/>
            <a:t>This problem was addressed by initiating an automated scheduler tool that generated the schedule for a student and the professor based on their preferences and other factors. </a:t>
          </a:r>
        </a:p>
      </dgm:t>
    </dgm:pt>
    <dgm:pt modelId="{85C6703F-9921-4A78-B2AA-76B9BADB19A3}" type="parTrans" cxnId="{3443C7F4-98E7-4E53-90E1-3B6CA1283D77}">
      <dgm:prSet/>
      <dgm:spPr/>
      <dgm:t>
        <a:bodyPr/>
        <a:lstStyle/>
        <a:p>
          <a:endParaRPr lang="en-US"/>
        </a:p>
      </dgm:t>
    </dgm:pt>
    <dgm:pt modelId="{172F2F09-D663-4A84-97C4-832A5B57BAA0}" type="sibTrans" cxnId="{3443C7F4-98E7-4E53-90E1-3B6CA1283D77}">
      <dgm:prSet/>
      <dgm:spPr/>
      <dgm:t>
        <a:bodyPr/>
        <a:lstStyle/>
        <a:p>
          <a:endParaRPr lang="en-US"/>
        </a:p>
      </dgm:t>
    </dgm:pt>
    <dgm:pt modelId="{F0436E07-A0A4-482C-85D2-95971BD14C1A}" type="pres">
      <dgm:prSet presAssocID="{6B5D9296-8AEA-48C3-932F-A9D5C9B1AC53}" presName="Name0" presStyleCnt="0">
        <dgm:presLayoutVars>
          <dgm:dir/>
          <dgm:resizeHandles val="exact"/>
        </dgm:presLayoutVars>
      </dgm:prSet>
      <dgm:spPr/>
    </dgm:pt>
    <dgm:pt modelId="{C33F2612-A0AA-4466-9127-385DC3C6C14F}" type="pres">
      <dgm:prSet presAssocID="{A2844CB3-7A5E-4B99-8ACB-26D0FAB1A0DD}" presName="composite" presStyleCnt="0"/>
      <dgm:spPr/>
    </dgm:pt>
    <dgm:pt modelId="{60CD20C6-1236-4DE4-B07B-077D614D8777}" type="pres">
      <dgm:prSet presAssocID="{A2844CB3-7A5E-4B99-8ACB-26D0FAB1A0DD}" presName="bgChev" presStyleLbl="node1" presStyleIdx="0" presStyleCnt="2"/>
      <dgm:spPr/>
    </dgm:pt>
    <dgm:pt modelId="{2225AA45-C9CB-4386-839B-22D9BB472E9B}" type="pres">
      <dgm:prSet presAssocID="{A2844CB3-7A5E-4B99-8ACB-26D0FAB1A0DD}" presName="txNode" presStyleLbl="fgAcc1" presStyleIdx="0" presStyleCnt="2" custLinFactNeighborX="-77">
        <dgm:presLayoutVars>
          <dgm:bulletEnabled val="1"/>
        </dgm:presLayoutVars>
      </dgm:prSet>
      <dgm:spPr/>
    </dgm:pt>
    <dgm:pt modelId="{AB16CF9D-97AC-4F3C-80CA-6AC2E30F1164}" type="pres">
      <dgm:prSet presAssocID="{61A7E89D-EB3C-4185-AB5C-142A0F7D222D}" presName="compositeSpace" presStyleCnt="0"/>
      <dgm:spPr/>
    </dgm:pt>
    <dgm:pt modelId="{5E0698AE-BFB5-49B8-85E7-711901C204A7}" type="pres">
      <dgm:prSet presAssocID="{0E4B37C1-55AE-445C-B3D8-CD383E235D1A}" presName="composite" presStyleCnt="0"/>
      <dgm:spPr/>
    </dgm:pt>
    <dgm:pt modelId="{C79CA15D-760B-4C42-AC9A-CFE0E9BCB2EE}" type="pres">
      <dgm:prSet presAssocID="{0E4B37C1-55AE-445C-B3D8-CD383E235D1A}" presName="bgChev" presStyleLbl="node1" presStyleIdx="1" presStyleCnt="2"/>
      <dgm:spPr/>
    </dgm:pt>
    <dgm:pt modelId="{BB95F7BB-50B2-4600-B61A-CEE8984DA824}" type="pres">
      <dgm:prSet presAssocID="{0E4B37C1-55AE-445C-B3D8-CD383E235D1A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99821B10-B5B0-4717-872E-D4C4B280621F}" type="presOf" srcId="{6B5D9296-8AEA-48C3-932F-A9D5C9B1AC53}" destId="{F0436E07-A0A4-482C-85D2-95971BD14C1A}" srcOrd="0" destOrd="0" presId="urn:microsoft.com/office/officeart/2005/8/layout/chevronAccent+Icon"/>
    <dgm:cxn modelId="{C3C3E463-C04B-4F26-87A8-EED3A95FCE2D}" srcId="{6B5D9296-8AEA-48C3-932F-A9D5C9B1AC53}" destId="{A2844CB3-7A5E-4B99-8ACB-26D0FAB1A0DD}" srcOrd="0" destOrd="0" parTransId="{CBF85438-8F5A-4A3E-A24A-A83C5DEC9769}" sibTransId="{61A7E89D-EB3C-4185-AB5C-142A0F7D222D}"/>
    <dgm:cxn modelId="{E9557D4C-11CB-481E-92A0-65BEEBA765B9}" type="presOf" srcId="{0E4B37C1-55AE-445C-B3D8-CD383E235D1A}" destId="{BB95F7BB-50B2-4600-B61A-CEE8984DA824}" srcOrd="0" destOrd="0" presId="urn:microsoft.com/office/officeart/2005/8/layout/chevronAccent+Icon"/>
    <dgm:cxn modelId="{D65A2AA0-8774-4F6A-80A0-62A77DEFC1C5}" type="presOf" srcId="{A2844CB3-7A5E-4B99-8ACB-26D0FAB1A0DD}" destId="{2225AA45-C9CB-4386-839B-22D9BB472E9B}" srcOrd="0" destOrd="0" presId="urn:microsoft.com/office/officeart/2005/8/layout/chevronAccent+Icon"/>
    <dgm:cxn modelId="{3443C7F4-98E7-4E53-90E1-3B6CA1283D77}" srcId="{6B5D9296-8AEA-48C3-932F-A9D5C9B1AC53}" destId="{0E4B37C1-55AE-445C-B3D8-CD383E235D1A}" srcOrd="1" destOrd="0" parTransId="{85C6703F-9921-4A78-B2AA-76B9BADB19A3}" sibTransId="{172F2F09-D663-4A84-97C4-832A5B57BAA0}"/>
    <dgm:cxn modelId="{247BF823-115A-4701-AEA0-051675B4C028}" type="presParOf" srcId="{F0436E07-A0A4-482C-85D2-95971BD14C1A}" destId="{C33F2612-A0AA-4466-9127-385DC3C6C14F}" srcOrd="0" destOrd="0" presId="urn:microsoft.com/office/officeart/2005/8/layout/chevronAccent+Icon"/>
    <dgm:cxn modelId="{E3F2B6A7-1F79-4669-A10B-32FC41448643}" type="presParOf" srcId="{C33F2612-A0AA-4466-9127-385DC3C6C14F}" destId="{60CD20C6-1236-4DE4-B07B-077D614D8777}" srcOrd="0" destOrd="0" presId="urn:microsoft.com/office/officeart/2005/8/layout/chevronAccent+Icon"/>
    <dgm:cxn modelId="{25D0EC66-3664-4CCA-81C0-669EF5F24B82}" type="presParOf" srcId="{C33F2612-A0AA-4466-9127-385DC3C6C14F}" destId="{2225AA45-C9CB-4386-839B-22D9BB472E9B}" srcOrd="1" destOrd="0" presId="urn:microsoft.com/office/officeart/2005/8/layout/chevronAccent+Icon"/>
    <dgm:cxn modelId="{2243B135-2321-4114-9B17-8D397D24A451}" type="presParOf" srcId="{F0436E07-A0A4-482C-85D2-95971BD14C1A}" destId="{AB16CF9D-97AC-4F3C-80CA-6AC2E30F1164}" srcOrd="1" destOrd="0" presId="urn:microsoft.com/office/officeart/2005/8/layout/chevronAccent+Icon"/>
    <dgm:cxn modelId="{1C21AB57-7612-4C5C-B2DD-EC8028C61FF5}" type="presParOf" srcId="{F0436E07-A0A4-482C-85D2-95971BD14C1A}" destId="{5E0698AE-BFB5-49B8-85E7-711901C204A7}" srcOrd="2" destOrd="0" presId="urn:microsoft.com/office/officeart/2005/8/layout/chevronAccent+Icon"/>
    <dgm:cxn modelId="{5AC10D40-FB0D-4C6F-933C-64F88AEACB7A}" type="presParOf" srcId="{5E0698AE-BFB5-49B8-85E7-711901C204A7}" destId="{C79CA15D-760B-4C42-AC9A-CFE0E9BCB2EE}" srcOrd="0" destOrd="0" presId="urn:microsoft.com/office/officeart/2005/8/layout/chevronAccent+Icon"/>
    <dgm:cxn modelId="{5E353734-E64C-45A2-BF53-1AAF04531369}" type="presParOf" srcId="{5E0698AE-BFB5-49B8-85E7-711901C204A7}" destId="{BB95F7BB-50B2-4600-B61A-CEE8984DA82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D20C6-1236-4DE4-B07B-077D614D8777}">
      <dsp:nvSpPr>
        <dsp:cNvPr id="0" name=""/>
        <dsp:cNvSpPr/>
      </dsp:nvSpPr>
      <dsp:spPr>
        <a:xfrm>
          <a:off x="3468" y="1839863"/>
          <a:ext cx="3604021" cy="139115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5AA45-C9CB-4386-839B-22D9BB472E9B}">
      <dsp:nvSpPr>
        <dsp:cNvPr id="0" name=""/>
        <dsp:cNvSpPr/>
      </dsp:nvSpPr>
      <dsp:spPr>
        <a:xfrm>
          <a:off x="962197" y="2187651"/>
          <a:ext cx="3043396" cy="139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Scheduling of the students for each entry was a redundant manual process using excel spreadsheet</a:t>
          </a:r>
          <a:endParaRPr 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oudy Old Style"/>
            <a:ea typeface="+mn-ea"/>
            <a:cs typeface="+mn-cs"/>
          </a:endParaRPr>
        </a:p>
      </dsp:txBody>
      <dsp:txXfrm>
        <a:off x="1002942" y="2228396"/>
        <a:ext cx="2961906" cy="1309662"/>
      </dsp:txXfrm>
    </dsp:sp>
    <dsp:sp modelId="{C79CA15D-760B-4C42-AC9A-CFE0E9BCB2EE}">
      <dsp:nvSpPr>
        <dsp:cNvPr id="0" name=""/>
        <dsp:cNvSpPr/>
      </dsp:nvSpPr>
      <dsp:spPr>
        <a:xfrm>
          <a:off x="4120062" y="1839863"/>
          <a:ext cx="3604021" cy="139115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5F7BB-50B2-4600-B61A-CEE8984DA824}">
      <dsp:nvSpPr>
        <dsp:cNvPr id="0" name=""/>
        <dsp:cNvSpPr/>
      </dsp:nvSpPr>
      <dsp:spPr>
        <a:xfrm>
          <a:off x="5081135" y="2187651"/>
          <a:ext cx="3043396" cy="139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problem was addressed by initiating an automated scheduler tool that generated the schedule for a student and the professor based on their preferences and other factors. </a:t>
          </a:r>
        </a:p>
      </dsp:txBody>
      <dsp:txXfrm>
        <a:off x="5121880" y="2228396"/>
        <a:ext cx="2961906" cy="1309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SRS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77357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Adham Mohamed</a:t>
            </a:r>
          </a:p>
          <a:p>
            <a:r>
              <a:rPr lang="en-US" sz="2800" dirty="0"/>
              <a:t>Mark </a:t>
            </a:r>
            <a:r>
              <a:rPr lang="en-US" sz="2800" dirty="0" err="1"/>
              <a:t>Ghattas</a:t>
            </a:r>
            <a:endParaRPr lang="en-US" sz="2800" dirty="0"/>
          </a:p>
          <a:p>
            <a:r>
              <a:rPr lang="en-US" sz="2800" dirty="0" err="1"/>
              <a:t>Abonoub</a:t>
            </a:r>
            <a:r>
              <a:rPr lang="en-US" sz="2800" dirty="0"/>
              <a:t> Kaiser</a:t>
            </a:r>
          </a:p>
          <a:p>
            <a:r>
              <a:rPr lang="en-US" sz="2800" dirty="0"/>
              <a:t>Oussama </a:t>
            </a:r>
            <a:r>
              <a:rPr lang="en-US" sz="2800" dirty="0" err="1"/>
              <a:t>Jablaoui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9D1-9F86-48A5-BCD2-559EF8EF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83" y="355076"/>
            <a:ext cx="3706889" cy="5080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anchor="b">
            <a:normAutofit/>
          </a:bodyPr>
          <a:lstStyle/>
          <a:p>
            <a:r>
              <a:rPr lang="en-US" sz="6100" dirty="0"/>
              <a:t>Thank you</a:t>
            </a:r>
            <a:br>
              <a:rPr lang="en-US" sz="6100" dirty="0"/>
            </a:br>
            <a:r>
              <a:rPr lang="en-US" sz="6100" dirty="0"/>
              <a:t>Merci</a:t>
            </a:r>
            <a:br>
              <a:rPr lang="en-US" sz="6100" dirty="0"/>
            </a:br>
            <a:r>
              <a:rPr lang="ar-AE" sz="6100" dirty="0"/>
              <a:t>شكرا</a:t>
            </a:r>
            <a:r>
              <a:rPr lang="en-US" sz="6100" dirty="0"/>
              <a:t> </a:t>
            </a:r>
            <a:br>
              <a:rPr lang="en-US" sz="6100" dirty="0"/>
            </a:br>
            <a:r>
              <a:rPr lang="en-US" sz="6100" dirty="0">
                <a:sym typeface="Wingdings" panose="05000000000000000000" pitchFamily="2" charset="2"/>
              </a:rPr>
              <a:t>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Content Placeholder 4" descr="A picture containing sign, food&#10;&#10;Description automatically generated">
            <a:extLst>
              <a:ext uri="{FF2B5EF4-FFF2-40B4-BE49-F238E27FC236}">
                <a16:creationId xmlns:a16="http://schemas.microsoft.com/office/drawing/2014/main" id="{64EF1279-8E2D-4D1F-A9EA-FA9532E0E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r="14730" b="1"/>
          <a:stretch/>
        </p:blipFill>
        <p:spPr>
          <a:xfrm>
            <a:off x="4855633" y="609600"/>
            <a:ext cx="6411924" cy="5080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284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MIU Scheduler Introduction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34804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DC5D445-BB6D-4E8C-A5FA-4CAD3DFD1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624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F6B0F5-94E5-495C-AC3A-F893E083B7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734" y="4433319"/>
            <a:ext cx="3892894" cy="2197376"/>
          </a:xfrm>
          <a:prstGeom prst="rect">
            <a:avLst/>
          </a:prstGeom>
        </p:spPr>
      </p:pic>
      <p:pic>
        <p:nvPicPr>
          <p:cNvPr id="7" name="Picture 6" descr="A close up of a toy&#10;&#10;Description automatically generated">
            <a:extLst>
              <a:ext uri="{FF2B5EF4-FFF2-40B4-BE49-F238E27FC236}">
                <a16:creationId xmlns:a16="http://schemas.microsoft.com/office/drawing/2014/main" id="{5603CD62-2552-422E-A4FA-582B8D9A3D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94" y="4443933"/>
            <a:ext cx="2198672" cy="21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8289-833C-4C76-9A17-78F7B322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0738E2-0A8E-4A60-BFD7-FFE9F8B2B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4685" y="2036584"/>
            <a:ext cx="5895408" cy="4467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04955-28EF-4CBA-BAFB-D5A3EA49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0" y="2036584"/>
            <a:ext cx="6088333" cy="44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1EB0-47A9-4CDC-AA2B-8F90B799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5A6C-0F95-4194-A051-4D3EE3C7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18ADC-55C6-4E67-A1F2-6FFD262B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63" y="1776273"/>
            <a:ext cx="10314842" cy="45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CFE4-46CA-48AA-B58F-DFB40CA1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5F518-1B7E-4B89-BE8E-40F9BC5F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32" y="1944789"/>
            <a:ext cx="9040487" cy="47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005C-DA7D-4AB0-A7E1-C416EF0E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2320"/>
            <a:ext cx="10353762" cy="12573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F2A9A-640E-4B6D-BE3D-13C49C57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04" y="1499620"/>
            <a:ext cx="4743688" cy="530562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7871CAD-8145-443E-93C6-B8C40345A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08" y="4713776"/>
            <a:ext cx="1905000" cy="157162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32D30E-DD46-4AD2-8C82-B98B76AD4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3" y="3785720"/>
            <a:ext cx="2333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0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5663-FD1E-486F-9564-E4C83483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B3BD-083A-47A4-BE35-0E13C18D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  <a:p>
            <a:r>
              <a:rPr lang="en-US" dirty="0"/>
              <a:t>Course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Faculty</a:t>
            </a:r>
          </a:p>
          <a:p>
            <a:r>
              <a:rPr lang="en-US" dirty="0"/>
              <a:t>Section</a:t>
            </a:r>
          </a:p>
          <a:p>
            <a:r>
              <a:rPr lang="en-US" dirty="0"/>
              <a:t>Transcript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53724F-D9CD-4BF0-8EB0-5726A1CC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VOPC Diagram Register Course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7D4D8-82AD-4CB1-8F5E-7B667B68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82" y="1906709"/>
            <a:ext cx="5554010" cy="4762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538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3401-DDF7-4EA8-90C7-BD73B50F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4397B7C-1304-430D-8A78-6744DA6D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81" y="1565673"/>
            <a:ext cx="9415189" cy="5207689"/>
          </a:xfrm>
        </p:spPr>
      </p:pic>
    </p:spTree>
    <p:extLst>
      <p:ext uri="{BB962C8B-B14F-4D97-AF65-F5344CB8AC3E}">
        <p14:creationId xmlns:p14="http://schemas.microsoft.com/office/powerpoint/2010/main" val="438683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Goudy Old Style</vt:lpstr>
      <vt:lpstr>Wingdings 2</vt:lpstr>
      <vt:lpstr>SlateVTI</vt:lpstr>
      <vt:lpstr>SRS Presentation</vt:lpstr>
      <vt:lpstr>MIU Scheduler Introduction</vt:lpstr>
      <vt:lpstr>Use Case Diagrams</vt:lpstr>
      <vt:lpstr>Use Case Description</vt:lpstr>
      <vt:lpstr>Use Case Description</vt:lpstr>
      <vt:lpstr>System Architecture</vt:lpstr>
      <vt:lpstr>Key Abstractions</vt:lpstr>
      <vt:lpstr>VOPC Diagram Register Course</vt:lpstr>
      <vt:lpstr>Sequence Diagram</vt:lpstr>
      <vt:lpstr>Thank you Merci شكرا 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2020-03-07T18:11:36Z</dcterms:created>
  <dcterms:modified xsi:type="dcterms:W3CDTF">2020-03-07T18:17:17Z</dcterms:modified>
</cp:coreProperties>
</file>