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5" r:id="rId5"/>
    <p:sldId id="270" r:id="rId6"/>
    <p:sldId id="269" r:id="rId7"/>
    <p:sldId id="271" r:id="rId8"/>
    <p:sldId id="272" r:id="rId9"/>
    <p:sldId id="280" r:id="rId10"/>
    <p:sldId id="276" r:id="rId11"/>
    <p:sldId id="277" r:id="rId12"/>
    <p:sldId id="278" r:id="rId13"/>
    <p:sldId id="279" r:id="rId14"/>
    <p:sldId id="281"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6EFA0E-C009-BA4B-9533-DF19D9D79811}">
          <p14:sldIdLst>
            <p14:sldId id="256"/>
            <p14:sldId id="267"/>
            <p14:sldId id="268"/>
            <p14:sldId id="275"/>
            <p14:sldId id="270"/>
            <p14:sldId id="269"/>
            <p14:sldId id="271"/>
            <p14:sldId id="272"/>
            <p14:sldId id="280"/>
            <p14:sldId id="276"/>
            <p14:sldId id="277"/>
            <p14:sldId id="278"/>
            <p14:sldId id="279"/>
            <p14:sldId id="281"/>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p:scale>
          <a:sx n="140" d="100"/>
          <a:sy n="140" d="100"/>
        </p:scale>
        <p:origin x="109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CC1F-68C2-4F4A-B02F-2160E5CEDD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19CE69-91FD-42F5-913A-0002C9946B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FBCE39-84AE-4FC4-85EB-E2B949C3FBD8}"/>
              </a:ext>
            </a:extLst>
          </p:cNvPr>
          <p:cNvSpPr>
            <a:spLocks noGrp="1"/>
          </p:cNvSpPr>
          <p:nvPr>
            <p:ph type="dt" sz="half" idx="10"/>
          </p:nvPr>
        </p:nvSpPr>
        <p:spPr/>
        <p:txBody>
          <a:bodyPr/>
          <a:lstStyle/>
          <a:p>
            <a:fld id="{0F0CFA5C-27F1-44BB-B186-7D492A30D3AD}" type="datetimeFigureOut">
              <a:rPr lang="en-US" smtClean="0"/>
              <a:t>11/13/21</a:t>
            </a:fld>
            <a:endParaRPr lang="en-US"/>
          </a:p>
        </p:txBody>
      </p:sp>
      <p:sp>
        <p:nvSpPr>
          <p:cNvPr id="5" name="Footer Placeholder 4">
            <a:extLst>
              <a:ext uri="{FF2B5EF4-FFF2-40B4-BE49-F238E27FC236}">
                <a16:creationId xmlns:a16="http://schemas.microsoft.com/office/drawing/2014/main" id="{C2679C25-A432-496D-848C-ED65EEEAD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0D758-DF87-483C-AAAC-7DB364B92DD5}"/>
              </a:ext>
            </a:extLst>
          </p:cNvPr>
          <p:cNvSpPr>
            <a:spLocks noGrp="1"/>
          </p:cNvSpPr>
          <p:nvPr>
            <p:ph type="sldNum" sz="quarter" idx="12"/>
          </p:nvPr>
        </p:nvSpPr>
        <p:spPr/>
        <p:txBody>
          <a:bodyPr/>
          <a:lstStyle/>
          <a:p>
            <a:fld id="{5AEC0C49-72A4-40D9-998D-7B2B69E66BD3}" type="slidenum">
              <a:rPr lang="en-US" smtClean="0"/>
              <a:t>‹#›</a:t>
            </a:fld>
            <a:endParaRPr lang="en-US"/>
          </a:p>
        </p:txBody>
      </p:sp>
    </p:spTree>
    <p:extLst>
      <p:ext uri="{BB962C8B-B14F-4D97-AF65-F5344CB8AC3E}">
        <p14:creationId xmlns:p14="http://schemas.microsoft.com/office/powerpoint/2010/main" val="2314167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3290-7F96-4047-B1DA-0EF6536DDE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1E450F-E1C0-46E1-9211-72F021607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47063-3201-4054-9218-E2E28D1FDA5E}"/>
              </a:ext>
            </a:extLst>
          </p:cNvPr>
          <p:cNvSpPr>
            <a:spLocks noGrp="1"/>
          </p:cNvSpPr>
          <p:nvPr>
            <p:ph type="dt" sz="half" idx="10"/>
          </p:nvPr>
        </p:nvSpPr>
        <p:spPr/>
        <p:txBody>
          <a:bodyPr/>
          <a:lstStyle/>
          <a:p>
            <a:fld id="{0F0CFA5C-27F1-44BB-B186-7D492A30D3AD}" type="datetimeFigureOut">
              <a:rPr lang="en-US" smtClean="0"/>
              <a:t>11/13/21</a:t>
            </a:fld>
            <a:endParaRPr lang="en-US"/>
          </a:p>
        </p:txBody>
      </p:sp>
      <p:sp>
        <p:nvSpPr>
          <p:cNvPr id="5" name="Footer Placeholder 4">
            <a:extLst>
              <a:ext uri="{FF2B5EF4-FFF2-40B4-BE49-F238E27FC236}">
                <a16:creationId xmlns:a16="http://schemas.microsoft.com/office/drawing/2014/main" id="{4BDA3D50-9519-462C-A076-5CDDF0985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52784-88C7-4635-BD5C-D5A08F97189A}"/>
              </a:ext>
            </a:extLst>
          </p:cNvPr>
          <p:cNvSpPr>
            <a:spLocks noGrp="1"/>
          </p:cNvSpPr>
          <p:nvPr>
            <p:ph type="sldNum" sz="quarter" idx="12"/>
          </p:nvPr>
        </p:nvSpPr>
        <p:spPr/>
        <p:txBody>
          <a:bodyPr/>
          <a:lstStyle/>
          <a:p>
            <a:fld id="{5AEC0C49-72A4-40D9-998D-7B2B69E66BD3}" type="slidenum">
              <a:rPr lang="en-US" smtClean="0"/>
              <a:t>‹#›</a:t>
            </a:fld>
            <a:endParaRPr lang="en-US"/>
          </a:p>
        </p:txBody>
      </p:sp>
    </p:spTree>
    <p:extLst>
      <p:ext uri="{BB962C8B-B14F-4D97-AF65-F5344CB8AC3E}">
        <p14:creationId xmlns:p14="http://schemas.microsoft.com/office/powerpoint/2010/main" val="105127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203777-6BAE-43B6-BFB2-BAFCE2425D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642B54-6E12-4EEF-BF92-556AB0BBA2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3D90C-C685-467D-AE54-9E451EB07D5F}"/>
              </a:ext>
            </a:extLst>
          </p:cNvPr>
          <p:cNvSpPr>
            <a:spLocks noGrp="1"/>
          </p:cNvSpPr>
          <p:nvPr>
            <p:ph type="dt" sz="half" idx="10"/>
          </p:nvPr>
        </p:nvSpPr>
        <p:spPr/>
        <p:txBody>
          <a:bodyPr/>
          <a:lstStyle/>
          <a:p>
            <a:fld id="{0F0CFA5C-27F1-44BB-B186-7D492A30D3AD}" type="datetimeFigureOut">
              <a:rPr lang="en-US" smtClean="0"/>
              <a:t>11/13/21</a:t>
            </a:fld>
            <a:endParaRPr lang="en-US"/>
          </a:p>
        </p:txBody>
      </p:sp>
      <p:sp>
        <p:nvSpPr>
          <p:cNvPr id="5" name="Footer Placeholder 4">
            <a:extLst>
              <a:ext uri="{FF2B5EF4-FFF2-40B4-BE49-F238E27FC236}">
                <a16:creationId xmlns:a16="http://schemas.microsoft.com/office/drawing/2014/main" id="{68904A65-FAC9-4264-9A8D-26F498A70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EDE88-B7A9-45FE-AA3F-D165F128AE51}"/>
              </a:ext>
            </a:extLst>
          </p:cNvPr>
          <p:cNvSpPr>
            <a:spLocks noGrp="1"/>
          </p:cNvSpPr>
          <p:nvPr>
            <p:ph type="sldNum" sz="quarter" idx="12"/>
          </p:nvPr>
        </p:nvSpPr>
        <p:spPr/>
        <p:txBody>
          <a:bodyPr/>
          <a:lstStyle/>
          <a:p>
            <a:fld id="{5AEC0C49-72A4-40D9-998D-7B2B69E66BD3}" type="slidenum">
              <a:rPr lang="en-US" smtClean="0"/>
              <a:t>‹#›</a:t>
            </a:fld>
            <a:endParaRPr lang="en-US"/>
          </a:p>
        </p:txBody>
      </p:sp>
    </p:spTree>
    <p:extLst>
      <p:ext uri="{BB962C8B-B14F-4D97-AF65-F5344CB8AC3E}">
        <p14:creationId xmlns:p14="http://schemas.microsoft.com/office/powerpoint/2010/main" val="111653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4A7C-DE00-457A-A5BF-29647CA41C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8BA28-006D-49C9-A8AD-700DDEF1FA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7AD5B-8180-4783-BD85-9F22D1A920F5}"/>
              </a:ext>
            </a:extLst>
          </p:cNvPr>
          <p:cNvSpPr>
            <a:spLocks noGrp="1"/>
          </p:cNvSpPr>
          <p:nvPr>
            <p:ph type="dt" sz="half" idx="10"/>
          </p:nvPr>
        </p:nvSpPr>
        <p:spPr/>
        <p:txBody>
          <a:bodyPr/>
          <a:lstStyle/>
          <a:p>
            <a:fld id="{0F0CFA5C-27F1-44BB-B186-7D492A30D3AD}" type="datetimeFigureOut">
              <a:rPr lang="en-US" smtClean="0"/>
              <a:t>11/13/21</a:t>
            </a:fld>
            <a:endParaRPr lang="en-US"/>
          </a:p>
        </p:txBody>
      </p:sp>
      <p:sp>
        <p:nvSpPr>
          <p:cNvPr id="5" name="Footer Placeholder 4">
            <a:extLst>
              <a:ext uri="{FF2B5EF4-FFF2-40B4-BE49-F238E27FC236}">
                <a16:creationId xmlns:a16="http://schemas.microsoft.com/office/drawing/2014/main" id="{39C05D84-FD89-45D7-BFE0-B85659484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39CDF-9963-4F29-A15D-75AE31D3FA3D}"/>
              </a:ext>
            </a:extLst>
          </p:cNvPr>
          <p:cNvSpPr>
            <a:spLocks noGrp="1"/>
          </p:cNvSpPr>
          <p:nvPr>
            <p:ph type="sldNum" sz="quarter" idx="12"/>
          </p:nvPr>
        </p:nvSpPr>
        <p:spPr/>
        <p:txBody>
          <a:bodyPr/>
          <a:lstStyle/>
          <a:p>
            <a:fld id="{5AEC0C49-72A4-40D9-998D-7B2B69E66BD3}" type="slidenum">
              <a:rPr lang="en-US" smtClean="0"/>
              <a:t>‹#›</a:t>
            </a:fld>
            <a:endParaRPr lang="en-US"/>
          </a:p>
        </p:txBody>
      </p:sp>
    </p:spTree>
    <p:extLst>
      <p:ext uri="{BB962C8B-B14F-4D97-AF65-F5344CB8AC3E}">
        <p14:creationId xmlns:p14="http://schemas.microsoft.com/office/powerpoint/2010/main" val="408099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4528-3FE3-4142-BF49-949FC9A850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3E9902-BCCB-4915-9F4F-8087B78A0F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BBE56C-8A17-4403-85A6-E0B2939EBA5F}"/>
              </a:ext>
            </a:extLst>
          </p:cNvPr>
          <p:cNvSpPr>
            <a:spLocks noGrp="1"/>
          </p:cNvSpPr>
          <p:nvPr>
            <p:ph type="dt" sz="half" idx="10"/>
          </p:nvPr>
        </p:nvSpPr>
        <p:spPr/>
        <p:txBody>
          <a:bodyPr/>
          <a:lstStyle/>
          <a:p>
            <a:fld id="{0F0CFA5C-27F1-44BB-B186-7D492A30D3AD}" type="datetimeFigureOut">
              <a:rPr lang="en-US" smtClean="0"/>
              <a:t>11/13/21</a:t>
            </a:fld>
            <a:endParaRPr lang="en-US"/>
          </a:p>
        </p:txBody>
      </p:sp>
      <p:sp>
        <p:nvSpPr>
          <p:cNvPr id="5" name="Footer Placeholder 4">
            <a:extLst>
              <a:ext uri="{FF2B5EF4-FFF2-40B4-BE49-F238E27FC236}">
                <a16:creationId xmlns:a16="http://schemas.microsoft.com/office/drawing/2014/main" id="{D37CC1DE-4AEC-48F4-8982-803433863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95064-3157-4755-B135-62F696F5F3AB}"/>
              </a:ext>
            </a:extLst>
          </p:cNvPr>
          <p:cNvSpPr>
            <a:spLocks noGrp="1"/>
          </p:cNvSpPr>
          <p:nvPr>
            <p:ph type="sldNum" sz="quarter" idx="12"/>
          </p:nvPr>
        </p:nvSpPr>
        <p:spPr/>
        <p:txBody>
          <a:bodyPr/>
          <a:lstStyle/>
          <a:p>
            <a:fld id="{5AEC0C49-72A4-40D9-998D-7B2B69E66BD3}" type="slidenum">
              <a:rPr lang="en-US" smtClean="0"/>
              <a:t>‹#›</a:t>
            </a:fld>
            <a:endParaRPr lang="en-US"/>
          </a:p>
        </p:txBody>
      </p:sp>
    </p:spTree>
    <p:extLst>
      <p:ext uri="{BB962C8B-B14F-4D97-AF65-F5344CB8AC3E}">
        <p14:creationId xmlns:p14="http://schemas.microsoft.com/office/powerpoint/2010/main" val="7338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EE72-C331-423E-8851-FD763EED38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3F6CD-D978-4B99-BD53-1526DE27F7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C24B76-100B-4CA6-81FC-6867ECF444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FE5850-3A3E-473F-A999-957566B6EFA4}"/>
              </a:ext>
            </a:extLst>
          </p:cNvPr>
          <p:cNvSpPr>
            <a:spLocks noGrp="1"/>
          </p:cNvSpPr>
          <p:nvPr>
            <p:ph type="dt" sz="half" idx="10"/>
          </p:nvPr>
        </p:nvSpPr>
        <p:spPr/>
        <p:txBody>
          <a:bodyPr/>
          <a:lstStyle/>
          <a:p>
            <a:fld id="{0F0CFA5C-27F1-44BB-B186-7D492A30D3AD}" type="datetimeFigureOut">
              <a:rPr lang="en-US" smtClean="0"/>
              <a:t>11/13/21</a:t>
            </a:fld>
            <a:endParaRPr lang="en-US"/>
          </a:p>
        </p:txBody>
      </p:sp>
      <p:sp>
        <p:nvSpPr>
          <p:cNvPr id="6" name="Footer Placeholder 5">
            <a:extLst>
              <a:ext uri="{FF2B5EF4-FFF2-40B4-BE49-F238E27FC236}">
                <a16:creationId xmlns:a16="http://schemas.microsoft.com/office/drawing/2014/main" id="{2E06C0D5-E199-406A-A3F3-EDBFF5386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61673B-4FB1-4CAA-B74C-ECCD1117424F}"/>
              </a:ext>
            </a:extLst>
          </p:cNvPr>
          <p:cNvSpPr>
            <a:spLocks noGrp="1"/>
          </p:cNvSpPr>
          <p:nvPr>
            <p:ph type="sldNum" sz="quarter" idx="12"/>
          </p:nvPr>
        </p:nvSpPr>
        <p:spPr/>
        <p:txBody>
          <a:bodyPr/>
          <a:lstStyle/>
          <a:p>
            <a:fld id="{5AEC0C49-72A4-40D9-998D-7B2B69E66BD3}" type="slidenum">
              <a:rPr lang="en-US" smtClean="0"/>
              <a:t>‹#›</a:t>
            </a:fld>
            <a:endParaRPr lang="en-US"/>
          </a:p>
        </p:txBody>
      </p:sp>
    </p:spTree>
    <p:extLst>
      <p:ext uri="{BB962C8B-B14F-4D97-AF65-F5344CB8AC3E}">
        <p14:creationId xmlns:p14="http://schemas.microsoft.com/office/powerpoint/2010/main" val="320164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9F92-C464-4366-AD7E-49D489F828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E6F457-1D5B-4748-872F-5A82A8B20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1F9072-C20F-4E34-B69F-B8EE9883D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D21E6-54D3-4A7E-B4EE-B3D890B34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804D2-5FE3-4868-BDF7-25D9277484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56C836-B787-4AC2-8587-0D6B875B92DB}"/>
              </a:ext>
            </a:extLst>
          </p:cNvPr>
          <p:cNvSpPr>
            <a:spLocks noGrp="1"/>
          </p:cNvSpPr>
          <p:nvPr>
            <p:ph type="dt" sz="half" idx="10"/>
          </p:nvPr>
        </p:nvSpPr>
        <p:spPr/>
        <p:txBody>
          <a:bodyPr/>
          <a:lstStyle/>
          <a:p>
            <a:fld id="{0F0CFA5C-27F1-44BB-B186-7D492A30D3AD}" type="datetimeFigureOut">
              <a:rPr lang="en-US" smtClean="0"/>
              <a:t>11/13/21</a:t>
            </a:fld>
            <a:endParaRPr lang="en-US"/>
          </a:p>
        </p:txBody>
      </p:sp>
      <p:sp>
        <p:nvSpPr>
          <p:cNvPr id="8" name="Footer Placeholder 7">
            <a:extLst>
              <a:ext uri="{FF2B5EF4-FFF2-40B4-BE49-F238E27FC236}">
                <a16:creationId xmlns:a16="http://schemas.microsoft.com/office/drawing/2014/main" id="{DCADAE44-3F72-47DB-B037-E55F0FB29B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E22739-2BBD-4CF2-BBA4-B27E4248ACB8}"/>
              </a:ext>
            </a:extLst>
          </p:cNvPr>
          <p:cNvSpPr>
            <a:spLocks noGrp="1"/>
          </p:cNvSpPr>
          <p:nvPr>
            <p:ph type="sldNum" sz="quarter" idx="12"/>
          </p:nvPr>
        </p:nvSpPr>
        <p:spPr/>
        <p:txBody>
          <a:bodyPr/>
          <a:lstStyle/>
          <a:p>
            <a:fld id="{5AEC0C49-72A4-40D9-998D-7B2B69E66BD3}" type="slidenum">
              <a:rPr lang="en-US" smtClean="0"/>
              <a:t>‹#›</a:t>
            </a:fld>
            <a:endParaRPr lang="en-US"/>
          </a:p>
        </p:txBody>
      </p:sp>
    </p:spTree>
    <p:extLst>
      <p:ext uri="{BB962C8B-B14F-4D97-AF65-F5344CB8AC3E}">
        <p14:creationId xmlns:p14="http://schemas.microsoft.com/office/powerpoint/2010/main" val="427541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90B1-F62A-4529-9D23-4CDB9F6BC9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409929-4D96-4382-899B-F38C0115DF29}"/>
              </a:ext>
            </a:extLst>
          </p:cNvPr>
          <p:cNvSpPr>
            <a:spLocks noGrp="1"/>
          </p:cNvSpPr>
          <p:nvPr>
            <p:ph type="dt" sz="half" idx="10"/>
          </p:nvPr>
        </p:nvSpPr>
        <p:spPr/>
        <p:txBody>
          <a:bodyPr/>
          <a:lstStyle/>
          <a:p>
            <a:fld id="{0F0CFA5C-27F1-44BB-B186-7D492A30D3AD}" type="datetimeFigureOut">
              <a:rPr lang="en-US" smtClean="0"/>
              <a:t>11/13/21</a:t>
            </a:fld>
            <a:endParaRPr lang="en-US"/>
          </a:p>
        </p:txBody>
      </p:sp>
      <p:sp>
        <p:nvSpPr>
          <p:cNvPr id="4" name="Footer Placeholder 3">
            <a:extLst>
              <a:ext uri="{FF2B5EF4-FFF2-40B4-BE49-F238E27FC236}">
                <a16:creationId xmlns:a16="http://schemas.microsoft.com/office/drawing/2014/main" id="{72FACF23-F200-42D8-A2BE-A9765EFAF7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92BEFF-EFDE-4A92-98B1-37A3D7E3B810}"/>
              </a:ext>
            </a:extLst>
          </p:cNvPr>
          <p:cNvSpPr>
            <a:spLocks noGrp="1"/>
          </p:cNvSpPr>
          <p:nvPr>
            <p:ph type="sldNum" sz="quarter" idx="12"/>
          </p:nvPr>
        </p:nvSpPr>
        <p:spPr/>
        <p:txBody>
          <a:bodyPr/>
          <a:lstStyle/>
          <a:p>
            <a:fld id="{5AEC0C49-72A4-40D9-998D-7B2B69E66BD3}" type="slidenum">
              <a:rPr lang="en-US" smtClean="0"/>
              <a:t>‹#›</a:t>
            </a:fld>
            <a:endParaRPr lang="en-US"/>
          </a:p>
        </p:txBody>
      </p:sp>
    </p:spTree>
    <p:extLst>
      <p:ext uri="{BB962C8B-B14F-4D97-AF65-F5344CB8AC3E}">
        <p14:creationId xmlns:p14="http://schemas.microsoft.com/office/powerpoint/2010/main" val="274093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255AE3-41D8-4192-A9A1-38B8A0614D73}"/>
              </a:ext>
            </a:extLst>
          </p:cNvPr>
          <p:cNvSpPr>
            <a:spLocks noGrp="1"/>
          </p:cNvSpPr>
          <p:nvPr>
            <p:ph type="dt" sz="half" idx="10"/>
          </p:nvPr>
        </p:nvSpPr>
        <p:spPr/>
        <p:txBody>
          <a:bodyPr/>
          <a:lstStyle/>
          <a:p>
            <a:fld id="{0F0CFA5C-27F1-44BB-B186-7D492A30D3AD}" type="datetimeFigureOut">
              <a:rPr lang="en-US" smtClean="0"/>
              <a:t>11/13/21</a:t>
            </a:fld>
            <a:endParaRPr lang="en-US"/>
          </a:p>
        </p:txBody>
      </p:sp>
      <p:sp>
        <p:nvSpPr>
          <p:cNvPr id="3" name="Footer Placeholder 2">
            <a:extLst>
              <a:ext uri="{FF2B5EF4-FFF2-40B4-BE49-F238E27FC236}">
                <a16:creationId xmlns:a16="http://schemas.microsoft.com/office/drawing/2014/main" id="{366A9424-5950-4FCF-9AEA-3DD71A4574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2AE431-9726-4E4F-A658-E28AC977FF96}"/>
              </a:ext>
            </a:extLst>
          </p:cNvPr>
          <p:cNvSpPr>
            <a:spLocks noGrp="1"/>
          </p:cNvSpPr>
          <p:nvPr>
            <p:ph type="sldNum" sz="quarter" idx="12"/>
          </p:nvPr>
        </p:nvSpPr>
        <p:spPr/>
        <p:txBody>
          <a:bodyPr/>
          <a:lstStyle/>
          <a:p>
            <a:fld id="{5AEC0C49-72A4-40D9-998D-7B2B69E66BD3}" type="slidenum">
              <a:rPr lang="en-US" smtClean="0"/>
              <a:t>‹#›</a:t>
            </a:fld>
            <a:endParaRPr lang="en-US"/>
          </a:p>
        </p:txBody>
      </p:sp>
    </p:spTree>
    <p:extLst>
      <p:ext uri="{BB962C8B-B14F-4D97-AF65-F5344CB8AC3E}">
        <p14:creationId xmlns:p14="http://schemas.microsoft.com/office/powerpoint/2010/main" val="803287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AE56-2C62-4D5C-B5EC-1890E27C9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FFAB50-A966-4895-8903-9684D7D3A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39419B-494D-4CBC-A2C1-F9E898288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6F7DBF-74C8-4B2B-9A13-6C5CBE694011}"/>
              </a:ext>
            </a:extLst>
          </p:cNvPr>
          <p:cNvSpPr>
            <a:spLocks noGrp="1"/>
          </p:cNvSpPr>
          <p:nvPr>
            <p:ph type="dt" sz="half" idx="10"/>
          </p:nvPr>
        </p:nvSpPr>
        <p:spPr/>
        <p:txBody>
          <a:bodyPr/>
          <a:lstStyle/>
          <a:p>
            <a:fld id="{0F0CFA5C-27F1-44BB-B186-7D492A30D3AD}" type="datetimeFigureOut">
              <a:rPr lang="en-US" smtClean="0"/>
              <a:t>11/13/21</a:t>
            </a:fld>
            <a:endParaRPr lang="en-US"/>
          </a:p>
        </p:txBody>
      </p:sp>
      <p:sp>
        <p:nvSpPr>
          <p:cNvPr id="6" name="Footer Placeholder 5">
            <a:extLst>
              <a:ext uri="{FF2B5EF4-FFF2-40B4-BE49-F238E27FC236}">
                <a16:creationId xmlns:a16="http://schemas.microsoft.com/office/drawing/2014/main" id="{15DEC426-2232-4816-B67A-AA577A0D3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46919E-E6A0-4E89-AE41-F6D56080D736}"/>
              </a:ext>
            </a:extLst>
          </p:cNvPr>
          <p:cNvSpPr>
            <a:spLocks noGrp="1"/>
          </p:cNvSpPr>
          <p:nvPr>
            <p:ph type="sldNum" sz="quarter" idx="12"/>
          </p:nvPr>
        </p:nvSpPr>
        <p:spPr/>
        <p:txBody>
          <a:bodyPr/>
          <a:lstStyle/>
          <a:p>
            <a:fld id="{5AEC0C49-72A4-40D9-998D-7B2B69E66BD3}" type="slidenum">
              <a:rPr lang="en-US" smtClean="0"/>
              <a:t>‹#›</a:t>
            </a:fld>
            <a:endParaRPr lang="en-US"/>
          </a:p>
        </p:txBody>
      </p:sp>
    </p:spTree>
    <p:extLst>
      <p:ext uri="{BB962C8B-B14F-4D97-AF65-F5344CB8AC3E}">
        <p14:creationId xmlns:p14="http://schemas.microsoft.com/office/powerpoint/2010/main" val="171740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B568-3E19-4EBF-871C-EDAAB12FF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862A00-D0F0-44B7-907B-6BCD048C5E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B563E4-6D34-403A-B0FB-CDACE240B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F87A66-86C2-4064-87B9-E16183CE65E7}"/>
              </a:ext>
            </a:extLst>
          </p:cNvPr>
          <p:cNvSpPr>
            <a:spLocks noGrp="1"/>
          </p:cNvSpPr>
          <p:nvPr>
            <p:ph type="dt" sz="half" idx="10"/>
          </p:nvPr>
        </p:nvSpPr>
        <p:spPr/>
        <p:txBody>
          <a:bodyPr/>
          <a:lstStyle/>
          <a:p>
            <a:fld id="{0F0CFA5C-27F1-44BB-B186-7D492A30D3AD}" type="datetimeFigureOut">
              <a:rPr lang="en-US" smtClean="0"/>
              <a:t>11/13/21</a:t>
            </a:fld>
            <a:endParaRPr lang="en-US"/>
          </a:p>
        </p:txBody>
      </p:sp>
      <p:sp>
        <p:nvSpPr>
          <p:cNvPr id="6" name="Footer Placeholder 5">
            <a:extLst>
              <a:ext uri="{FF2B5EF4-FFF2-40B4-BE49-F238E27FC236}">
                <a16:creationId xmlns:a16="http://schemas.microsoft.com/office/drawing/2014/main" id="{B04D8096-C790-44EB-B69C-6F78F4E35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F6CBF6-0F97-4189-9DE4-FCE96A79B614}"/>
              </a:ext>
            </a:extLst>
          </p:cNvPr>
          <p:cNvSpPr>
            <a:spLocks noGrp="1"/>
          </p:cNvSpPr>
          <p:nvPr>
            <p:ph type="sldNum" sz="quarter" idx="12"/>
          </p:nvPr>
        </p:nvSpPr>
        <p:spPr/>
        <p:txBody>
          <a:bodyPr/>
          <a:lstStyle/>
          <a:p>
            <a:fld id="{5AEC0C49-72A4-40D9-998D-7B2B69E66BD3}" type="slidenum">
              <a:rPr lang="en-US" smtClean="0"/>
              <a:t>‹#›</a:t>
            </a:fld>
            <a:endParaRPr lang="en-US"/>
          </a:p>
        </p:txBody>
      </p:sp>
    </p:spTree>
    <p:extLst>
      <p:ext uri="{BB962C8B-B14F-4D97-AF65-F5344CB8AC3E}">
        <p14:creationId xmlns:p14="http://schemas.microsoft.com/office/powerpoint/2010/main" val="371140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0EB500-579B-4577-B518-2D6DF9BBAB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22D91D-0813-4C50-A60E-09C79BFF28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0710F-FDEA-4D3E-B182-B771A0848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CFA5C-27F1-44BB-B186-7D492A30D3AD}" type="datetimeFigureOut">
              <a:rPr lang="en-US" smtClean="0"/>
              <a:t>11/13/21</a:t>
            </a:fld>
            <a:endParaRPr lang="en-US"/>
          </a:p>
        </p:txBody>
      </p:sp>
      <p:sp>
        <p:nvSpPr>
          <p:cNvPr id="5" name="Footer Placeholder 4">
            <a:extLst>
              <a:ext uri="{FF2B5EF4-FFF2-40B4-BE49-F238E27FC236}">
                <a16:creationId xmlns:a16="http://schemas.microsoft.com/office/drawing/2014/main" id="{27D8A677-922A-417D-BDF8-2135D35196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73309E-7AB8-4519-8799-4A832E5DEF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EC0C49-72A4-40D9-998D-7B2B69E66BD3}" type="slidenum">
              <a:rPr lang="en-US" smtClean="0"/>
              <a:t>‹#›</a:t>
            </a:fld>
            <a:endParaRPr lang="en-US"/>
          </a:p>
        </p:txBody>
      </p:sp>
    </p:spTree>
    <p:extLst>
      <p:ext uri="{BB962C8B-B14F-4D97-AF65-F5344CB8AC3E}">
        <p14:creationId xmlns:p14="http://schemas.microsoft.com/office/powerpoint/2010/main" val="3955545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eg"/><Relationship Id="rId18" Type="http://schemas.openxmlformats.org/officeDocument/2006/relationships/image" Target="../media/image19.png"/><Relationship Id="rId3" Type="http://schemas.openxmlformats.org/officeDocument/2006/relationships/image" Target="../media/image2.jpe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1.png"/><Relationship Id="rId10" Type="http://schemas.openxmlformats.org/officeDocument/2006/relationships/image" Target="../media/image3.png"/><Relationship Id="rId19"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9.jpe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2088-6540-499D-9CF1-5809F894515D}"/>
              </a:ext>
            </a:extLst>
          </p:cNvPr>
          <p:cNvSpPr>
            <a:spLocks noGrp="1"/>
          </p:cNvSpPr>
          <p:nvPr>
            <p:ph type="ctrTitle"/>
          </p:nvPr>
        </p:nvSpPr>
        <p:spPr/>
        <p:txBody>
          <a:bodyPr/>
          <a:lstStyle/>
          <a:p>
            <a:r>
              <a:rPr lang="en-US" dirty="0" err="1"/>
              <a:t>Devops</a:t>
            </a:r>
            <a:r>
              <a:rPr lang="en-US" dirty="0"/>
              <a:t> Pipelines 1/5</a:t>
            </a:r>
          </a:p>
        </p:txBody>
      </p:sp>
      <p:sp>
        <p:nvSpPr>
          <p:cNvPr id="3" name="Subtitle 2">
            <a:extLst>
              <a:ext uri="{FF2B5EF4-FFF2-40B4-BE49-F238E27FC236}">
                <a16:creationId xmlns:a16="http://schemas.microsoft.com/office/drawing/2014/main" id="{6D61A05A-D4D9-4F1D-B666-149A20F946A7}"/>
              </a:ext>
            </a:extLst>
          </p:cNvPr>
          <p:cNvSpPr>
            <a:spLocks noGrp="1"/>
          </p:cNvSpPr>
          <p:nvPr>
            <p:ph type="subTitle" idx="1"/>
          </p:nvPr>
        </p:nvSpPr>
        <p:spPr/>
        <p:txBody>
          <a:bodyPr/>
          <a:lstStyle/>
          <a:p>
            <a:r>
              <a:rPr lang="en-US" dirty="0" err="1"/>
              <a:t>Devops</a:t>
            </a:r>
            <a:r>
              <a:rPr lang="en-US" dirty="0"/>
              <a:t> Easy Learning</a:t>
            </a:r>
          </a:p>
        </p:txBody>
      </p:sp>
    </p:spTree>
    <p:extLst>
      <p:ext uri="{BB962C8B-B14F-4D97-AF65-F5344CB8AC3E}">
        <p14:creationId xmlns:p14="http://schemas.microsoft.com/office/powerpoint/2010/main" val="181526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DB2453-8388-4E73-8039-17A86B3D4EFB}"/>
              </a:ext>
            </a:extLst>
          </p:cNvPr>
          <p:cNvSpPr txBox="1"/>
          <p:nvPr/>
        </p:nvSpPr>
        <p:spPr>
          <a:xfrm>
            <a:off x="880844" y="1168940"/>
            <a:ext cx="9924176" cy="2862322"/>
          </a:xfrm>
          <a:prstGeom prst="rect">
            <a:avLst/>
          </a:prstGeom>
          <a:noFill/>
        </p:spPr>
        <p:txBody>
          <a:bodyPr wrap="square">
            <a:spAutoFit/>
          </a:bodyPr>
          <a:lstStyle/>
          <a:p>
            <a:r>
              <a:rPr lang="en-US" dirty="0"/>
              <a:t>A month ago; I was assigned on the project where we have to setup a pipeline that will deploy two applications using docker-compose as deployment strategy. Basically, we are building a single pipeline that runs two application written in  java and html. I created the repo on </a:t>
            </a:r>
            <a:r>
              <a:rPr lang="en-US" dirty="0" err="1"/>
              <a:t>Github</a:t>
            </a:r>
            <a:r>
              <a:rPr lang="en-US" dirty="0"/>
              <a:t> where PR’s will be  merged. I configured  Jenkins with webhook in such a way that Jenkins will go ahead pull the code and build it </a:t>
            </a:r>
            <a:r>
              <a:rPr lang="en-US" dirty="0" err="1"/>
              <a:t>automaticallyJenkins</a:t>
            </a:r>
            <a:r>
              <a:rPr lang="en-US" dirty="0"/>
              <a:t> will invoke SonarQube container for analysis scan and testing as functional test, bug test. if those code pass the quality gate that have been set up  Jenkins invoke maven container that will go ahead and build the artifact, then Jenkins will build the image and push it to nexus or docker registry, and Jenkins will invoke slack for the notification. Next, Ansible will run the playbook that will launch docker compose and deploy those images in those containers which are tomcat container, </a:t>
            </a:r>
            <a:r>
              <a:rPr lang="en-US" dirty="0" err="1"/>
              <a:t>apache</a:t>
            </a:r>
            <a:r>
              <a:rPr lang="en-US" dirty="0"/>
              <a:t> container, and database Postgres container.</a:t>
            </a:r>
          </a:p>
        </p:txBody>
      </p:sp>
      <p:sp>
        <p:nvSpPr>
          <p:cNvPr id="5" name="Title 1">
            <a:extLst>
              <a:ext uri="{FF2B5EF4-FFF2-40B4-BE49-F238E27FC236}">
                <a16:creationId xmlns:a16="http://schemas.microsoft.com/office/drawing/2014/main" id="{FEE486FD-4FC1-417A-84CE-91DF17EEAD00}"/>
              </a:ext>
            </a:extLst>
          </p:cNvPr>
          <p:cNvSpPr txBox="1">
            <a:spLocks/>
          </p:cNvSpPr>
          <p:nvPr/>
        </p:nvSpPr>
        <p:spPr>
          <a:xfrm>
            <a:off x="838200" y="365125"/>
            <a:ext cx="10515600" cy="15140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explain the pipeline scenario 03 </a:t>
            </a:r>
          </a:p>
        </p:txBody>
      </p:sp>
    </p:spTree>
    <p:extLst>
      <p:ext uri="{BB962C8B-B14F-4D97-AF65-F5344CB8AC3E}">
        <p14:creationId xmlns:p14="http://schemas.microsoft.com/office/powerpoint/2010/main" val="713965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AA1E6B-B6AF-4A16-BA9A-A9611DD8DEB7}"/>
              </a:ext>
            </a:extLst>
          </p:cNvPr>
          <p:cNvSpPr txBox="1"/>
          <p:nvPr/>
        </p:nvSpPr>
        <p:spPr>
          <a:xfrm>
            <a:off x="444617" y="1030440"/>
            <a:ext cx="10486238" cy="4524315"/>
          </a:xfrm>
          <a:prstGeom prst="rect">
            <a:avLst/>
          </a:prstGeom>
          <a:noFill/>
        </p:spPr>
        <p:txBody>
          <a:bodyPr wrap="square">
            <a:spAutoFit/>
          </a:bodyPr>
          <a:lstStyle/>
          <a:p>
            <a:r>
              <a:rPr lang="en-US" dirty="0"/>
              <a:t>so basically I setup this pipeline in such a way that whenever there is a new commit to the code , Jenkins will be notified through webhook  and will   pull the code .</a:t>
            </a:r>
          </a:p>
          <a:p>
            <a:endParaRPr lang="en-US" dirty="0"/>
          </a:p>
          <a:p>
            <a:r>
              <a:rPr lang="en-US" dirty="0"/>
              <a:t> Next, will start a </a:t>
            </a:r>
            <a:r>
              <a:rPr lang="en-US" dirty="0" err="1"/>
              <a:t>sonarqube</a:t>
            </a:r>
            <a:r>
              <a:rPr lang="en-US" dirty="0"/>
              <a:t> container to test the code and the report will be sent to </a:t>
            </a:r>
            <a:r>
              <a:rPr lang="en-US" dirty="0" err="1"/>
              <a:t>sonarqube</a:t>
            </a:r>
            <a:r>
              <a:rPr lang="en-US" dirty="0"/>
              <a:t> UI. </a:t>
            </a:r>
          </a:p>
          <a:p>
            <a:endParaRPr lang="en-US" dirty="0"/>
          </a:p>
          <a:p>
            <a:r>
              <a:rPr lang="en-US" dirty="0"/>
              <a:t>If </a:t>
            </a:r>
            <a:r>
              <a:rPr lang="en-US" dirty="0" err="1"/>
              <a:t>sonaqube</a:t>
            </a:r>
            <a:r>
              <a:rPr lang="en-US" dirty="0"/>
              <a:t> failed the job for any reason,  Jenkins will mark the build as failure and a notification will be sent to slack</a:t>
            </a:r>
          </a:p>
          <a:p>
            <a:endParaRPr lang="en-US" dirty="0"/>
          </a:p>
          <a:p>
            <a:r>
              <a:rPr lang="en-US" dirty="0"/>
              <a:t> If </a:t>
            </a:r>
            <a:r>
              <a:rPr lang="en-US" dirty="0" err="1"/>
              <a:t>sonarqube</a:t>
            </a:r>
            <a:r>
              <a:rPr lang="en-US" dirty="0"/>
              <a:t> portion of the pipeline is successful meaning the code passes all quality gates and profiles Jenkins will spin a maven container to build the code  and generate an artifact in tar file . </a:t>
            </a:r>
          </a:p>
          <a:p>
            <a:endParaRPr lang="en-US" dirty="0"/>
          </a:p>
          <a:p>
            <a:r>
              <a:rPr lang="en-US" dirty="0"/>
              <a:t>Once the artifact is ready, Jenkins build  two docker images one for tomcat and another one for httpd  and  push both images to </a:t>
            </a:r>
            <a:r>
              <a:rPr lang="en-US" dirty="0" err="1"/>
              <a:t>dockerhub</a:t>
            </a:r>
            <a:r>
              <a:rPr lang="en-US" dirty="0"/>
              <a:t> and nexus both are private repo for the company</a:t>
            </a:r>
          </a:p>
          <a:p>
            <a:r>
              <a:rPr lang="en-US" dirty="0"/>
              <a:t>Once those images have been pushed , Jenkins will run a script to update the  docker-compose file with new images </a:t>
            </a:r>
            <a:r>
              <a:rPr lang="en-US" dirty="0" err="1"/>
              <a:t>tagsAfter</a:t>
            </a:r>
            <a:r>
              <a:rPr lang="en-US" dirty="0"/>
              <a:t> that Jenkins will invoke ansible to deploy new images to tomcat and httpd server using docker-compose, also  post the build status on slack</a:t>
            </a:r>
          </a:p>
        </p:txBody>
      </p:sp>
      <p:sp>
        <p:nvSpPr>
          <p:cNvPr id="6" name="Title 1">
            <a:extLst>
              <a:ext uri="{FF2B5EF4-FFF2-40B4-BE49-F238E27FC236}">
                <a16:creationId xmlns:a16="http://schemas.microsoft.com/office/drawing/2014/main" id="{5626DDB9-5C37-47AB-938E-F585D06DDB39}"/>
              </a:ext>
            </a:extLst>
          </p:cNvPr>
          <p:cNvSpPr txBox="1">
            <a:spLocks/>
          </p:cNvSpPr>
          <p:nvPr/>
        </p:nvSpPr>
        <p:spPr>
          <a:xfrm>
            <a:off x="838200" y="365125"/>
            <a:ext cx="10515600" cy="15140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explain the pipeline scenario 04</a:t>
            </a:r>
          </a:p>
        </p:txBody>
      </p:sp>
    </p:spTree>
    <p:extLst>
      <p:ext uri="{BB962C8B-B14F-4D97-AF65-F5344CB8AC3E}">
        <p14:creationId xmlns:p14="http://schemas.microsoft.com/office/powerpoint/2010/main" val="98952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AB5403-92C8-4EA2-A845-5D079E63B523}"/>
              </a:ext>
            </a:extLst>
          </p:cNvPr>
          <p:cNvSpPr txBox="1"/>
          <p:nvPr/>
        </p:nvSpPr>
        <p:spPr>
          <a:xfrm>
            <a:off x="1065402" y="1030440"/>
            <a:ext cx="10352015" cy="3970318"/>
          </a:xfrm>
          <a:prstGeom prst="rect">
            <a:avLst/>
          </a:prstGeom>
          <a:noFill/>
        </p:spPr>
        <p:txBody>
          <a:bodyPr wrap="square">
            <a:spAutoFit/>
          </a:bodyPr>
          <a:lstStyle/>
          <a:p>
            <a:r>
              <a:rPr lang="en-US" dirty="0"/>
              <a:t>1-  For this pipeline, whenever a PR is merged   on </a:t>
            </a:r>
            <a:r>
              <a:rPr lang="en-US" dirty="0" err="1"/>
              <a:t>github</a:t>
            </a:r>
            <a:r>
              <a:rPr lang="en-US" dirty="0"/>
              <a:t>,  Jenkins will be triggered via webhook.</a:t>
            </a:r>
          </a:p>
          <a:p>
            <a:r>
              <a:rPr lang="en-US" dirty="0"/>
              <a:t>2- will invoke </a:t>
            </a:r>
            <a:r>
              <a:rPr lang="en-US" dirty="0" err="1"/>
              <a:t>sonarqube</a:t>
            </a:r>
            <a:r>
              <a:rPr lang="en-US" dirty="0"/>
              <a:t> to test and analyzed the code then send the report to </a:t>
            </a:r>
            <a:r>
              <a:rPr lang="en-US" dirty="0" err="1"/>
              <a:t>sonarqube</a:t>
            </a:r>
            <a:r>
              <a:rPr lang="en-US" dirty="0"/>
              <a:t> </a:t>
            </a:r>
            <a:r>
              <a:rPr lang="en-US" dirty="0" err="1"/>
              <a:t>url</a:t>
            </a:r>
            <a:endParaRPr lang="en-US" dirty="0"/>
          </a:p>
          <a:p>
            <a:r>
              <a:rPr lang="en-US" dirty="0"/>
              <a:t> 3- should any failure arise Jenkins will terminate the project and marked the build as failure  report will be sent  to slack for notification</a:t>
            </a:r>
          </a:p>
          <a:p>
            <a:r>
              <a:rPr lang="en-US" dirty="0"/>
              <a:t> 4- assuming that </a:t>
            </a:r>
            <a:r>
              <a:rPr lang="en-US" dirty="0" err="1"/>
              <a:t>sonarqube</a:t>
            </a:r>
            <a:r>
              <a:rPr lang="en-US" dirty="0"/>
              <a:t> stage of the pipeline was successful, Jenkins will invoke maven to build the code and generate a </a:t>
            </a:r>
            <a:r>
              <a:rPr lang="en-US" dirty="0" err="1"/>
              <a:t>warfile</a:t>
            </a:r>
            <a:r>
              <a:rPr lang="en-US" dirty="0"/>
              <a:t> as artifact</a:t>
            </a:r>
          </a:p>
          <a:p>
            <a:r>
              <a:rPr lang="en-US" dirty="0"/>
              <a:t> 5-  Jenkins will build two docker images using the </a:t>
            </a:r>
            <a:r>
              <a:rPr lang="en-US" dirty="0" err="1"/>
              <a:t>warfile</a:t>
            </a:r>
            <a:r>
              <a:rPr lang="en-US" dirty="0"/>
              <a:t> from maven  and push them to the company nexus and </a:t>
            </a:r>
            <a:r>
              <a:rPr lang="en-US" dirty="0" err="1"/>
              <a:t>dockerhub</a:t>
            </a:r>
            <a:r>
              <a:rPr lang="en-US" dirty="0"/>
              <a:t> repo</a:t>
            </a:r>
          </a:p>
          <a:p>
            <a:r>
              <a:rPr lang="en-US" dirty="0"/>
              <a:t>6- since the image tag portion of the docker-compose file was set to be dynamic meaning they are updated each time there is a new tag available via a script, Jenkins will invoke ansible  witch will first run the script to update the docker-compose file with the new image tag, and then deploy those new  images to tomcat and httpd server using docker-compose </a:t>
            </a:r>
          </a:p>
          <a:p>
            <a:endParaRPr lang="en-US" dirty="0"/>
          </a:p>
          <a:p>
            <a:r>
              <a:rPr lang="en-US" dirty="0"/>
              <a:t>7 - After that transaction a build status is sent to slack</a:t>
            </a:r>
          </a:p>
        </p:txBody>
      </p:sp>
      <p:sp>
        <p:nvSpPr>
          <p:cNvPr id="6" name="Title 1">
            <a:extLst>
              <a:ext uri="{FF2B5EF4-FFF2-40B4-BE49-F238E27FC236}">
                <a16:creationId xmlns:a16="http://schemas.microsoft.com/office/drawing/2014/main" id="{88EFB7F5-288B-4628-9C74-CA0CEAE29340}"/>
              </a:ext>
            </a:extLst>
          </p:cNvPr>
          <p:cNvSpPr txBox="1">
            <a:spLocks/>
          </p:cNvSpPr>
          <p:nvPr/>
        </p:nvSpPr>
        <p:spPr>
          <a:xfrm>
            <a:off x="838200" y="365125"/>
            <a:ext cx="10515600" cy="15140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explain the pipeline scenario 05 </a:t>
            </a:r>
          </a:p>
        </p:txBody>
      </p:sp>
    </p:spTree>
    <p:extLst>
      <p:ext uri="{BB962C8B-B14F-4D97-AF65-F5344CB8AC3E}">
        <p14:creationId xmlns:p14="http://schemas.microsoft.com/office/powerpoint/2010/main" val="350612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E50C99-5611-4958-940A-E0C70548611C}"/>
              </a:ext>
            </a:extLst>
          </p:cNvPr>
          <p:cNvSpPr txBox="1"/>
          <p:nvPr/>
        </p:nvSpPr>
        <p:spPr>
          <a:xfrm>
            <a:off x="520117" y="1999936"/>
            <a:ext cx="8621786" cy="2031325"/>
          </a:xfrm>
          <a:prstGeom prst="rect">
            <a:avLst/>
          </a:prstGeom>
          <a:noFill/>
        </p:spPr>
        <p:txBody>
          <a:bodyPr wrap="square">
            <a:spAutoFit/>
          </a:bodyPr>
          <a:lstStyle/>
          <a:p>
            <a:r>
              <a:rPr lang="en-US" dirty="0"/>
              <a:t>For this </a:t>
            </a:r>
            <a:r>
              <a:rPr lang="en-US" dirty="0" err="1"/>
              <a:t>pipeline,once</a:t>
            </a:r>
            <a:r>
              <a:rPr lang="en-US" dirty="0"/>
              <a:t> the pull request is merged in </a:t>
            </a:r>
            <a:r>
              <a:rPr lang="en-US" dirty="0" err="1"/>
              <a:t>Github</a:t>
            </a:r>
            <a:r>
              <a:rPr lang="en-US" dirty="0"/>
              <a:t>, Jenkins configure with webhook will automatically pull the code, test and </a:t>
            </a:r>
            <a:r>
              <a:rPr lang="en-US" dirty="0" err="1"/>
              <a:t>analyse</a:t>
            </a:r>
            <a:r>
              <a:rPr lang="en-US" dirty="0"/>
              <a:t> it with </a:t>
            </a:r>
            <a:r>
              <a:rPr lang="en-US" dirty="0" err="1"/>
              <a:t>Sonarqube</a:t>
            </a:r>
            <a:r>
              <a:rPr lang="en-US" dirty="0"/>
              <a:t> </a:t>
            </a:r>
            <a:r>
              <a:rPr lang="en-US" dirty="0" err="1"/>
              <a:t>scanner.If</a:t>
            </a:r>
            <a:r>
              <a:rPr lang="en-US" dirty="0"/>
              <a:t> the code passes the quality gates, Jenkins will go ahead, build it with Maven, generate an artifact in </a:t>
            </a:r>
            <a:r>
              <a:rPr lang="en-US" dirty="0" err="1"/>
              <a:t>jarfile,build</a:t>
            </a:r>
            <a:r>
              <a:rPr lang="en-US" dirty="0"/>
              <a:t> images from that artifact and push  them  in </a:t>
            </a:r>
            <a:r>
              <a:rPr lang="en-US" dirty="0" err="1"/>
              <a:t>Nexux</a:t>
            </a:r>
            <a:r>
              <a:rPr lang="en-US" dirty="0"/>
              <a:t> and </a:t>
            </a:r>
            <a:r>
              <a:rPr lang="en-US" dirty="0" err="1"/>
              <a:t>Dockerhub</a:t>
            </a:r>
            <a:r>
              <a:rPr lang="en-US" dirty="0"/>
              <a:t>. Then, Jenkins will invoke Ansible that will run the  docker-compose file to deploy new images to tomcat and httpd servers once new images have been  deployed,  Jenkins will report the status of the project to slack.</a:t>
            </a:r>
          </a:p>
        </p:txBody>
      </p:sp>
      <p:sp>
        <p:nvSpPr>
          <p:cNvPr id="6" name="Title 1">
            <a:extLst>
              <a:ext uri="{FF2B5EF4-FFF2-40B4-BE49-F238E27FC236}">
                <a16:creationId xmlns:a16="http://schemas.microsoft.com/office/drawing/2014/main" id="{DB9CA4EB-8FAD-44C9-A8BF-31E1898E6DCD}"/>
              </a:ext>
            </a:extLst>
          </p:cNvPr>
          <p:cNvSpPr txBox="1">
            <a:spLocks/>
          </p:cNvSpPr>
          <p:nvPr/>
        </p:nvSpPr>
        <p:spPr>
          <a:xfrm>
            <a:off x="838200" y="365125"/>
            <a:ext cx="10515600" cy="15140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explain the pipeline scenario 06 </a:t>
            </a:r>
          </a:p>
        </p:txBody>
      </p:sp>
    </p:spTree>
    <p:extLst>
      <p:ext uri="{BB962C8B-B14F-4D97-AF65-F5344CB8AC3E}">
        <p14:creationId xmlns:p14="http://schemas.microsoft.com/office/powerpoint/2010/main" val="2571683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1B9B7E-60E1-4E7D-8012-F4876FB78B7D}"/>
              </a:ext>
            </a:extLst>
          </p:cNvPr>
          <p:cNvSpPr txBox="1"/>
          <p:nvPr/>
        </p:nvSpPr>
        <p:spPr>
          <a:xfrm>
            <a:off x="685101" y="1579676"/>
            <a:ext cx="10821798" cy="3416320"/>
          </a:xfrm>
          <a:prstGeom prst="rect">
            <a:avLst/>
          </a:prstGeom>
          <a:noFill/>
        </p:spPr>
        <p:txBody>
          <a:bodyPr wrap="square">
            <a:spAutoFit/>
          </a:bodyPr>
          <a:lstStyle/>
          <a:p>
            <a:r>
              <a:rPr lang="en-US" dirty="0"/>
              <a:t>Once a PR is merged in </a:t>
            </a:r>
            <a:r>
              <a:rPr lang="en-US" dirty="0" err="1"/>
              <a:t>github</a:t>
            </a:r>
            <a:r>
              <a:rPr lang="en-US" dirty="0"/>
              <a:t>,  Jenkins is triggered via webhook ,  will then clone the new the code and invoke using sonar scanner  to   test and </a:t>
            </a:r>
            <a:r>
              <a:rPr lang="en-US" dirty="0" err="1"/>
              <a:t>analyse</a:t>
            </a:r>
            <a:r>
              <a:rPr lang="en-US" dirty="0"/>
              <a:t> that code  and push the result to sonar UI If  </a:t>
            </a:r>
            <a:r>
              <a:rPr lang="en-US" dirty="0" err="1"/>
              <a:t>sonarqube</a:t>
            </a:r>
            <a:r>
              <a:rPr lang="en-US" dirty="0"/>
              <a:t> fail the code for any reason, Jenkins will marked the build as failure  and  send the  notification to slack.      </a:t>
            </a:r>
          </a:p>
          <a:p>
            <a:r>
              <a:rPr lang="en-US" dirty="0"/>
              <a:t>      -	if the code passes the </a:t>
            </a:r>
            <a:r>
              <a:rPr lang="en-US" dirty="0" err="1"/>
              <a:t>sonarqube</a:t>
            </a:r>
            <a:r>
              <a:rPr lang="en-US" dirty="0"/>
              <a:t> stage of the pipeline meaning all quality gates as specified in </a:t>
            </a:r>
            <a:r>
              <a:rPr lang="en-US" dirty="0" err="1"/>
              <a:t>sonarqube</a:t>
            </a:r>
            <a:r>
              <a:rPr lang="en-US" dirty="0"/>
              <a:t> configuration have been satisfied, Jenkins  will invoke maven to build the code and generated a  </a:t>
            </a:r>
            <a:r>
              <a:rPr lang="en-US" dirty="0" err="1"/>
              <a:t>jarfile</a:t>
            </a:r>
            <a:r>
              <a:rPr lang="en-US" dirty="0"/>
              <a:t> as artifact 	once the artifact is ready, Jenkins uses that to build two docker  images and  push those images in the nexus </a:t>
            </a:r>
            <a:r>
              <a:rPr lang="en-US" dirty="0" err="1"/>
              <a:t>artifactory</a:t>
            </a:r>
            <a:r>
              <a:rPr lang="en-US" dirty="0"/>
              <a:t> and </a:t>
            </a:r>
            <a:r>
              <a:rPr lang="en-US" dirty="0" err="1"/>
              <a:t>dockerhub</a:t>
            </a:r>
            <a:r>
              <a:rPr lang="en-US" dirty="0"/>
              <a:t> registry         </a:t>
            </a:r>
          </a:p>
          <a:p>
            <a:r>
              <a:rPr lang="en-US" dirty="0"/>
              <a:t>   -	once images have been pushed, Jenkins invoke  ansible to  run the docker-compose file which then deploy new images to  tomcat and httpd server that are running inside  containers     </a:t>
            </a:r>
          </a:p>
          <a:p>
            <a:r>
              <a:rPr lang="en-US" dirty="0"/>
              <a:t>        -	after images are being deploy, Jenkins send the build status to slack for </a:t>
            </a:r>
            <a:r>
              <a:rPr lang="en-US" dirty="0" err="1"/>
              <a:t>notification.It</a:t>
            </a:r>
            <a:r>
              <a:rPr lang="en-US" dirty="0"/>
              <a:t> is important to mention that sonar scanner and  maven are  on demand containers,  meaning they are launched by Jenkins as needed and terminated once they have completed their task</a:t>
            </a:r>
          </a:p>
        </p:txBody>
      </p:sp>
      <p:sp>
        <p:nvSpPr>
          <p:cNvPr id="4" name="Title 1">
            <a:extLst>
              <a:ext uri="{FF2B5EF4-FFF2-40B4-BE49-F238E27FC236}">
                <a16:creationId xmlns:a16="http://schemas.microsoft.com/office/drawing/2014/main" id="{3DDBB302-11BF-4DF8-8201-7FF459D55062}"/>
              </a:ext>
            </a:extLst>
          </p:cNvPr>
          <p:cNvSpPr txBox="1">
            <a:spLocks/>
          </p:cNvSpPr>
          <p:nvPr/>
        </p:nvSpPr>
        <p:spPr>
          <a:xfrm>
            <a:off x="838200" y="365125"/>
            <a:ext cx="10515600" cy="15140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explain the pipeline scenario 07</a:t>
            </a:r>
          </a:p>
        </p:txBody>
      </p:sp>
    </p:spTree>
    <p:extLst>
      <p:ext uri="{BB962C8B-B14F-4D97-AF65-F5344CB8AC3E}">
        <p14:creationId xmlns:p14="http://schemas.microsoft.com/office/powerpoint/2010/main" val="3841197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3CE1-7DFE-47C0-A70E-33E5BFCA1B74}"/>
              </a:ext>
            </a:extLst>
          </p:cNvPr>
          <p:cNvSpPr>
            <a:spLocks noGrp="1"/>
          </p:cNvSpPr>
          <p:nvPr>
            <p:ph type="title"/>
          </p:nvPr>
        </p:nvSpPr>
        <p:spPr/>
        <p:txBody>
          <a:bodyPr/>
          <a:lstStyle/>
          <a:p>
            <a:r>
              <a:rPr lang="en-US" dirty="0"/>
              <a:t>Issues encounter while building the pipeline</a:t>
            </a:r>
          </a:p>
        </p:txBody>
      </p:sp>
    </p:spTree>
    <p:extLst>
      <p:ext uri="{BB962C8B-B14F-4D97-AF65-F5344CB8AC3E}">
        <p14:creationId xmlns:p14="http://schemas.microsoft.com/office/powerpoint/2010/main" val="24594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6A87E-E65C-44D7-A311-0BDEC92D411C}"/>
              </a:ext>
            </a:extLst>
          </p:cNvPr>
          <p:cNvSpPr>
            <a:spLocks noGrp="1"/>
          </p:cNvSpPr>
          <p:nvPr>
            <p:ph type="title"/>
          </p:nvPr>
        </p:nvSpPr>
        <p:spPr/>
        <p:txBody>
          <a:bodyPr/>
          <a:lstStyle/>
          <a:p>
            <a:r>
              <a:rPr lang="en-US" dirty="0"/>
              <a:t>Take personal notes here</a:t>
            </a:r>
          </a:p>
        </p:txBody>
      </p:sp>
    </p:spTree>
    <p:extLst>
      <p:ext uri="{BB962C8B-B14F-4D97-AF65-F5344CB8AC3E}">
        <p14:creationId xmlns:p14="http://schemas.microsoft.com/office/powerpoint/2010/main" val="126710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itHub For Beginners: Yes We Code | by Mohammed Abdul Mannan | Medium">
            <a:extLst>
              <a:ext uri="{FF2B5EF4-FFF2-40B4-BE49-F238E27FC236}">
                <a16:creationId xmlns:a16="http://schemas.microsoft.com/office/drawing/2014/main" id="{B65C239F-6DBD-453C-9C9A-C8DD7A98E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16" y="601663"/>
            <a:ext cx="686062" cy="37937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text, clipart&#10;&#10;Description automatically generated">
            <a:extLst>
              <a:ext uri="{FF2B5EF4-FFF2-40B4-BE49-F238E27FC236}">
                <a16:creationId xmlns:a16="http://schemas.microsoft.com/office/drawing/2014/main" id="{177E4AD9-AC8E-4446-AB0D-716DCD161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054" y="601663"/>
            <a:ext cx="629991" cy="379379"/>
          </a:xfrm>
          <a:prstGeom prst="rect">
            <a:avLst/>
          </a:prstGeom>
        </p:spPr>
      </p:pic>
      <p:pic>
        <p:nvPicPr>
          <p:cNvPr id="1028" name="Picture 4" descr="A practical introduction to Docker containers | Red Hat Developer">
            <a:extLst>
              <a:ext uri="{FF2B5EF4-FFF2-40B4-BE49-F238E27FC236}">
                <a16:creationId xmlns:a16="http://schemas.microsoft.com/office/drawing/2014/main" id="{54E7D4CC-C1FA-433B-A232-3C3BE60273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738" y="601663"/>
            <a:ext cx="474807" cy="3920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Your Jenkins Belongs to Us Now: Abusing Continuous Integration Systems">
            <a:extLst>
              <a:ext uri="{FF2B5EF4-FFF2-40B4-BE49-F238E27FC236}">
                <a16:creationId xmlns:a16="http://schemas.microsoft.com/office/drawing/2014/main" id="{A5C4AC51-636D-443C-B3AF-9515C6DB41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7026" y="536063"/>
            <a:ext cx="777212" cy="5105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 to install Apache Maven on CentOS 8 - Unixcop">
            <a:extLst>
              <a:ext uri="{FF2B5EF4-FFF2-40B4-BE49-F238E27FC236}">
                <a16:creationId xmlns:a16="http://schemas.microsoft.com/office/drawing/2014/main" id="{E760EDAB-B1A1-4A2D-B0C6-BDBF51EAB4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8719" y="536063"/>
            <a:ext cx="1528762" cy="7524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onarScanner">
            <a:extLst>
              <a:ext uri="{FF2B5EF4-FFF2-40B4-BE49-F238E27FC236}">
                <a16:creationId xmlns:a16="http://schemas.microsoft.com/office/drawing/2014/main" id="{41DA087A-CF1B-40CC-BA94-56B6434DF3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63836" y="776074"/>
            <a:ext cx="1790700" cy="6381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logo&#10;&#10;Description automatically generated">
            <a:extLst>
              <a:ext uri="{FF2B5EF4-FFF2-40B4-BE49-F238E27FC236}">
                <a16:creationId xmlns:a16="http://schemas.microsoft.com/office/drawing/2014/main" id="{6BE419DB-B91A-4965-BBF9-D8972FAF3E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8751" y="1651539"/>
            <a:ext cx="2198763" cy="968830"/>
          </a:xfrm>
          <a:prstGeom prst="rect">
            <a:avLst/>
          </a:prstGeom>
        </p:spPr>
      </p:pic>
      <p:pic>
        <p:nvPicPr>
          <p:cNvPr id="1038" name="Picture 14" descr="Nexus Repository OSS - Software Component Management | Sonatype">
            <a:extLst>
              <a:ext uri="{FF2B5EF4-FFF2-40B4-BE49-F238E27FC236}">
                <a16:creationId xmlns:a16="http://schemas.microsoft.com/office/drawing/2014/main" id="{FCFB8D59-7E57-4438-9A07-196F4F6BED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3365" y="1651539"/>
            <a:ext cx="1098360" cy="109836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ow to Manage Docker Hub Organizations and Teams">
            <a:extLst>
              <a:ext uri="{FF2B5EF4-FFF2-40B4-BE49-F238E27FC236}">
                <a16:creationId xmlns:a16="http://schemas.microsoft.com/office/drawing/2014/main" id="{62B946B0-0CF6-45BA-A758-24EE5AC199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94238" y="1920306"/>
            <a:ext cx="1438275"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FB7E1B30-9FBF-4E5C-8A3A-E835086A47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75026" y="1724489"/>
            <a:ext cx="928970" cy="113751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at Is Slack, and Why Do People Love It?">
            <a:extLst>
              <a:ext uri="{FF2B5EF4-FFF2-40B4-BE49-F238E27FC236}">
                <a16:creationId xmlns:a16="http://schemas.microsoft.com/office/drawing/2014/main" id="{37CAF5D9-C7DB-4AB7-A714-D41A3F73C4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51569" y="1874801"/>
            <a:ext cx="1170892" cy="54122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Using Docker Compose to Run Your Applications | by Derian Pratama Tungka |  Rate Engineering | Medium">
            <a:extLst>
              <a:ext uri="{FF2B5EF4-FFF2-40B4-BE49-F238E27FC236}">
                <a16:creationId xmlns:a16="http://schemas.microsoft.com/office/drawing/2014/main" id="{07430759-45CB-463B-A97B-7CAD1092E28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690" y="2749899"/>
            <a:ext cx="1276714" cy="73756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AEEE2E4A-05B0-4C02-AB88-4238E5C7A02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39408" y="2862004"/>
            <a:ext cx="1365269" cy="75247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Apache Tomcat Telegraf Plugin | InfluxData">
            <a:extLst>
              <a:ext uri="{FF2B5EF4-FFF2-40B4-BE49-F238E27FC236}">
                <a16:creationId xmlns:a16="http://schemas.microsoft.com/office/drawing/2014/main" id="{4F7E6D1B-BCE1-4719-B132-3BB8CE3C3C8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54307" y="2805452"/>
            <a:ext cx="1302650" cy="13026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A6A2F09A-D0E6-4843-96FC-80704B8CBB07}"/>
              </a:ext>
            </a:extLst>
          </p:cNvPr>
          <p:cNvPicPr>
            <a:picLocks noChangeAspect="1"/>
          </p:cNvPicPr>
          <p:nvPr/>
        </p:nvPicPr>
        <p:blipFill>
          <a:blip r:embed="rId16"/>
          <a:stretch>
            <a:fillRect/>
          </a:stretch>
        </p:blipFill>
        <p:spPr>
          <a:xfrm>
            <a:off x="9295034" y="3238241"/>
            <a:ext cx="1113070" cy="1562873"/>
          </a:xfrm>
          <a:prstGeom prst="rect">
            <a:avLst/>
          </a:prstGeom>
        </p:spPr>
      </p:pic>
      <p:pic>
        <p:nvPicPr>
          <p:cNvPr id="20" name="Picture 19">
            <a:extLst>
              <a:ext uri="{FF2B5EF4-FFF2-40B4-BE49-F238E27FC236}">
                <a16:creationId xmlns:a16="http://schemas.microsoft.com/office/drawing/2014/main" id="{0E35382A-28AC-4E55-A819-C039713BC8A9}"/>
              </a:ext>
            </a:extLst>
          </p:cNvPr>
          <p:cNvPicPr>
            <a:picLocks noChangeAspect="1"/>
          </p:cNvPicPr>
          <p:nvPr/>
        </p:nvPicPr>
        <p:blipFill>
          <a:blip r:embed="rId17"/>
          <a:stretch>
            <a:fillRect/>
          </a:stretch>
        </p:blipFill>
        <p:spPr>
          <a:xfrm>
            <a:off x="6459831" y="4801114"/>
            <a:ext cx="848077" cy="952710"/>
          </a:xfrm>
          <a:prstGeom prst="rect">
            <a:avLst/>
          </a:prstGeom>
        </p:spPr>
      </p:pic>
      <p:pic>
        <p:nvPicPr>
          <p:cNvPr id="21" name="Picture 20">
            <a:extLst>
              <a:ext uri="{FF2B5EF4-FFF2-40B4-BE49-F238E27FC236}">
                <a16:creationId xmlns:a16="http://schemas.microsoft.com/office/drawing/2014/main" id="{B125A191-AAD6-4213-8CCB-282C9B08D2B0}"/>
              </a:ext>
            </a:extLst>
          </p:cNvPr>
          <p:cNvPicPr>
            <a:picLocks noChangeAspect="1"/>
          </p:cNvPicPr>
          <p:nvPr/>
        </p:nvPicPr>
        <p:blipFill>
          <a:blip r:embed="rId18"/>
          <a:stretch>
            <a:fillRect/>
          </a:stretch>
        </p:blipFill>
        <p:spPr>
          <a:xfrm>
            <a:off x="1046136" y="5229245"/>
            <a:ext cx="462368" cy="682329"/>
          </a:xfrm>
          <a:prstGeom prst="rect">
            <a:avLst/>
          </a:prstGeom>
        </p:spPr>
      </p:pic>
      <p:pic>
        <p:nvPicPr>
          <p:cNvPr id="22" name="Picture 21">
            <a:extLst>
              <a:ext uri="{FF2B5EF4-FFF2-40B4-BE49-F238E27FC236}">
                <a16:creationId xmlns:a16="http://schemas.microsoft.com/office/drawing/2014/main" id="{6C822F1F-7C59-43DC-8314-B95366D838B2}"/>
              </a:ext>
            </a:extLst>
          </p:cNvPr>
          <p:cNvPicPr>
            <a:picLocks noChangeAspect="1"/>
          </p:cNvPicPr>
          <p:nvPr/>
        </p:nvPicPr>
        <p:blipFill>
          <a:blip r:embed="rId19"/>
          <a:stretch>
            <a:fillRect/>
          </a:stretch>
        </p:blipFill>
        <p:spPr>
          <a:xfrm>
            <a:off x="4040970" y="4842894"/>
            <a:ext cx="445144" cy="772702"/>
          </a:xfrm>
          <a:prstGeom prst="rect">
            <a:avLst/>
          </a:prstGeom>
        </p:spPr>
      </p:pic>
    </p:spTree>
    <p:extLst>
      <p:ext uri="{BB962C8B-B14F-4D97-AF65-F5344CB8AC3E}">
        <p14:creationId xmlns:p14="http://schemas.microsoft.com/office/powerpoint/2010/main" val="172406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C0BB-C41A-4C85-A7E0-E355E882068B}"/>
              </a:ext>
            </a:extLst>
          </p:cNvPr>
          <p:cNvSpPr>
            <a:spLocks noGrp="1"/>
          </p:cNvSpPr>
          <p:nvPr>
            <p:ph type="title"/>
          </p:nvPr>
        </p:nvSpPr>
        <p:spPr/>
        <p:txBody>
          <a:bodyPr/>
          <a:lstStyle/>
          <a:p>
            <a:r>
              <a:rPr lang="en-US" dirty="0"/>
              <a:t>Problem to solve</a:t>
            </a:r>
          </a:p>
        </p:txBody>
      </p:sp>
      <p:sp>
        <p:nvSpPr>
          <p:cNvPr id="3" name="TextBox 2">
            <a:extLst>
              <a:ext uri="{FF2B5EF4-FFF2-40B4-BE49-F238E27FC236}">
                <a16:creationId xmlns:a16="http://schemas.microsoft.com/office/drawing/2014/main" id="{22F15A90-C86C-4101-841B-E483274D5640}"/>
              </a:ext>
            </a:extLst>
          </p:cNvPr>
          <p:cNvSpPr txBox="1"/>
          <p:nvPr/>
        </p:nvSpPr>
        <p:spPr>
          <a:xfrm>
            <a:off x="427839" y="1870745"/>
            <a:ext cx="8766495" cy="3693319"/>
          </a:xfrm>
          <a:prstGeom prst="rect">
            <a:avLst/>
          </a:prstGeom>
          <a:noFill/>
        </p:spPr>
        <p:txBody>
          <a:bodyPr wrap="square" rtlCol="0">
            <a:spAutoFit/>
          </a:bodyPr>
          <a:lstStyle/>
          <a:p>
            <a:r>
              <a:rPr lang="en-US" dirty="0"/>
              <a:t>1- Deploy  two applications  on a single pipeline both using a single </a:t>
            </a:r>
            <a:r>
              <a:rPr lang="en-US" dirty="0" err="1"/>
              <a:t>postgres</a:t>
            </a:r>
            <a:r>
              <a:rPr lang="en-US" dirty="0"/>
              <a:t>  container as database </a:t>
            </a:r>
          </a:p>
          <a:p>
            <a:r>
              <a:rPr lang="en-US" dirty="0"/>
              <a:t>        language: </a:t>
            </a:r>
          </a:p>
          <a:p>
            <a:r>
              <a:rPr lang="en-US" dirty="0"/>
              <a:t>               -  java</a:t>
            </a:r>
          </a:p>
          <a:p>
            <a:r>
              <a:rPr lang="en-US" dirty="0"/>
              <a:t>               -  html</a:t>
            </a:r>
          </a:p>
          <a:p>
            <a:endParaRPr lang="en-US" dirty="0"/>
          </a:p>
          <a:p>
            <a:r>
              <a:rPr lang="en-US" dirty="0"/>
              <a:t>2- use docker-compose instead of Kubernetes</a:t>
            </a:r>
          </a:p>
          <a:p>
            <a:r>
              <a:rPr lang="en-US" dirty="0"/>
              <a:t> </a:t>
            </a:r>
          </a:p>
          <a:p>
            <a:endParaRPr lang="en-US" dirty="0"/>
          </a:p>
          <a:p>
            <a:r>
              <a:rPr lang="en-US" dirty="0"/>
              <a:t>3- slack notification on job failure</a:t>
            </a:r>
          </a:p>
          <a:p>
            <a:endParaRPr lang="en-US" dirty="0"/>
          </a:p>
          <a:p>
            <a:r>
              <a:rPr lang="en-US" dirty="0"/>
              <a:t>4- everything should be Infrastructure as a Code (</a:t>
            </a:r>
            <a:r>
              <a:rPr lang="en-US" dirty="0" err="1"/>
              <a:t>IaC</a:t>
            </a:r>
            <a:r>
              <a:rPr lang="en-US" dirty="0"/>
              <a:t>)</a:t>
            </a:r>
          </a:p>
          <a:p>
            <a:endParaRPr lang="en-US" dirty="0"/>
          </a:p>
        </p:txBody>
      </p:sp>
    </p:spTree>
    <p:extLst>
      <p:ext uri="{BB962C8B-B14F-4D97-AF65-F5344CB8AC3E}">
        <p14:creationId xmlns:p14="http://schemas.microsoft.com/office/powerpoint/2010/main" val="4261983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E564-7F9E-48F2-ABA9-36F30E9CDFD0}"/>
              </a:ext>
            </a:extLst>
          </p:cNvPr>
          <p:cNvSpPr>
            <a:spLocks noGrp="1"/>
          </p:cNvSpPr>
          <p:nvPr>
            <p:ph type="title"/>
          </p:nvPr>
        </p:nvSpPr>
        <p:spPr/>
        <p:txBody>
          <a:bodyPr/>
          <a:lstStyle/>
          <a:p>
            <a:r>
              <a:rPr lang="en-US" dirty="0"/>
              <a:t>Lists of major files</a:t>
            </a:r>
          </a:p>
        </p:txBody>
      </p:sp>
      <p:sp>
        <p:nvSpPr>
          <p:cNvPr id="3" name="TextBox 2">
            <a:extLst>
              <a:ext uri="{FF2B5EF4-FFF2-40B4-BE49-F238E27FC236}">
                <a16:creationId xmlns:a16="http://schemas.microsoft.com/office/drawing/2014/main" id="{6F31AE77-A3E2-46B5-A1C7-9A7CF7AB5E14}"/>
              </a:ext>
            </a:extLst>
          </p:cNvPr>
          <p:cNvSpPr txBox="1"/>
          <p:nvPr/>
        </p:nvSpPr>
        <p:spPr>
          <a:xfrm>
            <a:off x="1283516" y="1951672"/>
            <a:ext cx="5872294" cy="1477328"/>
          </a:xfrm>
          <a:prstGeom prst="rect">
            <a:avLst/>
          </a:prstGeom>
          <a:noFill/>
        </p:spPr>
        <p:txBody>
          <a:bodyPr wrap="square" rtlCol="0">
            <a:spAutoFit/>
          </a:bodyPr>
          <a:lstStyle/>
          <a:p>
            <a:r>
              <a:rPr lang="en-US" dirty="0"/>
              <a:t>1- Docker-compose ----- deploy all containers</a:t>
            </a:r>
          </a:p>
          <a:p>
            <a:r>
              <a:rPr lang="en-US" dirty="0"/>
              <a:t>2- </a:t>
            </a:r>
            <a:r>
              <a:rPr lang="en-US" dirty="0" err="1"/>
              <a:t>Jenkinsfile</a:t>
            </a:r>
            <a:r>
              <a:rPr lang="en-US" dirty="0"/>
              <a:t> ----------------- for main deployment</a:t>
            </a:r>
          </a:p>
          <a:p>
            <a:r>
              <a:rPr lang="en-US" dirty="0"/>
              <a:t>3- </a:t>
            </a:r>
            <a:r>
              <a:rPr lang="en-US" dirty="0" err="1"/>
              <a:t>Dockerfile</a:t>
            </a:r>
            <a:r>
              <a:rPr lang="en-US" dirty="0"/>
              <a:t> for tomcat ---------- build tomcat image</a:t>
            </a:r>
          </a:p>
          <a:p>
            <a:r>
              <a:rPr lang="en-US" dirty="0"/>
              <a:t>4- </a:t>
            </a:r>
            <a:r>
              <a:rPr lang="en-US" dirty="0" err="1"/>
              <a:t>Dockerfile</a:t>
            </a:r>
            <a:r>
              <a:rPr lang="en-US" dirty="0"/>
              <a:t> for </a:t>
            </a:r>
            <a:r>
              <a:rPr lang="en-US" dirty="0" err="1"/>
              <a:t>apache</a:t>
            </a:r>
            <a:r>
              <a:rPr lang="en-US" dirty="0"/>
              <a:t>--------build </a:t>
            </a:r>
            <a:r>
              <a:rPr lang="en-US" dirty="0" err="1"/>
              <a:t>apache</a:t>
            </a:r>
            <a:r>
              <a:rPr lang="en-US" dirty="0"/>
              <a:t> image</a:t>
            </a:r>
          </a:p>
          <a:p>
            <a:r>
              <a:rPr lang="en-US" dirty="0"/>
              <a:t>5- Ansible-playbook -------------- launch docker-compose</a:t>
            </a:r>
          </a:p>
        </p:txBody>
      </p:sp>
    </p:spTree>
    <p:extLst>
      <p:ext uri="{BB962C8B-B14F-4D97-AF65-F5344CB8AC3E}">
        <p14:creationId xmlns:p14="http://schemas.microsoft.com/office/powerpoint/2010/main" val="376451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A748-2683-4E0A-8BE0-1E8B80ACAE4A}"/>
              </a:ext>
            </a:extLst>
          </p:cNvPr>
          <p:cNvSpPr>
            <a:spLocks noGrp="1"/>
          </p:cNvSpPr>
          <p:nvPr>
            <p:ph type="title"/>
          </p:nvPr>
        </p:nvSpPr>
        <p:spPr/>
        <p:txBody>
          <a:bodyPr/>
          <a:lstStyle/>
          <a:p>
            <a:r>
              <a:rPr lang="en-US" dirty="0"/>
              <a:t>List tools and their functionality </a:t>
            </a:r>
          </a:p>
        </p:txBody>
      </p:sp>
      <p:pic>
        <p:nvPicPr>
          <p:cNvPr id="3" name="Picture 2" descr="GitHub For Beginners: Yes We Code | by Mohammed Abdul Mannan | Medium">
            <a:extLst>
              <a:ext uri="{FF2B5EF4-FFF2-40B4-BE49-F238E27FC236}">
                <a16:creationId xmlns:a16="http://schemas.microsoft.com/office/drawing/2014/main" id="{AD712B5E-3303-41E6-93BA-26EE10AB9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05" y="1371636"/>
            <a:ext cx="686062" cy="37937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text, clipart&#10;&#10;Description automatically generated">
            <a:extLst>
              <a:ext uri="{FF2B5EF4-FFF2-40B4-BE49-F238E27FC236}">
                <a16:creationId xmlns:a16="http://schemas.microsoft.com/office/drawing/2014/main" id="{15488566-3950-481C-9BA0-E24663AD4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01" y="1956412"/>
            <a:ext cx="629991" cy="379379"/>
          </a:xfrm>
          <a:prstGeom prst="rect">
            <a:avLst/>
          </a:prstGeom>
        </p:spPr>
      </p:pic>
      <p:pic>
        <p:nvPicPr>
          <p:cNvPr id="5" name="Picture 4" descr="A practical introduction to Docker containers | Red Hat Developer">
            <a:extLst>
              <a:ext uri="{FF2B5EF4-FFF2-40B4-BE49-F238E27FC236}">
                <a16:creationId xmlns:a16="http://schemas.microsoft.com/office/drawing/2014/main" id="{F5B8FDDE-F284-4754-B180-6EEB1EFD94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332" y="2519150"/>
            <a:ext cx="474807" cy="3920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Your Jenkins Belongs to Us Now: Abusing Continuous Integration Systems">
            <a:extLst>
              <a:ext uri="{FF2B5EF4-FFF2-40B4-BE49-F238E27FC236}">
                <a16:creationId xmlns:a16="http://schemas.microsoft.com/office/drawing/2014/main" id="{30DF662D-85E4-41A2-8687-F184A1528A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577" y="3741665"/>
            <a:ext cx="572717" cy="3762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ow to install Apache Maven on CentOS 8 - Unixcop">
            <a:extLst>
              <a:ext uri="{FF2B5EF4-FFF2-40B4-BE49-F238E27FC236}">
                <a16:creationId xmlns:a16="http://schemas.microsoft.com/office/drawing/2014/main" id="{1ABAB0DE-0DB2-4BFA-A735-2FB13D4723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01" y="5660762"/>
            <a:ext cx="1239594" cy="6101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SonarScanner">
            <a:extLst>
              <a:ext uri="{FF2B5EF4-FFF2-40B4-BE49-F238E27FC236}">
                <a16:creationId xmlns:a16="http://schemas.microsoft.com/office/drawing/2014/main" id="{86C76722-9192-4101-8A2F-42214B1728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76049" y="5660762"/>
            <a:ext cx="1306171" cy="4654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icture containing logo&#10;&#10;Description automatically generated">
            <a:extLst>
              <a:ext uri="{FF2B5EF4-FFF2-40B4-BE49-F238E27FC236}">
                <a16:creationId xmlns:a16="http://schemas.microsoft.com/office/drawing/2014/main" id="{942893D6-6822-4C40-9C67-82065DE88D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84690" y="4343742"/>
            <a:ext cx="1373277" cy="605100"/>
          </a:xfrm>
          <a:prstGeom prst="rect">
            <a:avLst/>
          </a:prstGeom>
        </p:spPr>
      </p:pic>
      <p:pic>
        <p:nvPicPr>
          <p:cNvPr id="10" name="Picture 14" descr="Nexus Repository OSS - Software Component Management | Sonatype">
            <a:extLst>
              <a:ext uri="{FF2B5EF4-FFF2-40B4-BE49-F238E27FC236}">
                <a16:creationId xmlns:a16="http://schemas.microsoft.com/office/drawing/2014/main" id="{A48528CC-40FA-4307-9C5C-20B59D44F8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6749" y="3169652"/>
            <a:ext cx="928970" cy="9289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How to Manage Docker Hub Organizations and Teams">
            <a:extLst>
              <a:ext uri="{FF2B5EF4-FFF2-40B4-BE49-F238E27FC236}">
                <a16:creationId xmlns:a16="http://schemas.microsoft.com/office/drawing/2014/main" id="{73B2E451-9252-43D1-B61C-7F11CB5372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035" y="3041422"/>
            <a:ext cx="755399" cy="4202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8">
            <a:extLst>
              <a:ext uri="{FF2B5EF4-FFF2-40B4-BE49-F238E27FC236}">
                <a16:creationId xmlns:a16="http://schemas.microsoft.com/office/drawing/2014/main" id="{61F18FA6-9E0A-4519-8F75-5132349A03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745" y="4857857"/>
            <a:ext cx="429347" cy="5257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0" descr="What Is Slack, and Why Do People Love It?">
            <a:extLst>
              <a:ext uri="{FF2B5EF4-FFF2-40B4-BE49-F238E27FC236}">
                <a16:creationId xmlns:a16="http://schemas.microsoft.com/office/drawing/2014/main" id="{C613190B-C909-4594-A186-7EC10BF0982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0810" y="1754747"/>
            <a:ext cx="644580" cy="2979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descr="Using Docker Compose to Run Your Applications | by Derian Pratama Tungka |  Rate Engineering | Medium">
            <a:extLst>
              <a:ext uri="{FF2B5EF4-FFF2-40B4-BE49-F238E27FC236}">
                <a16:creationId xmlns:a16="http://schemas.microsoft.com/office/drawing/2014/main" id="{7C96CA97-53DB-40A4-A2EE-93131A223ED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1035" y="4201599"/>
            <a:ext cx="1068591" cy="61732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4">
            <a:extLst>
              <a:ext uri="{FF2B5EF4-FFF2-40B4-BE49-F238E27FC236}">
                <a16:creationId xmlns:a16="http://schemas.microsoft.com/office/drawing/2014/main" id="{46D694CB-2612-4C4F-9827-41FDE6024A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93628" y="5019018"/>
            <a:ext cx="755399" cy="41634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6" descr="Apache Tomcat Telegraf Plugin | InfluxData">
            <a:extLst>
              <a:ext uri="{FF2B5EF4-FFF2-40B4-BE49-F238E27FC236}">
                <a16:creationId xmlns:a16="http://schemas.microsoft.com/office/drawing/2014/main" id="{022B854D-6D7B-4229-B7C5-E69736D4C0C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86749" y="2173441"/>
            <a:ext cx="772702" cy="77270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596E07B-E9DC-4443-BD99-1D85344A147F}"/>
              </a:ext>
            </a:extLst>
          </p:cNvPr>
          <p:cNvSpPr txBox="1"/>
          <p:nvPr/>
        </p:nvSpPr>
        <p:spPr>
          <a:xfrm>
            <a:off x="1056748" y="1415741"/>
            <a:ext cx="2415962" cy="369332"/>
          </a:xfrm>
          <a:prstGeom prst="rect">
            <a:avLst/>
          </a:prstGeom>
          <a:noFill/>
        </p:spPr>
        <p:txBody>
          <a:bodyPr wrap="square" rtlCol="0">
            <a:spAutoFit/>
          </a:bodyPr>
          <a:lstStyle/>
          <a:p>
            <a:r>
              <a:rPr lang="en-US" dirty="0"/>
              <a:t>Code repos</a:t>
            </a:r>
          </a:p>
        </p:txBody>
      </p:sp>
      <p:sp>
        <p:nvSpPr>
          <p:cNvPr id="18" name="TextBox 17">
            <a:extLst>
              <a:ext uri="{FF2B5EF4-FFF2-40B4-BE49-F238E27FC236}">
                <a16:creationId xmlns:a16="http://schemas.microsoft.com/office/drawing/2014/main" id="{2DC9E044-20ED-482D-8A77-40C6E797430A}"/>
              </a:ext>
            </a:extLst>
          </p:cNvPr>
          <p:cNvSpPr txBox="1"/>
          <p:nvPr/>
        </p:nvSpPr>
        <p:spPr>
          <a:xfrm>
            <a:off x="1199626" y="1967862"/>
            <a:ext cx="2181137" cy="369332"/>
          </a:xfrm>
          <a:prstGeom prst="rect">
            <a:avLst/>
          </a:prstGeom>
          <a:noFill/>
        </p:spPr>
        <p:txBody>
          <a:bodyPr wrap="square" rtlCol="0">
            <a:spAutoFit/>
          </a:bodyPr>
          <a:lstStyle/>
          <a:p>
            <a:r>
              <a:rPr lang="en-US" dirty="0"/>
              <a:t>Version control</a:t>
            </a:r>
          </a:p>
        </p:txBody>
      </p:sp>
      <p:sp>
        <p:nvSpPr>
          <p:cNvPr id="19" name="TextBox 18">
            <a:extLst>
              <a:ext uri="{FF2B5EF4-FFF2-40B4-BE49-F238E27FC236}">
                <a16:creationId xmlns:a16="http://schemas.microsoft.com/office/drawing/2014/main" id="{1A0A5D8B-3395-4908-A8F4-E5EB65F608BD}"/>
              </a:ext>
            </a:extLst>
          </p:cNvPr>
          <p:cNvSpPr txBox="1"/>
          <p:nvPr/>
        </p:nvSpPr>
        <p:spPr>
          <a:xfrm>
            <a:off x="1304927" y="2541860"/>
            <a:ext cx="2345256" cy="369332"/>
          </a:xfrm>
          <a:prstGeom prst="rect">
            <a:avLst/>
          </a:prstGeom>
          <a:noFill/>
        </p:spPr>
        <p:txBody>
          <a:bodyPr wrap="square" rtlCol="0">
            <a:spAutoFit/>
          </a:bodyPr>
          <a:lstStyle/>
          <a:p>
            <a:r>
              <a:rPr lang="en-US" dirty="0"/>
              <a:t> containerization</a:t>
            </a:r>
          </a:p>
        </p:txBody>
      </p:sp>
      <p:sp>
        <p:nvSpPr>
          <p:cNvPr id="21" name="TextBox 20">
            <a:extLst>
              <a:ext uri="{FF2B5EF4-FFF2-40B4-BE49-F238E27FC236}">
                <a16:creationId xmlns:a16="http://schemas.microsoft.com/office/drawing/2014/main" id="{A9A9FD86-4D84-4978-AD0C-C0C28B958EAE}"/>
              </a:ext>
            </a:extLst>
          </p:cNvPr>
          <p:cNvSpPr txBox="1"/>
          <p:nvPr/>
        </p:nvSpPr>
        <p:spPr>
          <a:xfrm>
            <a:off x="1279989" y="3049600"/>
            <a:ext cx="2185933" cy="369332"/>
          </a:xfrm>
          <a:prstGeom prst="rect">
            <a:avLst/>
          </a:prstGeom>
          <a:noFill/>
        </p:spPr>
        <p:txBody>
          <a:bodyPr wrap="square" rtlCol="0">
            <a:spAutoFit/>
          </a:bodyPr>
          <a:lstStyle/>
          <a:p>
            <a:r>
              <a:rPr lang="en-US" dirty="0"/>
              <a:t>Image repos </a:t>
            </a:r>
          </a:p>
        </p:txBody>
      </p:sp>
      <p:sp>
        <p:nvSpPr>
          <p:cNvPr id="22" name="TextBox 21">
            <a:extLst>
              <a:ext uri="{FF2B5EF4-FFF2-40B4-BE49-F238E27FC236}">
                <a16:creationId xmlns:a16="http://schemas.microsoft.com/office/drawing/2014/main" id="{FA30A544-9C74-4CBE-B165-F4EC2802EB8B}"/>
              </a:ext>
            </a:extLst>
          </p:cNvPr>
          <p:cNvSpPr txBox="1"/>
          <p:nvPr/>
        </p:nvSpPr>
        <p:spPr>
          <a:xfrm>
            <a:off x="1098958" y="3741665"/>
            <a:ext cx="2181137" cy="369332"/>
          </a:xfrm>
          <a:prstGeom prst="rect">
            <a:avLst/>
          </a:prstGeom>
          <a:noFill/>
        </p:spPr>
        <p:txBody>
          <a:bodyPr wrap="square" rtlCol="0">
            <a:spAutoFit/>
          </a:bodyPr>
          <a:lstStyle/>
          <a:p>
            <a:r>
              <a:rPr lang="en-US" dirty="0"/>
              <a:t>Continue integration</a:t>
            </a:r>
          </a:p>
        </p:txBody>
      </p:sp>
      <p:sp>
        <p:nvSpPr>
          <p:cNvPr id="23" name="TextBox 22">
            <a:extLst>
              <a:ext uri="{FF2B5EF4-FFF2-40B4-BE49-F238E27FC236}">
                <a16:creationId xmlns:a16="http://schemas.microsoft.com/office/drawing/2014/main" id="{C57F2221-830F-433F-9FCC-892194D9B1E9}"/>
              </a:ext>
            </a:extLst>
          </p:cNvPr>
          <p:cNvSpPr txBox="1"/>
          <p:nvPr/>
        </p:nvSpPr>
        <p:spPr>
          <a:xfrm>
            <a:off x="1199626" y="4343742"/>
            <a:ext cx="2746061" cy="369332"/>
          </a:xfrm>
          <a:prstGeom prst="rect">
            <a:avLst/>
          </a:prstGeom>
          <a:noFill/>
        </p:spPr>
        <p:txBody>
          <a:bodyPr wrap="square" rtlCol="0">
            <a:spAutoFit/>
          </a:bodyPr>
          <a:lstStyle/>
          <a:p>
            <a:r>
              <a:rPr lang="en-US" dirty="0"/>
              <a:t>Container management</a:t>
            </a:r>
          </a:p>
        </p:txBody>
      </p:sp>
      <p:sp>
        <p:nvSpPr>
          <p:cNvPr id="24" name="TextBox 23">
            <a:extLst>
              <a:ext uri="{FF2B5EF4-FFF2-40B4-BE49-F238E27FC236}">
                <a16:creationId xmlns:a16="http://schemas.microsoft.com/office/drawing/2014/main" id="{7D3724E9-E9C5-418E-A4C8-FC93B4DE0AED}"/>
              </a:ext>
            </a:extLst>
          </p:cNvPr>
          <p:cNvSpPr txBox="1"/>
          <p:nvPr/>
        </p:nvSpPr>
        <p:spPr>
          <a:xfrm>
            <a:off x="1098957" y="4857857"/>
            <a:ext cx="3137483" cy="369332"/>
          </a:xfrm>
          <a:prstGeom prst="rect">
            <a:avLst/>
          </a:prstGeom>
          <a:noFill/>
        </p:spPr>
        <p:txBody>
          <a:bodyPr wrap="square" rtlCol="0">
            <a:spAutoFit/>
          </a:bodyPr>
          <a:lstStyle/>
          <a:p>
            <a:r>
              <a:rPr lang="en-US" dirty="0"/>
              <a:t>Configuration management</a:t>
            </a:r>
          </a:p>
        </p:txBody>
      </p:sp>
      <p:sp>
        <p:nvSpPr>
          <p:cNvPr id="25" name="TextBox 24">
            <a:extLst>
              <a:ext uri="{FF2B5EF4-FFF2-40B4-BE49-F238E27FC236}">
                <a16:creationId xmlns:a16="http://schemas.microsoft.com/office/drawing/2014/main" id="{7C295198-E236-49CF-8F30-CBA04D330CE0}"/>
              </a:ext>
            </a:extLst>
          </p:cNvPr>
          <p:cNvSpPr txBox="1"/>
          <p:nvPr/>
        </p:nvSpPr>
        <p:spPr>
          <a:xfrm>
            <a:off x="1577130" y="5847127"/>
            <a:ext cx="2541864" cy="369332"/>
          </a:xfrm>
          <a:prstGeom prst="rect">
            <a:avLst/>
          </a:prstGeom>
          <a:noFill/>
        </p:spPr>
        <p:txBody>
          <a:bodyPr wrap="square" rtlCol="0">
            <a:spAutoFit/>
          </a:bodyPr>
          <a:lstStyle/>
          <a:p>
            <a:r>
              <a:rPr lang="en-US" dirty="0"/>
              <a:t>Build tool for java code</a:t>
            </a:r>
          </a:p>
        </p:txBody>
      </p:sp>
      <p:sp>
        <p:nvSpPr>
          <p:cNvPr id="26" name="TextBox 25">
            <a:extLst>
              <a:ext uri="{FF2B5EF4-FFF2-40B4-BE49-F238E27FC236}">
                <a16:creationId xmlns:a16="http://schemas.microsoft.com/office/drawing/2014/main" id="{44D58BF6-FB14-45ED-9752-9600737B7224}"/>
              </a:ext>
            </a:extLst>
          </p:cNvPr>
          <p:cNvSpPr txBox="1"/>
          <p:nvPr/>
        </p:nvSpPr>
        <p:spPr>
          <a:xfrm>
            <a:off x="7625593" y="1690688"/>
            <a:ext cx="3171038" cy="369332"/>
          </a:xfrm>
          <a:prstGeom prst="rect">
            <a:avLst/>
          </a:prstGeom>
          <a:noFill/>
        </p:spPr>
        <p:txBody>
          <a:bodyPr wrap="square" rtlCol="0">
            <a:spAutoFit/>
          </a:bodyPr>
          <a:lstStyle/>
          <a:p>
            <a:r>
              <a:rPr lang="en-US" dirty="0"/>
              <a:t>notification</a:t>
            </a:r>
          </a:p>
        </p:txBody>
      </p:sp>
      <p:sp>
        <p:nvSpPr>
          <p:cNvPr id="27" name="TextBox 26">
            <a:extLst>
              <a:ext uri="{FF2B5EF4-FFF2-40B4-BE49-F238E27FC236}">
                <a16:creationId xmlns:a16="http://schemas.microsoft.com/office/drawing/2014/main" id="{FDE13E1B-9BC4-4D70-8B19-4C6703177592}"/>
              </a:ext>
            </a:extLst>
          </p:cNvPr>
          <p:cNvSpPr txBox="1"/>
          <p:nvPr/>
        </p:nvSpPr>
        <p:spPr>
          <a:xfrm>
            <a:off x="7531448" y="2335791"/>
            <a:ext cx="3460926" cy="369332"/>
          </a:xfrm>
          <a:prstGeom prst="rect">
            <a:avLst/>
          </a:prstGeom>
          <a:noFill/>
        </p:spPr>
        <p:txBody>
          <a:bodyPr wrap="square" rtlCol="0">
            <a:spAutoFit/>
          </a:bodyPr>
          <a:lstStyle/>
          <a:p>
            <a:r>
              <a:rPr lang="en-US" dirty="0"/>
              <a:t>Server running java application</a:t>
            </a:r>
          </a:p>
        </p:txBody>
      </p:sp>
      <p:sp>
        <p:nvSpPr>
          <p:cNvPr id="28" name="TextBox 27">
            <a:extLst>
              <a:ext uri="{FF2B5EF4-FFF2-40B4-BE49-F238E27FC236}">
                <a16:creationId xmlns:a16="http://schemas.microsoft.com/office/drawing/2014/main" id="{36F907AE-CD11-4124-8D66-2D1B53955B86}"/>
              </a:ext>
            </a:extLst>
          </p:cNvPr>
          <p:cNvSpPr txBox="1"/>
          <p:nvPr/>
        </p:nvSpPr>
        <p:spPr>
          <a:xfrm>
            <a:off x="7625593" y="3305262"/>
            <a:ext cx="3010953" cy="369332"/>
          </a:xfrm>
          <a:prstGeom prst="rect">
            <a:avLst/>
          </a:prstGeom>
          <a:noFill/>
        </p:spPr>
        <p:txBody>
          <a:bodyPr wrap="square" rtlCol="0">
            <a:spAutoFit/>
          </a:bodyPr>
          <a:lstStyle/>
          <a:p>
            <a:r>
              <a:rPr lang="en-US" dirty="0"/>
              <a:t>Image repos</a:t>
            </a:r>
          </a:p>
        </p:txBody>
      </p:sp>
      <p:sp>
        <p:nvSpPr>
          <p:cNvPr id="29" name="TextBox 28">
            <a:extLst>
              <a:ext uri="{FF2B5EF4-FFF2-40B4-BE49-F238E27FC236}">
                <a16:creationId xmlns:a16="http://schemas.microsoft.com/office/drawing/2014/main" id="{2380FF05-75E7-4419-BD2A-D293C804E4B2}"/>
              </a:ext>
            </a:extLst>
          </p:cNvPr>
          <p:cNvSpPr txBox="1"/>
          <p:nvPr/>
        </p:nvSpPr>
        <p:spPr>
          <a:xfrm>
            <a:off x="7717872" y="4386514"/>
            <a:ext cx="2592198" cy="369332"/>
          </a:xfrm>
          <a:prstGeom prst="rect">
            <a:avLst/>
          </a:prstGeom>
          <a:noFill/>
        </p:spPr>
        <p:txBody>
          <a:bodyPr wrap="square" rtlCol="0">
            <a:spAutoFit/>
          </a:bodyPr>
          <a:lstStyle/>
          <a:p>
            <a:r>
              <a:rPr lang="en-US" dirty="0"/>
              <a:t>Code report</a:t>
            </a:r>
          </a:p>
        </p:txBody>
      </p:sp>
      <p:sp>
        <p:nvSpPr>
          <p:cNvPr id="30" name="TextBox 29">
            <a:extLst>
              <a:ext uri="{FF2B5EF4-FFF2-40B4-BE49-F238E27FC236}">
                <a16:creationId xmlns:a16="http://schemas.microsoft.com/office/drawing/2014/main" id="{4F05C17B-ADD2-4AC9-9407-8C4814A9C837}"/>
              </a:ext>
            </a:extLst>
          </p:cNvPr>
          <p:cNvSpPr txBox="1"/>
          <p:nvPr/>
        </p:nvSpPr>
        <p:spPr>
          <a:xfrm>
            <a:off x="7857967" y="5042523"/>
            <a:ext cx="3134407" cy="369332"/>
          </a:xfrm>
          <a:prstGeom prst="rect">
            <a:avLst/>
          </a:prstGeom>
          <a:noFill/>
        </p:spPr>
        <p:txBody>
          <a:bodyPr wrap="square" rtlCol="0">
            <a:spAutoFit/>
          </a:bodyPr>
          <a:lstStyle/>
          <a:p>
            <a:r>
              <a:rPr lang="en-US" dirty="0"/>
              <a:t>Server running html application</a:t>
            </a:r>
          </a:p>
        </p:txBody>
      </p:sp>
      <p:sp>
        <p:nvSpPr>
          <p:cNvPr id="31" name="TextBox 30">
            <a:extLst>
              <a:ext uri="{FF2B5EF4-FFF2-40B4-BE49-F238E27FC236}">
                <a16:creationId xmlns:a16="http://schemas.microsoft.com/office/drawing/2014/main" id="{20E34200-5D65-4084-94D5-50BBC3E36320}"/>
              </a:ext>
            </a:extLst>
          </p:cNvPr>
          <p:cNvSpPr txBox="1"/>
          <p:nvPr/>
        </p:nvSpPr>
        <p:spPr>
          <a:xfrm>
            <a:off x="8162488" y="5721292"/>
            <a:ext cx="2829886" cy="369332"/>
          </a:xfrm>
          <a:prstGeom prst="rect">
            <a:avLst/>
          </a:prstGeom>
          <a:noFill/>
        </p:spPr>
        <p:txBody>
          <a:bodyPr wrap="square" rtlCol="0">
            <a:spAutoFit/>
          </a:bodyPr>
          <a:lstStyle/>
          <a:p>
            <a:r>
              <a:rPr lang="en-US" dirty="0"/>
              <a:t>Code analysis</a:t>
            </a:r>
          </a:p>
        </p:txBody>
      </p:sp>
    </p:spTree>
    <p:extLst>
      <p:ext uri="{BB962C8B-B14F-4D97-AF65-F5344CB8AC3E}">
        <p14:creationId xmlns:p14="http://schemas.microsoft.com/office/powerpoint/2010/main" val="169966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A400-E56B-4EE0-8DCB-3DC0240B8C7F}"/>
              </a:ext>
            </a:extLst>
          </p:cNvPr>
          <p:cNvSpPr>
            <a:spLocks noGrp="1"/>
          </p:cNvSpPr>
          <p:nvPr>
            <p:ph type="title"/>
          </p:nvPr>
        </p:nvSpPr>
        <p:spPr/>
        <p:txBody>
          <a:bodyPr/>
          <a:lstStyle/>
          <a:p>
            <a:r>
              <a:rPr lang="en-US" dirty="0"/>
              <a:t>Design a solution</a:t>
            </a:r>
          </a:p>
        </p:txBody>
      </p:sp>
      <p:sp>
        <p:nvSpPr>
          <p:cNvPr id="4" name="TextBox 3">
            <a:extLst>
              <a:ext uri="{FF2B5EF4-FFF2-40B4-BE49-F238E27FC236}">
                <a16:creationId xmlns:a16="http://schemas.microsoft.com/office/drawing/2014/main" id="{0E5FFB8F-90DE-46D2-B071-D3B1E6478ED5}"/>
              </a:ext>
            </a:extLst>
          </p:cNvPr>
          <p:cNvSpPr txBox="1"/>
          <p:nvPr/>
        </p:nvSpPr>
        <p:spPr>
          <a:xfrm>
            <a:off x="746620" y="1887523"/>
            <a:ext cx="9454393" cy="3693319"/>
          </a:xfrm>
          <a:prstGeom prst="rect">
            <a:avLst/>
          </a:prstGeom>
          <a:noFill/>
        </p:spPr>
        <p:txBody>
          <a:bodyPr wrap="square" rtlCol="0">
            <a:spAutoFit/>
          </a:bodyPr>
          <a:lstStyle/>
          <a:p>
            <a:r>
              <a:rPr lang="en-US" b="0" dirty="0">
                <a:effectLst/>
                <a:latin typeface="Consolas" panose="020B0609020204030204" pitchFamily="49" charset="0"/>
              </a:rPr>
              <a:t>We have a pipeline that is set up to build two applications, developers will write the code using java and  html  as language and commit that </a:t>
            </a:r>
          </a:p>
          <a:p>
            <a:r>
              <a:rPr lang="en-US" b="0" dirty="0">
                <a:effectLst/>
                <a:latin typeface="Consolas" panose="020B0609020204030204" pitchFamily="49" charset="0"/>
              </a:rPr>
              <a:t>code to </a:t>
            </a:r>
            <a:r>
              <a:rPr lang="en-US" b="0" dirty="0" err="1">
                <a:effectLst/>
                <a:latin typeface="Consolas" panose="020B0609020204030204" pitchFamily="49" charset="0"/>
              </a:rPr>
              <a:t>github</a:t>
            </a:r>
            <a:r>
              <a:rPr lang="en-US" b="0" dirty="0">
                <a:effectLst/>
                <a:latin typeface="Consolas" panose="020B0609020204030204" pitchFamily="49" charset="0"/>
              </a:rPr>
              <a:t>.</a:t>
            </a:r>
          </a:p>
          <a:p>
            <a:br>
              <a:rPr lang="en-US" b="0" dirty="0">
                <a:effectLst/>
                <a:latin typeface="Consolas" panose="020B0609020204030204" pitchFamily="49" charset="0"/>
              </a:rPr>
            </a:br>
            <a:r>
              <a:rPr lang="en-US" b="0" dirty="0">
                <a:effectLst/>
                <a:latin typeface="Consolas" panose="020B0609020204030204" pitchFamily="49" charset="0"/>
              </a:rPr>
              <a:t>Jenkins is our CI tools, Maven is integrate in Jenkins as build tool, </a:t>
            </a:r>
            <a:r>
              <a:rPr lang="en-US" b="0" dirty="0" err="1">
                <a:effectLst/>
                <a:latin typeface="Consolas" panose="020B0609020204030204" pitchFamily="49" charset="0"/>
              </a:rPr>
              <a:t>sonarqube</a:t>
            </a:r>
            <a:r>
              <a:rPr lang="en-US" b="0" dirty="0">
                <a:effectLst/>
                <a:latin typeface="Consolas" panose="020B0609020204030204" pitchFamily="49" charset="0"/>
              </a:rPr>
              <a:t> as  code  analysis and testing tool.</a:t>
            </a:r>
          </a:p>
          <a:p>
            <a:r>
              <a:rPr lang="en-US" b="0" dirty="0">
                <a:effectLst/>
                <a:latin typeface="Consolas" panose="020B0609020204030204" pitchFamily="49" charset="0"/>
              </a:rPr>
              <a:t>When the PR is merged, the webbook will trigger Jenkins to pull the code</a:t>
            </a:r>
          </a:p>
          <a:p>
            <a:endParaRPr lang="en-US" dirty="0">
              <a:latin typeface="Consolas" panose="020B0609020204030204" pitchFamily="49" charset="0"/>
            </a:endParaRPr>
          </a:p>
          <a:p>
            <a:r>
              <a:rPr lang="en-US" b="0" dirty="0">
                <a:effectLst/>
                <a:latin typeface="Consolas" panose="020B0609020204030204" pitchFamily="49" charset="0"/>
              </a:rPr>
              <a:t>For Jenkins configuration maven and </a:t>
            </a:r>
            <a:r>
              <a:rPr lang="en-US" b="0" dirty="0" err="1">
                <a:effectLst/>
                <a:latin typeface="Consolas" panose="020B0609020204030204" pitchFamily="49" charset="0"/>
              </a:rPr>
              <a:t>sonarqube</a:t>
            </a:r>
            <a:r>
              <a:rPr lang="en-US" b="0" dirty="0">
                <a:effectLst/>
                <a:latin typeface="Consolas" panose="020B0609020204030204" pitchFamily="49" charset="0"/>
              </a:rPr>
              <a:t>-cli are docker containers that will only start when a Pull request is merged and once the perform the indicated task  Jenkins will go ahead and terminate them and their volumes is persisted in the job workspace so that that volume can be use by other tool</a:t>
            </a:r>
          </a:p>
        </p:txBody>
      </p:sp>
    </p:spTree>
    <p:extLst>
      <p:ext uri="{BB962C8B-B14F-4D97-AF65-F5344CB8AC3E}">
        <p14:creationId xmlns:p14="http://schemas.microsoft.com/office/powerpoint/2010/main" val="1633027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D424-20E2-4623-A70A-2FF26EE1FF52}"/>
              </a:ext>
            </a:extLst>
          </p:cNvPr>
          <p:cNvSpPr>
            <a:spLocks noGrp="1"/>
          </p:cNvSpPr>
          <p:nvPr>
            <p:ph type="title"/>
          </p:nvPr>
        </p:nvSpPr>
        <p:spPr>
          <a:xfrm>
            <a:off x="9085907" y="869053"/>
            <a:ext cx="3534624" cy="367576"/>
          </a:xfrm>
        </p:spPr>
        <p:txBody>
          <a:bodyPr>
            <a:normAutofit fontScale="90000"/>
          </a:bodyPr>
          <a:lstStyle/>
          <a:p>
            <a:r>
              <a:rPr lang="en-US" dirty="0"/>
              <a:t>Build the pipeline</a:t>
            </a:r>
          </a:p>
        </p:txBody>
      </p:sp>
      <p:pic>
        <p:nvPicPr>
          <p:cNvPr id="3" name="Picture 2" descr="GitHub For Beginners: Yes We Code | by Mohammed Abdul Mannan | Medium">
            <a:extLst>
              <a:ext uri="{FF2B5EF4-FFF2-40B4-BE49-F238E27FC236}">
                <a16:creationId xmlns:a16="http://schemas.microsoft.com/office/drawing/2014/main" id="{3ADBC946-76F1-4709-A68E-3D38F260F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94598"/>
            <a:ext cx="686062" cy="37937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text, clipart&#10;&#10;Description automatically generated">
            <a:extLst>
              <a:ext uri="{FF2B5EF4-FFF2-40B4-BE49-F238E27FC236}">
                <a16:creationId xmlns:a16="http://schemas.microsoft.com/office/drawing/2014/main" id="{0DFBCCA7-4DE7-4D40-80BC-AD8029180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564" y="3494598"/>
            <a:ext cx="629991" cy="379379"/>
          </a:xfrm>
          <a:prstGeom prst="rect">
            <a:avLst/>
          </a:prstGeom>
        </p:spPr>
      </p:pic>
      <p:pic>
        <p:nvPicPr>
          <p:cNvPr id="5" name="Picture 6" descr="Your Jenkins Belongs to Us Now: Abusing Continuous Integration Systems">
            <a:extLst>
              <a:ext uri="{FF2B5EF4-FFF2-40B4-BE49-F238E27FC236}">
                <a16:creationId xmlns:a16="http://schemas.microsoft.com/office/drawing/2014/main" id="{03ED9ADD-6E5B-4E71-B167-C52A49B78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5057" y="3363400"/>
            <a:ext cx="777212" cy="51057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AA491CE8-59EE-499C-B7F0-89F009C5D963}"/>
              </a:ext>
            </a:extLst>
          </p:cNvPr>
          <p:cNvCxnSpPr>
            <a:stCxn id="3" idx="3"/>
            <a:endCxn id="3" idx="3"/>
          </p:cNvCxnSpPr>
          <p:nvPr/>
        </p:nvCxnSpPr>
        <p:spPr>
          <a:xfrm>
            <a:off x="686062" y="368428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D228E7C-C7C3-4BCB-96BE-4564787187CB}"/>
              </a:ext>
            </a:extLst>
          </p:cNvPr>
          <p:cNvCxnSpPr>
            <a:cxnSpLocks/>
          </p:cNvCxnSpPr>
          <p:nvPr/>
        </p:nvCxnSpPr>
        <p:spPr>
          <a:xfrm>
            <a:off x="2160555" y="3684287"/>
            <a:ext cx="84450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02CA97-2300-4C3C-B1CE-58C141C8287F}"/>
              </a:ext>
            </a:extLst>
          </p:cNvPr>
          <p:cNvCxnSpPr>
            <a:cxnSpLocks/>
          </p:cNvCxnSpPr>
          <p:nvPr/>
        </p:nvCxnSpPr>
        <p:spPr>
          <a:xfrm>
            <a:off x="576434" y="3684287"/>
            <a:ext cx="84450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 name="Picture 8" descr="How to install Apache Maven on CentOS 8 - Unixcop">
            <a:extLst>
              <a:ext uri="{FF2B5EF4-FFF2-40B4-BE49-F238E27FC236}">
                <a16:creationId xmlns:a16="http://schemas.microsoft.com/office/drawing/2014/main" id="{4499F551-771B-4B3D-8693-35BEFFADA4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619" y="1774568"/>
            <a:ext cx="1528762" cy="752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SonarScanner">
            <a:extLst>
              <a:ext uri="{FF2B5EF4-FFF2-40B4-BE49-F238E27FC236}">
                <a16:creationId xmlns:a16="http://schemas.microsoft.com/office/drawing/2014/main" id="{426DAEB0-E164-4385-BEEF-5F831015DF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9928" y="893124"/>
            <a:ext cx="1424978" cy="5078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picture containing logo&#10;&#10;Description automatically generated">
            <a:extLst>
              <a:ext uri="{FF2B5EF4-FFF2-40B4-BE49-F238E27FC236}">
                <a16:creationId xmlns:a16="http://schemas.microsoft.com/office/drawing/2014/main" id="{5233B519-A6D1-47BC-9142-CBB095EFF3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8992" y="1709025"/>
            <a:ext cx="1373277" cy="605100"/>
          </a:xfrm>
          <a:prstGeom prst="rect">
            <a:avLst/>
          </a:prstGeom>
        </p:spPr>
      </p:pic>
      <p:cxnSp>
        <p:nvCxnSpPr>
          <p:cNvPr id="16" name="Straight Arrow Connector 15">
            <a:extLst>
              <a:ext uri="{FF2B5EF4-FFF2-40B4-BE49-F238E27FC236}">
                <a16:creationId xmlns:a16="http://schemas.microsoft.com/office/drawing/2014/main" id="{0010196A-65BE-4BE8-8E61-0AAF38F90910}"/>
              </a:ext>
            </a:extLst>
          </p:cNvPr>
          <p:cNvCxnSpPr>
            <a:stCxn id="12" idx="2"/>
          </p:cNvCxnSpPr>
          <p:nvPr/>
        </p:nvCxnSpPr>
        <p:spPr>
          <a:xfrm>
            <a:off x="6022417" y="1400962"/>
            <a:ext cx="0" cy="503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DC3EEC3-91FD-4570-BB2F-369BB458E0BD}"/>
              </a:ext>
            </a:extLst>
          </p:cNvPr>
          <p:cNvCxnSpPr>
            <a:cxnSpLocks/>
            <a:stCxn id="5" idx="3"/>
          </p:cNvCxnSpPr>
          <p:nvPr/>
        </p:nvCxnSpPr>
        <p:spPr>
          <a:xfrm flipV="1">
            <a:off x="3782269" y="1258433"/>
            <a:ext cx="1493647" cy="23602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CEFF8D4-18B8-43A7-BA97-ACF7193BC845}"/>
              </a:ext>
            </a:extLst>
          </p:cNvPr>
          <p:cNvCxnSpPr>
            <a:stCxn id="5" idx="0"/>
            <a:endCxn id="14" idx="2"/>
          </p:cNvCxnSpPr>
          <p:nvPr/>
        </p:nvCxnSpPr>
        <p:spPr>
          <a:xfrm flipH="1" flipV="1">
            <a:off x="3095631" y="2314125"/>
            <a:ext cx="298032" cy="1049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14" descr="Nexus Repository OSS - Software Component Management | Sonatype">
            <a:extLst>
              <a:ext uri="{FF2B5EF4-FFF2-40B4-BE49-F238E27FC236}">
                <a16:creationId xmlns:a16="http://schemas.microsoft.com/office/drawing/2014/main" id="{C6A73034-8C3E-4804-93FB-54790E46BC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7643" y="4394934"/>
            <a:ext cx="1098360" cy="109836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6" descr="How to Manage Docker Hub Organizations and Teams">
            <a:extLst>
              <a:ext uri="{FF2B5EF4-FFF2-40B4-BE49-F238E27FC236}">
                <a16:creationId xmlns:a16="http://schemas.microsoft.com/office/drawing/2014/main" id="{2C79DA39-4FE6-4757-8150-B747B3C7B7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47416" y="5493294"/>
            <a:ext cx="1179434" cy="65610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A practical introduction to Docker containers | Red Hat Developer">
            <a:extLst>
              <a:ext uri="{FF2B5EF4-FFF2-40B4-BE49-F238E27FC236}">
                <a16:creationId xmlns:a16="http://schemas.microsoft.com/office/drawing/2014/main" id="{BB91BEE5-EE6D-4CF5-84E3-1186DEAA0A0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8596" y="2824050"/>
            <a:ext cx="474807" cy="392042"/>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E7822128-AF38-408B-BE71-B82F23249E4A}"/>
              </a:ext>
            </a:extLst>
          </p:cNvPr>
          <p:cNvCxnSpPr>
            <a:stCxn id="5" idx="3"/>
          </p:cNvCxnSpPr>
          <p:nvPr/>
        </p:nvCxnSpPr>
        <p:spPr>
          <a:xfrm flipV="1">
            <a:off x="3782269" y="3150606"/>
            <a:ext cx="1867093" cy="468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18">
            <a:extLst>
              <a:ext uri="{FF2B5EF4-FFF2-40B4-BE49-F238E27FC236}">
                <a16:creationId xmlns:a16="http://schemas.microsoft.com/office/drawing/2014/main" id="{AE7DCDBF-F0DD-4FE2-9A44-BF39F6F7187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78989" y="4263513"/>
            <a:ext cx="429347" cy="52573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2" descr="Using Docker Compose to Run Your Applications | by Derian Pratama Tungka |  Rate Engineering | Medium">
            <a:extLst>
              <a:ext uri="{FF2B5EF4-FFF2-40B4-BE49-F238E27FC236}">
                <a16:creationId xmlns:a16="http://schemas.microsoft.com/office/drawing/2014/main" id="{4F0CE3A4-BC22-40B4-ACDA-1B8D73A6DD9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9366" y="4994960"/>
            <a:ext cx="1068591" cy="61732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4">
            <a:extLst>
              <a:ext uri="{FF2B5EF4-FFF2-40B4-BE49-F238E27FC236}">
                <a16:creationId xmlns:a16="http://schemas.microsoft.com/office/drawing/2014/main" id="{57B6814F-6733-4ADF-AFCC-4315FB77768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82269" y="5957344"/>
            <a:ext cx="755399" cy="41634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6" descr="Apache Tomcat Telegraf Plugin | InfluxData">
            <a:extLst>
              <a:ext uri="{FF2B5EF4-FFF2-40B4-BE49-F238E27FC236}">
                <a16:creationId xmlns:a16="http://schemas.microsoft.com/office/drawing/2014/main" id="{1E1DE88A-7915-415E-9939-E710B828942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6287" y="5779164"/>
            <a:ext cx="772702" cy="772702"/>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Arrow Connector 38">
            <a:extLst>
              <a:ext uri="{FF2B5EF4-FFF2-40B4-BE49-F238E27FC236}">
                <a16:creationId xmlns:a16="http://schemas.microsoft.com/office/drawing/2014/main" id="{53EE03B4-8E65-40D5-AFAF-CDC1AE257F73}"/>
              </a:ext>
            </a:extLst>
          </p:cNvPr>
          <p:cNvCxnSpPr>
            <a:stCxn id="5" idx="2"/>
            <a:endCxn id="34" idx="0"/>
          </p:cNvCxnSpPr>
          <p:nvPr/>
        </p:nvCxnSpPr>
        <p:spPr>
          <a:xfrm>
            <a:off x="3393663" y="3873977"/>
            <a:ext cx="0" cy="38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CE3B87-E4D0-440C-96FC-641C4FCA184C}"/>
              </a:ext>
            </a:extLst>
          </p:cNvPr>
          <p:cNvCxnSpPr>
            <a:stCxn id="34" idx="2"/>
          </p:cNvCxnSpPr>
          <p:nvPr/>
        </p:nvCxnSpPr>
        <p:spPr>
          <a:xfrm flipH="1">
            <a:off x="3393661" y="4789244"/>
            <a:ext cx="2" cy="362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15FC844-111F-4B2E-8F6A-D32E62716F9E}"/>
              </a:ext>
            </a:extLst>
          </p:cNvPr>
          <p:cNvCxnSpPr>
            <a:stCxn id="35" idx="2"/>
          </p:cNvCxnSpPr>
          <p:nvPr/>
        </p:nvCxnSpPr>
        <p:spPr>
          <a:xfrm flipH="1">
            <a:off x="3005057" y="5612288"/>
            <a:ext cx="388605" cy="426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EE1E56B-DCB3-4480-9253-5AD40E84854A}"/>
              </a:ext>
            </a:extLst>
          </p:cNvPr>
          <p:cNvCxnSpPr>
            <a:stCxn id="35" idx="2"/>
            <a:endCxn id="36" idx="0"/>
          </p:cNvCxnSpPr>
          <p:nvPr/>
        </p:nvCxnSpPr>
        <p:spPr>
          <a:xfrm>
            <a:off x="3393662" y="5612288"/>
            <a:ext cx="766307" cy="34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8607B06-66D2-4C48-B296-D2B3F0927816}"/>
              </a:ext>
            </a:extLst>
          </p:cNvPr>
          <p:cNvCxnSpPr>
            <a:cxnSpLocks/>
            <a:stCxn id="35" idx="3"/>
          </p:cNvCxnSpPr>
          <p:nvPr/>
        </p:nvCxnSpPr>
        <p:spPr>
          <a:xfrm flipV="1">
            <a:off x="3927957" y="4649904"/>
            <a:ext cx="1549268" cy="653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20" descr="What Is Slack, and Why Do People Love It?">
            <a:extLst>
              <a:ext uri="{FF2B5EF4-FFF2-40B4-BE49-F238E27FC236}">
                <a16:creationId xmlns:a16="http://schemas.microsoft.com/office/drawing/2014/main" id="{DD5F4983-812B-433C-B3C6-FB48B109C2B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5910" y="5023872"/>
            <a:ext cx="644580" cy="297948"/>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Arrow Connector 53">
            <a:extLst>
              <a:ext uri="{FF2B5EF4-FFF2-40B4-BE49-F238E27FC236}">
                <a16:creationId xmlns:a16="http://schemas.microsoft.com/office/drawing/2014/main" id="{8F62AFDC-5E90-43D0-A22E-C9125045960A}"/>
              </a:ext>
            </a:extLst>
          </p:cNvPr>
          <p:cNvCxnSpPr/>
          <p:nvPr/>
        </p:nvCxnSpPr>
        <p:spPr>
          <a:xfrm flipH="1">
            <a:off x="1249378" y="3873977"/>
            <a:ext cx="1755679" cy="1298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832B984-1961-44CA-8E54-41FC0B7C6141}"/>
              </a:ext>
            </a:extLst>
          </p:cNvPr>
          <p:cNvCxnSpPr>
            <a:cxnSpLocks/>
            <a:stCxn id="5" idx="3"/>
            <a:endCxn id="11" idx="1"/>
          </p:cNvCxnSpPr>
          <p:nvPr/>
        </p:nvCxnSpPr>
        <p:spPr>
          <a:xfrm flipV="1">
            <a:off x="3782269" y="2150806"/>
            <a:ext cx="1549350" cy="1467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69BFA41-B1FE-4033-9DC1-9F27F65CFC5D}"/>
              </a:ext>
            </a:extLst>
          </p:cNvPr>
          <p:cNvCxnSpPr>
            <a:stCxn id="11" idx="2"/>
            <a:endCxn id="25" idx="0"/>
          </p:cNvCxnSpPr>
          <p:nvPr/>
        </p:nvCxnSpPr>
        <p:spPr>
          <a:xfrm>
            <a:off x="6096000" y="2527043"/>
            <a:ext cx="0" cy="297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DC0A63AA-049F-44E8-9BEF-0A60E5FE7A24}"/>
              </a:ext>
            </a:extLst>
          </p:cNvPr>
          <p:cNvPicPr>
            <a:picLocks noChangeAspect="1"/>
          </p:cNvPicPr>
          <p:nvPr/>
        </p:nvPicPr>
        <p:blipFill>
          <a:blip r:embed="rId16"/>
          <a:stretch>
            <a:fillRect/>
          </a:stretch>
        </p:blipFill>
        <p:spPr>
          <a:xfrm>
            <a:off x="7350291" y="2103310"/>
            <a:ext cx="1113070" cy="1562873"/>
          </a:xfrm>
          <a:prstGeom prst="rect">
            <a:avLst/>
          </a:prstGeom>
        </p:spPr>
      </p:pic>
      <p:cxnSp>
        <p:nvCxnSpPr>
          <p:cNvPr id="65" name="Straight Arrow Connector 64">
            <a:extLst>
              <a:ext uri="{FF2B5EF4-FFF2-40B4-BE49-F238E27FC236}">
                <a16:creationId xmlns:a16="http://schemas.microsoft.com/office/drawing/2014/main" id="{999C74F0-C428-470F-B78D-C41F0D9FC5BB}"/>
              </a:ext>
            </a:extLst>
          </p:cNvPr>
          <p:cNvCxnSpPr>
            <a:stCxn id="25" idx="3"/>
            <a:endCxn id="60" idx="1"/>
          </p:cNvCxnSpPr>
          <p:nvPr/>
        </p:nvCxnSpPr>
        <p:spPr>
          <a:xfrm flipV="1">
            <a:off x="6333403" y="2884747"/>
            <a:ext cx="1016888" cy="1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9E18F53-3120-457A-9F28-696BB613347B}"/>
              </a:ext>
            </a:extLst>
          </p:cNvPr>
          <p:cNvCxnSpPr>
            <a:stCxn id="25" idx="2"/>
            <a:endCxn id="23" idx="0"/>
          </p:cNvCxnSpPr>
          <p:nvPr/>
        </p:nvCxnSpPr>
        <p:spPr>
          <a:xfrm flipH="1">
            <a:off x="5776823" y="3216092"/>
            <a:ext cx="319177" cy="1178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A1E2453-8B2A-49A0-B75A-4578738B08C8}"/>
              </a:ext>
            </a:extLst>
          </p:cNvPr>
          <p:cNvCxnSpPr>
            <a:stCxn id="25" idx="3"/>
            <a:endCxn id="25" idx="3"/>
          </p:cNvCxnSpPr>
          <p:nvPr/>
        </p:nvCxnSpPr>
        <p:spPr>
          <a:xfrm>
            <a:off x="6333403" y="302007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3412E1C-F034-4029-9570-3E15CD5F1469}"/>
              </a:ext>
            </a:extLst>
          </p:cNvPr>
          <p:cNvCxnSpPr>
            <a:cxnSpLocks/>
          </p:cNvCxnSpPr>
          <p:nvPr/>
        </p:nvCxnSpPr>
        <p:spPr>
          <a:xfrm>
            <a:off x="6246891" y="3150606"/>
            <a:ext cx="3085743" cy="2367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7C60AE7-76F4-4791-A71C-F268E88DBD29}"/>
              </a:ext>
            </a:extLst>
          </p:cNvPr>
          <p:cNvCxnSpPr/>
          <p:nvPr/>
        </p:nvCxnSpPr>
        <p:spPr>
          <a:xfrm>
            <a:off x="3789469" y="5321820"/>
            <a:ext cx="5146382" cy="50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2" name="Picture 81">
            <a:extLst>
              <a:ext uri="{FF2B5EF4-FFF2-40B4-BE49-F238E27FC236}">
                <a16:creationId xmlns:a16="http://schemas.microsoft.com/office/drawing/2014/main" id="{F3439682-51ED-4802-8817-4D3774B63771}"/>
              </a:ext>
            </a:extLst>
          </p:cNvPr>
          <p:cNvPicPr>
            <a:picLocks noChangeAspect="1"/>
          </p:cNvPicPr>
          <p:nvPr/>
        </p:nvPicPr>
        <p:blipFill>
          <a:blip r:embed="rId17"/>
          <a:stretch>
            <a:fillRect/>
          </a:stretch>
        </p:blipFill>
        <p:spPr>
          <a:xfrm>
            <a:off x="6784204" y="1704434"/>
            <a:ext cx="707563" cy="794860"/>
          </a:xfrm>
          <a:prstGeom prst="rect">
            <a:avLst/>
          </a:prstGeom>
        </p:spPr>
      </p:pic>
      <p:pic>
        <p:nvPicPr>
          <p:cNvPr id="81" name="Picture 80">
            <a:extLst>
              <a:ext uri="{FF2B5EF4-FFF2-40B4-BE49-F238E27FC236}">
                <a16:creationId xmlns:a16="http://schemas.microsoft.com/office/drawing/2014/main" id="{EE152C85-64D2-4F56-BA7A-1E4D01DE89FD}"/>
              </a:ext>
            </a:extLst>
          </p:cNvPr>
          <p:cNvPicPr>
            <a:picLocks noChangeAspect="1"/>
          </p:cNvPicPr>
          <p:nvPr/>
        </p:nvPicPr>
        <p:blipFill>
          <a:blip r:embed="rId17"/>
          <a:stretch>
            <a:fillRect/>
          </a:stretch>
        </p:blipFill>
        <p:spPr>
          <a:xfrm>
            <a:off x="2160555" y="6492875"/>
            <a:ext cx="848077" cy="952710"/>
          </a:xfrm>
          <a:prstGeom prst="rect">
            <a:avLst/>
          </a:prstGeom>
        </p:spPr>
      </p:pic>
      <p:pic>
        <p:nvPicPr>
          <p:cNvPr id="84" name="Picture 83">
            <a:extLst>
              <a:ext uri="{FF2B5EF4-FFF2-40B4-BE49-F238E27FC236}">
                <a16:creationId xmlns:a16="http://schemas.microsoft.com/office/drawing/2014/main" id="{3D605670-CFC8-46CC-ABEB-21EFE7684429}"/>
              </a:ext>
            </a:extLst>
          </p:cNvPr>
          <p:cNvPicPr>
            <a:picLocks noChangeAspect="1"/>
          </p:cNvPicPr>
          <p:nvPr/>
        </p:nvPicPr>
        <p:blipFill>
          <a:blip r:embed="rId17"/>
          <a:stretch>
            <a:fillRect/>
          </a:stretch>
        </p:blipFill>
        <p:spPr>
          <a:xfrm>
            <a:off x="6637928" y="576486"/>
            <a:ext cx="848077" cy="952710"/>
          </a:xfrm>
          <a:prstGeom prst="rect">
            <a:avLst/>
          </a:prstGeom>
        </p:spPr>
      </p:pic>
      <p:pic>
        <p:nvPicPr>
          <p:cNvPr id="85" name="Picture 84">
            <a:extLst>
              <a:ext uri="{FF2B5EF4-FFF2-40B4-BE49-F238E27FC236}">
                <a16:creationId xmlns:a16="http://schemas.microsoft.com/office/drawing/2014/main" id="{C4B31328-7061-42B4-9B66-826F125D52B7}"/>
              </a:ext>
            </a:extLst>
          </p:cNvPr>
          <p:cNvPicPr>
            <a:picLocks noChangeAspect="1"/>
          </p:cNvPicPr>
          <p:nvPr/>
        </p:nvPicPr>
        <p:blipFill>
          <a:blip r:embed="rId17"/>
          <a:stretch>
            <a:fillRect/>
          </a:stretch>
        </p:blipFill>
        <p:spPr>
          <a:xfrm>
            <a:off x="4105053" y="6522128"/>
            <a:ext cx="848077" cy="952710"/>
          </a:xfrm>
          <a:prstGeom prst="rect">
            <a:avLst/>
          </a:prstGeom>
        </p:spPr>
      </p:pic>
      <p:pic>
        <p:nvPicPr>
          <p:cNvPr id="86" name="Picture 85">
            <a:extLst>
              <a:ext uri="{FF2B5EF4-FFF2-40B4-BE49-F238E27FC236}">
                <a16:creationId xmlns:a16="http://schemas.microsoft.com/office/drawing/2014/main" id="{1B41E411-2B81-459A-B5E9-76103A946F84}"/>
              </a:ext>
            </a:extLst>
          </p:cNvPr>
          <p:cNvPicPr>
            <a:picLocks noChangeAspect="1"/>
          </p:cNvPicPr>
          <p:nvPr/>
        </p:nvPicPr>
        <p:blipFill>
          <a:blip r:embed="rId17"/>
          <a:stretch>
            <a:fillRect/>
          </a:stretch>
        </p:blipFill>
        <p:spPr>
          <a:xfrm>
            <a:off x="6007865" y="4281044"/>
            <a:ext cx="848077" cy="952710"/>
          </a:xfrm>
          <a:prstGeom prst="rect">
            <a:avLst/>
          </a:prstGeom>
        </p:spPr>
      </p:pic>
      <p:pic>
        <p:nvPicPr>
          <p:cNvPr id="87" name="Picture 86">
            <a:extLst>
              <a:ext uri="{FF2B5EF4-FFF2-40B4-BE49-F238E27FC236}">
                <a16:creationId xmlns:a16="http://schemas.microsoft.com/office/drawing/2014/main" id="{346C0484-5AD1-4C1C-996B-1F93ACE9FAA7}"/>
              </a:ext>
            </a:extLst>
          </p:cNvPr>
          <p:cNvPicPr>
            <a:picLocks noChangeAspect="1"/>
          </p:cNvPicPr>
          <p:nvPr/>
        </p:nvPicPr>
        <p:blipFill>
          <a:blip r:embed="rId17"/>
          <a:stretch>
            <a:fillRect/>
          </a:stretch>
        </p:blipFill>
        <p:spPr>
          <a:xfrm>
            <a:off x="1905645" y="1262955"/>
            <a:ext cx="848077" cy="952710"/>
          </a:xfrm>
          <a:prstGeom prst="rect">
            <a:avLst/>
          </a:prstGeom>
        </p:spPr>
      </p:pic>
      <p:pic>
        <p:nvPicPr>
          <p:cNvPr id="88" name="Picture 87">
            <a:extLst>
              <a:ext uri="{FF2B5EF4-FFF2-40B4-BE49-F238E27FC236}">
                <a16:creationId xmlns:a16="http://schemas.microsoft.com/office/drawing/2014/main" id="{587B533B-A1D1-4FF3-B2C3-57D60D35C1CC}"/>
              </a:ext>
            </a:extLst>
          </p:cNvPr>
          <p:cNvPicPr>
            <a:picLocks noChangeAspect="1"/>
          </p:cNvPicPr>
          <p:nvPr/>
        </p:nvPicPr>
        <p:blipFill>
          <a:blip r:embed="rId17"/>
          <a:stretch>
            <a:fillRect/>
          </a:stretch>
        </p:blipFill>
        <p:spPr>
          <a:xfrm>
            <a:off x="2194200" y="2558061"/>
            <a:ext cx="777212" cy="873102"/>
          </a:xfrm>
          <a:prstGeom prst="rect">
            <a:avLst/>
          </a:prstGeom>
        </p:spPr>
      </p:pic>
      <p:pic>
        <p:nvPicPr>
          <p:cNvPr id="90" name="Picture 89">
            <a:extLst>
              <a:ext uri="{FF2B5EF4-FFF2-40B4-BE49-F238E27FC236}">
                <a16:creationId xmlns:a16="http://schemas.microsoft.com/office/drawing/2014/main" id="{701266CC-0136-4046-BEF3-79612B8E60E0}"/>
              </a:ext>
            </a:extLst>
          </p:cNvPr>
          <p:cNvPicPr>
            <a:picLocks noChangeAspect="1"/>
          </p:cNvPicPr>
          <p:nvPr/>
        </p:nvPicPr>
        <p:blipFill>
          <a:blip r:embed="rId18"/>
          <a:stretch>
            <a:fillRect/>
          </a:stretch>
        </p:blipFill>
        <p:spPr>
          <a:xfrm>
            <a:off x="2957433" y="204075"/>
            <a:ext cx="2374186" cy="367577"/>
          </a:xfrm>
          <a:prstGeom prst="rect">
            <a:avLst/>
          </a:prstGeom>
        </p:spPr>
      </p:pic>
      <p:cxnSp>
        <p:nvCxnSpPr>
          <p:cNvPr id="92" name="Straight Arrow Connector 91">
            <a:extLst>
              <a:ext uri="{FF2B5EF4-FFF2-40B4-BE49-F238E27FC236}">
                <a16:creationId xmlns:a16="http://schemas.microsoft.com/office/drawing/2014/main" id="{54DA4CA1-68B1-4369-BB2F-4F17DA7530CE}"/>
              </a:ext>
            </a:extLst>
          </p:cNvPr>
          <p:cNvCxnSpPr/>
          <p:nvPr/>
        </p:nvCxnSpPr>
        <p:spPr>
          <a:xfrm flipV="1">
            <a:off x="3608336" y="651850"/>
            <a:ext cx="551632" cy="2732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237615E1-1078-48CC-97E1-0C8CC6C1CD38}"/>
              </a:ext>
            </a:extLst>
          </p:cNvPr>
          <p:cNvPicPr>
            <a:picLocks noChangeAspect="1"/>
          </p:cNvPicPr>
          <p:nvPr/>
        </p:nvPicPr>
        <p:blipFill>
          <a:blip r:embed="rId19"/>
          <a:stretch>
            <a:fillRect/>
          </a:stretch>
        </p:blipFill>
        <p:spPr>
          <a:xfrm>
            <a:off x="148966" y="5810546"/>
            <a:ext cx="462368" cy="682329"/>
          </a:xfrm>
          <a:prstGeom prst="rect">
            <a:avLst/>
          </a:prstGeom>
        </p:spPr>
      </p:pic>
      <p:pic>
        <p:nvPicPr>
          <p:cNvPr id="98" name="Picture 97">
            <a:extLst>
              <a:ext uri="{FF2B5EF4-FFF2-40B4-BE49-F238E27FC236}">
                <a16:creationId xmlns:a16="http://schemas.microsoft.com/office/drawing/2014/main" id="{91FB0EC4-A197-47F2-9F8D-C2BA11CEDC3B}"/>
              </a:ext>
            </a:extLst>
          </p:cNvPr>
          <p:cNvPicPr>
            <a:picLocks noChangeAspect="1"/>
          </p:cNvPicPr>
          <p:nvPr/>
        </p:nvPicPr>
        <p:blipFill>
          <a:blip r:embed="rId20"/>
          <a:stretch>
            <a:fillRect/>
          </a:stretch>
        </p:blipFill>
        <p:spPr>
          <a:xfrm>
            <a:off x="1329049" y="5753522"/>
            <a:ext cx="445144" cy="772702"/>
          </a:xfrm>
          <a:prstGeom prst="rect">
            <a:avLst/>
          </a:prstGeom>
        </p:spPr>
      </p:pic>
      <p:cxnSp>
        <p:nvCxnSpPr>
          <p:cNvPr id="100" name="Straight Arrow Connector 99">
            <a:extLst>
              <a:ext uri="{FF2B5EF4-FFF2-40B4-BE49-F238E27FC236}">
                <a16:creationId xmlns:a16="http://schemas.microsoft.com/office/drawing/2014/main" id="{B9A3D3AA-0928-4FEE-9B6C-49B777939ACF}"/>
              </a:ext>
            </a:extLst>
          </p:cNvPr>
          <p:cNvCxnSpPr>
            <a:stCxn id="52" idx="1"/>
            <a:endCxn id="96" idx="0"/>
          </p:cNvCxnSpPr>
          <p:nvPr/>
        </p:nvCxnSpPr>
        <p:spPr>
          <a:xfrm flipH="1">
            <a:off x="380150" y="5172846"/>
            <a:ext cx="135760" cy="63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D4FCF568-E958-4F07-923B-0995AB3D2234}"/>
              </a:ext>
            </a:extLst>
          </p:cNvPr>
          <p:cNvCxnSpPr>
            <a:stCxn id="52" idx="2"/>
          </p:cNvCxnSpPr>
          <p:nvPr/>
        </p:nvCxnSpPr>
        <p:spPr>
          <a:xfrm>
            <a:off x="838200" y="5321820"/>
            <a:ext cx="582736" cy="431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16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8D7E-0FA4-44F2-B5C8-2B9C405630E6}"/>
              </a:ext>
            </a:extLst>
          </p:cNvPr>
          <p:cNvSpPr>
            <a:spLocks noGrp="1"/>
          </p:cNvSpPr>
          <p:nvPr>
            <p:ph type="title"/>
          </p:nvPr>
        </p:nvSpPr>
        <p:spPr>
          <a:xfrm>
            <a:off x="838200" y="365125"/>
            <a:ext cx="10515600" cy="1514009"/>
          </a:xfrm>
        </p:spPr>
        <p:txBody>
          <a:bodyPr/>
          <a:lstStyle/>
          <a:p>
            <a:r>
              <a:rPr lang="en-US" dirty="0"/>
              <a:t>explain the pipeline scenario 01 </a:t>
            </a:r>
          </a:p>
        </p:txBody>
      </p:sp>
      <p:sp>
        <p:nvSpPr>
          <p:cNvPr id="3" name="TextBox 2">
            <a:extLst>
              <a:ext uri="{FF2B5EF4-FFF2-40B4-BE49-F238E27FC236}">
                <a16:creationId xmlns:a16="http://schemas.microsoft.com/office/drawing/2014/main" id="{12A02E23-47AB-44CC-9E06-C9F319E356F4}"/>
              </a:ext>
            </a:extLst>
          </p:cNvPr>
          <p:cNvSpPr txBox="1"/>
          <p:nvPr/>
        </p:nvSpPr>
        <p:spPr>
          <a:xfrm>
            <a:off x="1090569" y="2172749"/>
            <a:ext cx="8565159" cy="2862322"/>
          </a:xfrm>
          <a:prstGeom prst="rect">
            <a:avLst/>
          </a:prstGeom>
          <a:noFill/>
        </p:spPr>
        <p:txBody>
          <a:bodyPr wrap="square" rtlCol="0">
            <a:spAutoFit/>
          </a:bodyPr>
          <a:lstStyle/>
          <a:p>
            <a:r>
              <a:rPr lang="en-US" dirty="0"/>
              <a:t>In this pipeline, once the Pull request is merged, Jenkins will  clone </a:t>
            </a:r>
            <a:r>
              <a:rPr lang="en-US" dirty="0" err="1"/>
              <a:t>github</a:t>
            </a:r>
            <a:r>
              <a:rPr lang="en-US" dirty="0"/>
              <a:t> repository to get the latest code take the code and send to SonarQube for testing and scanning.</a:t>
            </a:r>
          </a:p>
          <a:p>
            <a:endParaRPr lang="en-US" dirty="0"/>
          </a:p>
          <a:p>
            <a:r>
              <a:rPr lang="en-US" dirty="0"/>
              <a:t> If the test pass, Jenkins will invoke  maven to  build and create an artifact.</a:t>
            </a:r>
          </a:p>
          <a:p>
            <a:r>
              <a:rPr lang="en-US" dirty="0"/>
              <a:t> </a:t>
            </a:r>
          </a:p>
          <a:p>
            <a:r>
              <a:rPr lang="en-US" dirty="0"/>
              <a:t>Once the artifact is ready Jenkins will build  two docker images once for tomcat and another one for httpd  and send those two images to nexus and </a:t>
            </a:r>
            <a:r>
              <a:rPr lang="en-US" dirty="0" err="1"/>
              <a:t>dockerhub</a:t>
            </a:r>
            <a:r>
              <a:rPr lang="en-US" dirty="0"/>
              <a:t>. Once those  transaction are  successful Jenkins will then invoke ansible to run a playbook which main purpose to deploy to tomcat and httpd container using docker-compose.</a:t>
            </a:r>
          </a:p>
          <a:p>
            <a:endParaRPr lang="en-US" dirty="0"/>
          </a:p>
        </p:txBody>
      </p:sp>
    </p:spTree>
    <p:extLst>
      <p:ext uri="{BB962C8B-B14F-4D97-AF65-F5344CB8AC3E}">
        <p14:creationId xmlns:p14="http://schemas.microsoft.com/office/powerpoint/2010/main" val="31211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CF0C66-3445-41A1-8763-E6C4BFEF4EE1}"/>
              </a:ext>
            </a:extLst>
          </p:cNvPr>
          <p:cNvSpPr txBox="1"/>
          <p:nvPr/>
        </p:nvSpPr>
        <p:spPr>
          <a:xfrm>
            <a:off x="721454" y="753441"/>
            <a:ext cx="10779852" cy="369332"/>
          </a:xfrm>
          <a:prstGeom prst="rect">
            <a:avLst/>
          </a:prstGeom>
          <a:noFill/>
        </p:spPr>
        <p:txBody>
          <a:bodyPr wrap="square">
            <a:spAutoFit/>
          </a:bodyPr>
          <a:lstStyle/>
          <a:p>
            <a:endParaRPr lang="en-US" dirty="0"/>
          </a:p>
        </p:txBody>
      </p:sp>
      <p:sp>
        <p:nvSpPr>
          <p:cNvPr id="5" name="TextBox 4">
            <a:extLst>
              <a:ext uri="{FF2B5EF4-FFF2-40B4-BE49-F238E27FC236}">
                <a16:creationId xmlns:a16="http://schemas.microsoft.com/office/drawing/2014/main" id="{99DD8275-4510-4806-ADD3-EF3B882DEE40}"/>
              </a:ext>
            </a:extLst>
          </p:cNvPr>
          <p:cNvSpPr txBox="1"/>
          <p:nvPr/>
        </p:nvSpPr>
        <p:spPr>
          <a:xfrm>
            <a:off x="964734" y="857573"/>
            <a:ext cx="9964024" cy="4801314"/>
          </a:xfrm>
          <a:prstGeom prst="rect">
            <a:avLst/>
          </a:prstGeom>
          <a:noFill/>
        </p:spPr>
        <p:txBody>
          <a:bodyPr wrap="square">
            <a:spAutoFit/>
          </a:bodyPr>
          <a:lstStyle/>
          <a:p>
            <a:r>
              <a:rPr lang="en-US" dirty="0"/>
              <a:t>pipeline explanation </a:t>
            </a:r>
            <a:br>
              <a:rPr lang="en-US" dirty="0"/>
            </a:br>
            <a:r>
              <a:rPr lang="en-US" dirty="0"/>
              <a:t>1- once the PR is merged Jenkins is triggered via predefined webhook, will clone the new code </a:t>
            </a:r>
            <a:br>
              <a:rPr lang="en-US" dirty="0"/>
            </a:br>
            <a:r>
              <a:rPr lang="en-US" dirty="0"/>
              <a:t>2-  start a sonar-scanner container and mount the code on that container as a volume, the sonar-scanner container will  analyze the code and send the report to Jenkins and  </a:t>
            </a:r>
            <a:r>
              <a:rPr lang="en-US" dirty="0" err="1"/>
              <a:t>sonarqube</a:t>
            </a:r>
            <a:r>
              <a:rPr lang="en-US" dirty="0"/>
              <a:t> UI </a:t>
            </a:r>
            <a:br>
              <a:rPr lang="en-US" dirty="0"/>
            </a:br>
            <a:r>
              <a:rPr lang="en-US" dirty="0"/>
              <a:t>3- if the sonar scanner or </a:t>
            </a:r>
            <a:r>
              <a:rPr lang="en-US" dirty="0" err="1"/>
              <a:t>sonarqube</a:t>
            </a:r>
            <a:r>
              <a:rPr lang="en-US" dirty="0"/>
              <a:t> fails the build for any reason, the project will be terminated by Jenkins and the failure report will be send to slack with the build console output logs attached as a file </a:t>
            </a:r>
            <a:br>
              <a:rPr lang="en-US" dirty="0"/>
            </a:br>
            <a:r>
              <a:rPr lang="en-US" dirty="0"/>
              <a:t>4- in  case there is no failure Jenkins launch a maven container and also attach the code as volume in that container, maven is tasked to build the code and generate a jar file as artifact which in return is used by Jenkins to build two docker images using </a:t>
            </a:r>
            <a:r>
              <a:rPr lang="en-US" dirty="0" err="1"/>
              <a:t>dockerfile</a:t>
            </a:r>
            <a:r>
              <a:rPr lang="en-US" dirty="0"/>
              <a:t> already available on the repo clone by Jenkins, and once images are ready,  they will be pushed  to </a:t>
            </a:r>
            <a:r>
              <a:rPr lang="en-US" dirty="0" err="1"/>
              <a:t>dockerhub</a:t>
            </a:r>
            <a:r>
              <a:rPr lang="en-US" dirty="0"/>
              <a:t> and nexus which are both company private registry</a:t>
            </a:r>
            <a:br>
              <a:rPr lang="en-US" dirty="0"/>
            </a:br>
            <a:r>
              <a:rPr lang="en-US" dirty="0"/>
              <a:t>5-  once images are successfully pushed Jenkins invoke ansible which  in return runs a script to update  new images tag inside the docker-compose file and once that file is updated with new image tag,  ansible go ahead and run that docker compose file  which in returns deploy new images to tomcat and  httpd servers </a:t>
            </a:r>
            <a:br>
              <a:rPr lang="en-US" dirty="0"/>
            </a:br>
            <a:r>
              <a:rPr lang="en-US" dirty="0"/>
              <a:t>6- it is important to noted that sonar scanner and maven are run to completion containers, meaning they automatically killed by Jenkins once they have terminated the task for which they were call for.</a:t>
            </a:r>
          </a:p>
        </p:txBody>
      </p:sp>
      <p:sp>
        <p:nvSpPr>
          <p:cNvPr id="6" name="Title 1">
            <a:extLst>
              <a:ext uri="{FF2B5EF4-FFF2-40B4-BE49-F238E27FC236}">
                <a16:creationId xmlns:a16="http://schemas.microsoft.com/office/drawing/2014/main" id="{6E533707-A291-4AE6-8C56-66D5051223E7}"/>
              </a:ext>
            </a:extLst>
          </p:cNvPr>
          <p:cNvSpPr txBox="1">
            <a:spLocks/>
          </p:cNvSpPr>
          <p:nvPr/>
        </p:nvSpPr>
        <p:spPr>
          <a:xfrm>
            <a:off x="1325460" y="365126"/>
            <a:ext cx="10028339" cy="6415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explain the pipeline scenario 02 </a:t>
            </a:r>
          </a:p>
        </p:txBody>
      </p:sp>
    </p:spTree>
    <p:extLst>
      <p:ext uri="{BB962C8B-B14F-4D97-AF65-F5344CB8AC3E}">
        <p14:creationId xmlns:p14="http://schemas.microsoft.com/office/powerpoint/2010/main" val="1272174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1542</TotalTime>
  <Words>1558</Words>
  <Application>Microsoft Macintosh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Devops Pipelines 1/5</vt:lpstr>
      <vt:lpstr>PowerPoint Presentation</vt:lpstr>
      <vt:lpstr>Problem to solve</vt:lpstr>
      <vt:lpstr>Lists of major files</vt:lpstr>
      <vt:lpstr>List tools and their functionality </vt:lpstr>
      <vt:lpstr>Design a solution</vt:lpstr>
      <vt:lpstr>Build the pipeline</vt:lpstr>
      <vt:lpstr>explain the pipeline scenario 01 </vt:lpstr>
      <vt:lpstr>PowerPoint Presentation</vt:lpstr>
      <vt:lpstr>PowerPoint Presentation</vt:lpstr>
      <vt:lpstr>PowerPoint Presentation</vt:lpstr>
      <vt:lpstr>PowerPoint Presentation</vt:lpstr>
      <vt:lpstr>PowerPoint Presentation</vt:lpstr>
      <vt:lpstr>PowerPoint Presentation</vt:lpstr>
      <vt:lpstr>Issues encounter while building the pipeline</vt:lpstr>
      <vt:lpstr>Take personal notes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Pipelines</dc:title>
  <dc:creator>eric</dc:creator>
  <cp:lastModifiedBy>eric kemvou</cp:lastModifiedBy>
  <cp:revision>19</cp:revision>
  <dcterms:created xsi:type="dcterms:W3CDTF">2021-04-06T22:41:14Z</dcterms:created>
  <dcterms:modified xsi:type="dcterms:W3CDTF">2021-11-14T01:22:16Z</dcterms:modified>
</cp:coreProperties>
</file>