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61" r:id="rId5"/>
    <p:sldId id="262" r:id="rId6"/>
    <p:sldId id="263" r:id="rId7"/>
    <p:sldId id="264" r:id="rId8"/>
    <p:sldId id="265" r:id="rId9"/>
    <p:sldId id="266" r:id="rId10"/>
    <p:sldId id="298" r:id="rId11"/>
    <p:sldId id="267"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81" d="100"/>
          <a:sy n="81" d="100"/>
        </p:scale>
        <p:origin x="1459"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9A9FB9-AC93-4488-A4D8-113831C90EDA}" type="datetimeFigureOut">
              <a:rPr lang="en-US" smtClean="0"/>
              <a:pPr/>
              <a:t>11/24/2021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B05C08-901A-4D23-B132-783E75522F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B05C08-901A-4D23-B132-783E75522F80}" type="slidenum">
              <a:rPr lang="en-US" smtClean="0"/>
              <a:pPr/>
              <a:t>12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B05C08-901A-4D23-B132-783E75522F80}" type="slidenum">
              <a:rPr lang="en-US" smtClean="0"/>
              <a:pPr/>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04DD8A-B6E8-43BC-802A-01EAFD69A691}" type="datetimeFigureOut">
              <a:rPr lang="en-US" smtClean="0"/>
              <a:pPr/>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36052-4B0F-427E-8D15-1B41AADB46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04DD8A-B6E8-43BC-802A-01EAFD69A691}" type="datetimeFigureOut">
              <a:rPr lang="en-US" smtClean="0"/>
              <a:pPr/>
              <a:t>11/24/2021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36052-4B0F-427E-8D15-1B41AADB46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ANALYSIS AND PREDICTION OF COVID-19 </a:t>
            </a:r>
            <a:br>
              <a:rPr lang="en-US" b="1" dirty="0"/>
            </a:br>
            <a:r>
              <a:rPr lang="en-US" b="1" dirty="0"/>
              <a:t>                          </a:t>
            </a:r>
            <a:r>
              <a:rPr lang="en-US" sz="2000" b="1" dirty="0"/>
              <a:t>Batch no:313</a:t>
            </a:r>
            <a:br>
              <a:rPr lang="en-US" dirty="0"/>
            </a:br>
            <a:endParaRPr lang="en-US" dirty="0"/>
          </a:p>
        </p:txBody>
      </p:sp>
      <p:sp>
        <p:nvSpPr>
          <p:cNvPr id="3" name="Subtitle 2"/>
          <p:cNvSpPr>
            <a:spLocks noGrp="1"/>
          </p:cNvSpPr>
          <p:nvPr>
            <p:ph type="subTitle" idx="1"/>
          </p:nvPr>
        </p:nvSpPr>
        <p:spPr/>
        <p:txBody>
          <a:bodyPr>
            <a:normAutofit fontScale="70000" lnSpcReduction="20000"/>
          </a:bodyPr>
          <a:lstStyle/>
          <a:p>
            <a:endParaRPr lang="en-IN" dirty="0"/>
          </a:p>
          <a:p>
            <a:r>
              <a:rPr lang="en-IN" dirty="0"/>
              <a:t>180030291-K.L.Lasya</a:t>
            </a:r>
          </a:p>
          <a:p>
            <a:r>
              <a:rPr lang="en-IN" dirty="0"/>
              <a:t>180031282-D.Lahari</a:t>
            </a:r>
          </a:p>
          <a:p>
            <a:r>
              <a:rPr lang="en-IN" dirty="0"/>
              <a:t>   180030307-A.Lavanya</a:t>
            </a:r>
          </a:p>
          <a:p>
            <a:r>
              <a:rPr lang="en-IN" dirty="0"/>
              <a:t>   180030471-R.Akarsha</a:t>
            </a:r>
          </a:p>
          <a:p>
            <a:endParaRPr lang="en-IN"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06E96-4837-4857-BD3E-B54B0BF537C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82A7605-2E09-45BF-B4EE-4CE785A3B1DF}"/>
              </a:ext>
            </a:extLst>
          </p:cNvPr>
          <p:cNvSpPr>
            <a:spLocks noGrp="1"/>
          </p:cNvSpPr>
          <p:nvPr>
            <p:ph idx="1"/>
          </p:nvPr>
        </p:nvSpPr>
        <p:spPr/>
        <p:txBody>
          <a:bodyPr>
            <a:normAutofit/>
          </a:bodyPr>
          <a:lstStyle/>
          <a:p>
            <a:r>
              <a:rPr lang="en-US" b="1" dirty="0"/>
              <a:t>EXISTING SYSTEM</a:t>
            </a:r>
            <a:r>
              <a:rPr lang="en-US" dirty="0"/>
              <a:t>: Past works neglected to deal with long haul conduct changes </a:t>
            </a:r>
            <a:r>
              <a:rPr lang="en-US" b="1" dirty="0"/>
              <a:t>PROPOSED METHODOLOGY: </a:t>
            </a:r>
            <a:r>
              <a:rPr lang="en-US" dirty="0"/>
              <a:t>This paper seeks to fill the gap left by existing healthcare systems by using the to determine an outcome that is most likely for an individual patient, based upon their health conditions.</a:t>
            </a:r>
            <a:endParaRPr lang="en-IN" dirty="0"/>
          </a:p>
        </p:txBody>
      </p:sp>
    </p:spTree>
    <p:extLst>
      <p:ext uri="{BB962C8B-B14F-4D97-AF65-F5344CB8AC3E}">
        <p14:creationId xmlns:p14="http://schemas.microsoft.com/office/powerpoint/2010/main" val="295406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MODULES DESCRIPTIONS</a:t>
            </a:r>
            <a:br>
              <a:rPr lang="en-US" dirty="0"/>
            </a:br>
            <a:endParaRPr lang="en-US" dirty="0"/>
          </a:p>
        </p:txBody>
      </p:sp>
      <p:sp>
        <p:nvSpPr>
          <p:cNvPr id="3" name="Content Placeholder 2"/>
          <p:cNvSpPr>
            <a:spLocks noGrp="1"/>
          </p:cNvSpPr>
          <p:nvPr>
            <p:ph idx="1"/>
          </p:nvPr>
        </p:nvSpPr>
        <p:spPr/>
        <p:txBody>
          <a:bodyPr/>
          <a:lstStyle/>
          <a:p>
            <a:pPr lvl="0"/>
            <a:r>
              <a:rPr lang="en-US" dirty="0"/>
              <a:t>In this module , we have executed the three machine learning models on </a:t>
            </a:r>
            <a:r>
              <a:rPr lang="en-US" dirty="0" err="1"/>
              <a:t>covid</a:t>
            </a:r>
            <a:r>
              <a:rPr lang="en-US" dirty="0"/>
              <a:t> – 19 .</a:t>
            </a:r>
          </a:p>
          <a:p>
            <a:pPr lvl="0"/>
            <a:r>
              <a:rPr lang="en-US" dirty="0"/>
              <a:t>Time Series Analysis</a:t>
            </a:r>
          </a:p>
          <a:p>
            <a:pPr lvl="0"/>
            <a:r>
              <a:rPr lang="en-US" dirty="0"/>
              <a:t>Prediction Analysis </a:t>
            </a:r>
          </a:p>
          <a:p>
            <a:pPr lvl="0"/>
            <a:r>
              <a:rPr lang="en-US" dirty="0"/>
              <a:t>SIR Model</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300" b="1" dirty="0"/>
              <a:t>MODULE IMPLEMENTATION&amp; EXPERIMENTAL RESULTS</a:t>
            </a:r>
            <a:br>
              <a:rPr lang="en-US" dirty="0"/>
            </a:br>
            <a:endParaRPr lang="en-US" dirty="0"/>
          </a:p>
        </p:txBody>
      </p:sp>
      <p:sp>
        <p:nvSpPr>
          <p:cNvPr id="3" name="Content Placeholder 2"/>
          <p:cNvSpPr>
            <a:spLocks noGrp="1"/>
          </p:cNvSpPr>
          <p:nvPr>
            <p:ph idx="1"/>
          </p:nvPr>
        </p:nvSpPr>
        <p:spPr/>
        <p:txBody>
          <a:bodyPr/>
          <a:lstStyle/>
          <a:p>
            <a:pPr>
              <a:buNone/>
            </a:pPr>
            <a:r>
              <a:rPr lang="en-IN" sz="2000" dirty="0"/>
              <a:t>Before we jump into information science and Analytics, how about we start</a:t>
            </a:r>
          </a:p>
          <a:p>
            <a:pPr>
              <a:buNone/>
            </a:pPr>
            <a:r>
              <a:rPr lang="en-IN" sz="2000" dirty="0"/>
              <a:t>with bringing in the fundamental modules:</a:t>
            </a:r>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US" sz="2000" dirty="0"/>
          </a:p>
          <a:p>
            <a:endParaRPr lang="en-US" dirty="0"/>
          </a:p>
        </p:txBody>
      </p:sp>
      <p:pic>
        <p:nvPicPr>
          <p:cNvPr id="4" name="Picture 3"/>
          <p:cNvPicPr/>
          <p:nvPr/>
        </p:nvPicPr>
        <p:blipFill>
          <a:blip r:embed="rId3"/>
          <a:stretch>
            <a:fillRect/>
          </a:stretch>
        </p:blipFill>
        <p:spPr>
          <a:xfrm>
            <a:off x="785786" y="3000372"/>
            <a:ext cx="7786741" cy="228601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372476" cy="5500726"/>
          </a:xfrm>
        </p:spPr>
        <p:txBody>
          <a:bodyPr>
            <a:normAutofit/>
          </a:bodyPr>
          <a:lstStyle/>
          <a:p>
            <a:pPr>
              <a:buNone/>
            </a:pPr>
            <a:r>
              <a:rPr lang="en-IN" sz="2000" dirty="0"/>
              <a:t>Among all the authority and informal information sources on the web giving</a:t>
            </a:r>
          </a:p>
          <a:p>
            <a:pPr>
              <a:buNone/>
            </a:pPr>
            <a:r>
              <a:rPr lang="en-IN" sz="2000" dirty="0" err="1"/>
              <a:t>Coronavirus</a:t>
            </a:r>
            <a:r>
              <a:rPr lang="en-IN" sz="2000" dirty="0"/>
              <a:t> related information, perhaps the most generally utilized. </a:t>
            </a:r>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IN" sz="2000" dirty="0"/>
          </a:p>
          <a:p>
            <a:pPr>
              <a:buNone/>
            </a:pPr>
            <a:endParaRPr lang="en-US" sz="2000" dirty="0"/>
          </a:p>
          <a:p>
            <a:endParaRPr lang="en-US" dirty="0"/>
          </a:p>
        </p:txBody>
      </p:sp>
      <p:pic>
        <p:nvPicPr>
          <p:cNvPr id="4" name="Picture 3"/>
          <p:cNvPicPr/>
          <p:nvPr/>
        </p:nvPicPr>
        <p:blipFill>
          <a:blip r:embed="rId2"/>
          <a:stretch>
            <a:fillRect/>
          </a:stretch>
        </p:blipFill>
        <p:spPr>
          <a:xfrm>
            <a:off x="785786" y="1981200"/>
            <a:ext cx="7215238" cy="39481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229600" cy="4857784"/>
          </a:xfrm>
        </p:spPr>
        <p:txBody>
          <a:bodyPr>
            <a:normAutofit/>
          </a:bodyPr>
          <a:lstStyle/>
          <a:p>
            <a:pPr>
              <a:buNone/>
            </a:pPr>
            <a:r>
              <a:rPr lang="en-IN" sz="2000" dirty="0"/>
              <a:t>The time-arrangement united information required for all the examination to</a:t>
            </a:r>
          </a:p>
          <a:p>
            <a:pPr>
              <a:buNone/>
            </a:pPr>
            <a:r>
              <a:rPr lang="en-IN" sz="2000" dirty="0"/>
              <a:t>be acted in this journal fall into these two classes: </a:t>
            </a:r>
            <a:endParaRPr lang="en-US" sz="2000" dirty="0"/>
          </a:p>
          <a:p>
            <a:pPr>
              <a:buNone/>
            </a:pPr>
            <a:r>
              <a:rPr lang="en-IN" sz="2000" dirty="0"/>
              <a:t>Type: Affirmed Cases, </a:t>
            </a:r>
            <a:r>
              <a:rPr lang="en-IN" sz="2000" dirty="0" err="1"/>
              <a:t>Passings</a:t>
            </a:r>
            <a:r>
              <a:rPr lang="en-IN" sz="2000" dirty="0"/>
              <a:t>, and the Recuperated;</a:t>
            </a:r>
            <a:endParaRPr lang="en-US" sz="2000" dirty="0"/>
          </a:p>
          <a:p>
            <a:pPr>
              <a:buNone/>
            </a:pPr>
            <a:r>
              <a:rPr lang="en-IN" sz="2000" dirty="0"/>
              <a:t>Geology</a:t>
            </a:r>
            <a:r>
              <a:rPr lang="en-IN" dirty="0"/>
              <a:t>: </a:t>
            </a:r>
            <a:r>
              <a:rPr lang="en-IN" sz="2000" dirty="0"/>
              <a:t>Worldwide, and the US as it were.</a:t>
            </a:r>
            <a:endParaRPr lang="en-US" sz="2000" dirty="0"/>
          </a:p>
          <a:p>
            <a:endParaRPr lang="en-US" dirty="0"/>
          </a:p>
        </p:txBody>
      </p:sp>
      <p:pic>
        <p:nvPicPr>
          <p:cNvPr id="4" name="Picture 3"/>
          <p:cNvPicPr/>
          <p:nvPr/>
        </p:nvPicPr>
        <p:blipFill>
          <a:blip r:embed="rId2"/>
          <a:stretch>
            <a:fillRect/>
          </a:stretch>
        </p:blipFill>
        <p:spPr>
          <a:xfrm>
            <a:off x="1214414" y="2714620"/>
            <a:ext cx="6143668" cy="33575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br>
              <a:rPr lang="en-US" dirty="0"/>
            </a:br>
            <a:r>
              <a:rPr lang="en-IN" dirty="0"/>
              <a:t>Printing the summary of the dataset and finding the null values.</a:t>
            </a:r>
            <a:br>
              <a:rPr lang="en-US" dirty="0"/>
            </a:br>
            <a:endParaRPr lang="en-US" dirty="0"/>
          </a:p>
        </p:txBody>
      </p:sp>
      <p:pic>
        <p:nvPicPr>
          <p:cNvPr id="4" name="Content Placeholder 3"/>
          <p:cNvPicPr>
            <a:picLocks noGrp="1"/>
          </p:cNvPicPr>
          <p:nvPr>
            <p:ph idx="1"/>
          </p:nvPr>
        </p:nvPicPr>
        <p:blipFill>
          <a:blip r:embed="rId2"/>
          <a:stretch>
            <a:fillRect/>
          </a:stretch>
        </p:blipFill>
        <p:spPr>
          <a:xfrm>
            <a:off x="457200" y="2187549"/>
            <a:ext cx="8229600" cy="335126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3200" dirty="0">
                <a:latin typeface="Arial" pitchFamily="34" charset="0"/>
              </a:rPr>
            </a:br>
            <a:r>
              <a:rPr lang="en-US" sz="3200" dirty="0">
                <a:latin typeface="Arial" pitchFamily="34" charset="0"/>
              </a:rPr>
              <a:t>Dropping the null values and filling with ‘True’ Boolean value. And finding the observation of different regions in the dataset</a:t>
            </a:r>
            <a:endParaRPr lang="en-US" sz="3000" dirty="0"/>
          </a:p>
        </p:txBody>
      </p:sp>
      <p:pic>
        <p:nvPicPr>
          <p:cNvPr id="4" name="Content Placeholder 3"/>
          <p:cNvPicPr>
            <a:picLocks noGrp="1"/>
          </p:cNvPicPr>
          <p:nvPr>
            <p:ph idx="1"/>
          </p:nvPr>
        </p:nvPicPr>
        <p:blipFill>
          <a:blip r:embed="rId2"/>
          <a:stretch>
            <a:fillRect/>
          </a:stretch>
        </p:blipFill>
        <p:spPr>
          <a:xfrm>
            <a:off x="457200" y="2214554"/>
            <a:ext cx="8229600" cy="40719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300" dirty="0"/>
            </a:br>
            <a:r>
              <a:rPr lang="en-IN" sz="3300" dirty="0"/>
              <a:t>Printing the total number of confirmed cases and recovered cases in different regions.</a:t>
            </a:r>
            <a:br>
              <a:rPr lang="en-US" dirty="0"/>
            </a:br>
            <a:endParaRPr lang="en-US" dirty="0"/>
          </a:p>
        </p:txBody>
      </p:sp>
      <p:pic>
        <p:nvPicPr>
          <p:cNvPr id="4" name="Content Placeholder 3"/>
          <p:cNvPicPr>
            <a:picLocks noGrp="1"/>
          </p:cNvPicPr>
          <p:nvPr>
            <p:ph idx="1"/>
          </p:nvPr>
        </p:nvPicPr>
        <p:blipFill>
          <a:blip r:embed="rId2"/>
          <a:stretch>
            <a:fillRect/>
          </a:stretch>
        </p:blipFill>
        <p:spPr>
          <a:xfrm>
            <a:off x="457200" y="2184032"/>
            <a:ext cx="8229600" cy="33582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Distribution plot for Active Cases</a:t>
            </a:r>
            <a:endParaRPr lang="en-US" dirty="0"/>
          </a:p>
        </p:txBody>
      </p:sp>
      <p:pic>
        <p:nvPicPr>
          <p:cNvPr id="4" name="Content Placeholder 3"/>
          <p:cNvPicPr>
            <a:picLocks noGrp="1"/>
          </p:cNvPicPr>
          <p:nvPr>
            <p:ph idx="1"/>
          </p:nvPr>
        </p:nvPicPr>
        <p:blipFill>
          <a:blip r:embed="rId2"/>
          <a:stretch>
            <a:fillRect/>
          </a:stretch>
        </p:blipFill>
        <p:spPr>
          <a:xfrm>
            <a:off x="731520" y="1984851"/>
            <a:ext cx="7680960" cy="37566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Finding the distribution plot of closed states for more number of confirmed cases</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071538" y="1285860"/>
            <a:ext cx="7286676" cy="1928826"/>
          </a:xfrm>
          <a:prstGeom prst="rect">
            <a:avLst/>
          </a:prstGeom>
        </p:spPr>
      </p:pic>
      <p:pic>
        <p:nvPicPr>
          <p:cNvPr id="5" name="Picture 4"/>
          <p:cNvPicPr/>
          <p:nvPr/>
        </p:nvPicPr>
        <p:blipFill>
          <a:blip r:embed="rId3"/>
          <a:stretch>
            <a:fillRect/>
          </a:stretch>
        </p:blipFill>
        <p:spPr>
          <a:xfrm>
            <a:off x="1500166" y="3286124"/>
            <a:ext cx="6429420" cy="314327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Abstact</a:t>
            </a:r>
            <a:endParaRPr lang="en-US" dirty="0"/>
          </a:p>
        </p:txBody>
      </p:sp>
      <p:sp>
        <p:nvSpPr>
          <p:cNvPr id="4" name="Content Placeholder 3"/>
          <p:cNvSpPr>
            <a:spLocks noGrp="1"/>
          </p:cNvSpPr>
          <p:nvPr>
            <p:ph idx="1"/>
          </p:nvPr>
        </p:nvSpPr>
        <p:spPr/>
        <p:txBody>
          <a:bodyPr>
            <a:normAutofit fontScale="92500" lnSpcReduction="10000"/>
          </a:bodyPr>
          <a:lstStyle/>
          <a:p>
            <a:pPr>
              <a:buNone/>
            </a:pPr>
            <a:r>
              <a:rPr lang="en-IN" dirty="0"/>
              <a:t>The ML models have for quite some time been utilized in numerous application areas which required the distinguishing proof and prioritization of antagonistic elements for a danger. A few expectation techniques are by and large famously used to deal with anticipating issues. This examination shows the ability of ML models to estimate the quantity of impending patients influenced by COVID-19 which is as of now considered as a likely danger to humanity..</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300" dirty="0"/>
            </a:br>
            <a:br>
              <a:rPr lang="en-IN" sz="3300" dirty="0"/>
            </a:br>
            <a:r>
              <a:rPr lang="en-IN" sz="3300" dirty="0"/>
              <a:t>Resulting the weekly progress of different types of</a:t>
            </a:r>
            <a:br>
              <a:rPr lang="en-IN" sz="3300" dirty="0"/>
            </a:br>
            <a:r>
              <a:rPr lang="en-IN" sz="3300" dirty="0"/>
              <a:t>cases in different regions with respective to the</a:t>
            </a:r>
            <a:br>
              <a:rPr lang="en-IN" sz="3300" dirty="0"/>
            </a:br>
            <a:r>
              <a:rPr lang="en-IN" sz="3300" dirty="0"/>
              <a:t>number of cases by week number.</a:t>
            </a:r>
            <a:br>
              <a:rPr lang="en-US" dirty="0"/>
            </a:br>
            <a:endParaRPr lang="en-US" dirty="0"/>
          </a:p>
        </p:txBody>
      </p:sp>
      <p:pic>
        <p:nvPicPr>
          <p:cNvPr id="4" name="Content Placeholder 3"/>
          <p:cNvPicPr>
            <a:picLocks noGrp="1"/>
          </p:cNvPicPr>
          <p:nvPr>
            <p:ph idx="1"/>
          </p:nvPr>
        </p:nvPicPr>
        <p:blipFill>
          <a:blip r:embed="rId2"/>
          <a:stretch>
            <a:fillRect/>
          </a:stretch>
        </p:blipFill>
        <p:spPr>
          <a:xfrm>
            <a:off x="642910" y="2143116"/>
            <a:ext cx="7929618" cy="414340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285852" y="1571612"/>
            <a:ext cx="6357982" cy="40005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t>
            </a:r>
            <a:r>
              <a:rPr lang="en-IN" sz="2200" dirty="0"/>
              <a:t>Plotting the histogram on number of confirmed cases and number of death cases weekly wise</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017270" y="2003901"/>
            <a:ext cx="7109460" cy="37185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143000"/>
          </a:xfrm>
        </p:spPr>
        <p:txBody>
          <a:bodyPr>
            <a:normAutofit fontScale="90000"/>
          </a:bodyPr>
          <a:lstStyle/>
          <a:p>
            <a:br>
              <a:rPr lang="en-IN" sz="3300" dirty="0"/>
            </a:br>
            <a:r>
              <a:rPr lang="en-IN" sz="3300" dirty="0"/>
              <a:t>Finding the average increased number of confirmed cases and number of recovered cases along with</a:t>
            </a:r>
            <a:br>
              <a:rPr lang="en-IN" sz="3300" dirty="0"/>
            </a:br>
            <a:r>
              <a:rPr lang="en-IN" sz="3300" dirty="0"/>
              <a:t>number of death cases everyday</a:t>
            </a:r>
            <a:r>
              <a:rPr lang="en-IN" dirty="0"/>
              <a:t>.</a:t>
            </a:r>
            <a:br>
              <a:rPr lang="en-US" dirty="0"/>
            </a:br>
            <a:endParaRPr lang="en-US" dirty="0"/>
          </a:p>
        </p:txBody>
      </p:sp>
      <p:pic>
        <p:nvPicPr>
          <p:cNvPr id="4" name="Content Placeholder 3"/>
          <p:cNvPicPr>
            <a:picLocks noGrp="1"/>
          </p:cNvPicPr>
          <p:nvPr>
            <p:ph idx="1"/>
          </p:nvPr>
        </p:nvPicPr>
        <p:blipFill>
          <a:blip r:embed="rId2"/>
          <a:stretch>
            <a:fillRect/>
          </a:stretch>
        </p:blipFill>
        <p:spPr>
          <a:xfrm>
            <a:off x="642910" y="1785926"/>
            <a:ext cx="7929618" cy="292895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300" dirty="0"/>
            </a:br>
            <a:br>
              <a:rPr lang="en-IN" sz="3300" dirty="0"/>
            </a:br>
            <a:r>
              <a:rPr lang="en-IN" sz="3300" dirty="0"/>
              <a:t>Plotting a graph on the three scenarios above with symbolic representation  - blue, green , orange </a:t>
            </a:r>
            <a:br>
              <a:rPr lang="en-US" dirty="0"/>
            </a:br>
            <a:r>
              <a:rPr lang="en-IN" dirty="0"/>
              <a:t>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720090" y="2095341"/>
            <a:ext cx="7703820" cy="35356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Calculating the country wise mortality rate analysis.</a:t>
            </a:r>
            <a:br>
              <a:rPr lang="en-US" dirty="0"/>
            </a:br>
            <a:endParaRPr lang="en-US" dirty="0"/>
          </a:p>
        </p:txBody>
      </p:sp>
      <p:pic>
        <p:nvPicPr>
          <p:cNvPr id="4" name="Content Placeholder 3"/>
          <p:cNvPicPr>
            <a:picLocks noGrp="1"/>
          </p:cNvPicPr>
          <p:nvPr>
            <p:ph idx="1"/>
          </p:nvPr>
        </p:nvPicPr>
        <p:blipFill>
          <a:blip r:embed="rId2"/>
          <a:stretch>
            <a:fillRect/>
          </a:stretch>
        </p:blipFill>
        <p:spPr>
          <a:xfrm>
            <a:off x="495300" y="2071678"/>
            <a:ext cx="8291542" cy="371477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Plotting an graph on mortality rate analysis</a:t>
            </a:r>
            <a:br>
              <a:rPr lang="en-US" dirty="0"/>
            </a:br>
            <a:endParaRPr lang="en-US" dirty="0"/>
          </a:p>
        </p:txBody>
      </p:sp>
      <p:pic>
        <p:nvPicPr>
          <p:cNvPr id="5" name="Content Placeholder 4"/>
          <p:cNvPicPr>
            <a:picLocks noGrp="1"/>
          </p:cNvPicPr>
          <p:nvPr>
            <p:ph idx="1"/>
          </p:nvPr>
        </p:nvPicPr>
        <p:blipFill>
          <a:blip r:embed="rId2"/>
          <a:stretch>
            <a:fillRect/>
          </a:stretch>
        </p:blipFill>
        <p:spPr>
          <a:xfrm>
            <a:off x="457200" y="2402626"/>
            <a:ext cx="8229600" cy="292111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Summarizing the data analysis on </a:t>
            </a:r>
            <a:r>
              <a:rPr lang="en-IN" dirty="0" err="1"/>
              <a:t>india</a:t>
            </a:r>
            <a:br>
              <a:rPr lang="en-US" dirty="0"/>
            </a:br>
            <a:endParaRPr lang="en-US" dirty="0"/>
          </a:p>
        </p:txBody>
      </p:sp>
      <p:pic>
        <p:nvPicPr>
          <p:cNvPr id="4" name="Content Placeholder 3"/>
          <p:cNvPicPr>
            <a:picLocks noGrp="1"/>
          </p:cNvPicPr>
          <p:nvPr>
            <p:ph idx="1"/>
          </p:nvPr>
        </p:nvPicPr>
        <p:blipFill>
          <a:blip r:embed="rId2"/>
          <a:stretch>
            <a:fillRect/>
          </a:stretch>
        </p:blipFill>
        <p:spPr>
          <a:xfrm>
            <a:off x="457200" y="1857364"/>
            <a:ext cx="8229600" cy="32147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Summarizing the data analysis on US country.</a:t>
            </a:r>
            <a:br>
              <a:rPr lang="en-US" dirty="0"/>
            </a:br>
            <a:endParaRPr lang="en-US" dirty="0"/>
          </a:p>
        </p:txBody>
      </p:sp>
      <p:pic>
        <p:nvPicPr>
          <p:cNvPr id="4" name="Content Placeholder 3"/>
          <p:cNvPicPr>
            <a:picLocks noGrp="1"/>
          </p:cNvPicPr>
          <p:nvPr>
            <p:ph idx="1"/>
          </p:nvPr>
        </p:nvPicPr>
        <p:blipFill>
          <a:blip r:embed="rId2"/>
          <a:stretch>
            <a:fillRect/>
          </a:stretch>
        </p:blipFill>
        <p:spPr>
          <a:xfrm>
            <a:off x="457200" y="2071678"/>
            <a:ext cx="8229600" cy="328614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Printing the week wise confirmed , death cases of country </a:t>
            </a:r>
            <a:r>
              <a:rPr lang="en-IN" dirty="0" err="1"/>
              <a:t>india</a:t>
            </a:r>
            <a:r>
              <a:rPr lang="en-IN" dirty="0"/>
              <a:t>. </a:t>
            </a:r>
            <a:br>
              <a:rPr lang="en-US" dirty="0"/>
            </a:br>
            <a:endParaRPr lang="en-US" dirty="0"/>
          </a:p>
        </p:txBody>
      </p:sp>
      <p:pic>
        <p:nvPicPr>
          <p:cNvPr id="5" name="Content Placeholder 4"/>
          <p:cNvPicPr>
            <a:picLocks noGrp="1"/>
          </p:cNvPicPr>
          <p:nvPr>
            <p:ph idx="1"/>
          </p:nvPr>
        </p:nvPicPr>
        <p:blipFill>
          <a:blip r:embed="rId2"/>
          <a:stretch>
            <a:fillRect/>
          </a:stretch>
        </p:blipFill>
        <p:spPr>
          <a:xfrm>
            <a:off x="428596" y="1214423"/>
            <a:ext cx="7643866" cy="2357454"/>
          </a:xfrm>
          <a:prstGeom prst="rect">
            <a:avLst/>
          </a:prstGeom>
        </p:spPr>
      </p:pic>
      <p:pic>
        <p:nvPicPr>
          <p:cNvPr id="6" name="Picture 5"/>
          <p:cNvPicPr/>
          <p:nvPr/>
        </p:nvPicPr>
        <p:blipFill>
          <a:blip r:embed="rId3"/>
          <a:stretch>
            <a:fillRect/>
          </a:stretch>
        </p:blipFill>
        <p:spPr>
          <a:xfrm>
            <a:off x="1500166" y="3643314"/>
            <a:ext cx="5857916" cy="30003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AI (ML) has substantiated itself as a noticeable field of study throughout the most recent decade by settling numerous exceptionally mind boggling also, complex true issues. The application territories included practically every one of this present reality areas like medical services, independent vehicle (AV), business applications, regular language preparing (NLP), insightful robots, gaming, environment demonstrating, voice, and picture handling. ML calculations' learning is ordinarily founded on experimentation strategy very inverse of customary calculation.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Data wise confirmed cases for specific days.</a:t>
            </a:r>
            <a:br>
              <a:rPr lang="en-US" dirty="0"/>
            </a:br>
            <a:endParaRPr lang="en-US" dirty="0"/>
          </a:p>
        </p:txBody>
      </p:sp>
      <p:pic>
        <p:nvPicPr>
          <p:cNvPr id="4" name="Content Placeholder 3"/>
          <p:cNvPicPr>
            <a:picLocks noGrp="1"/>
          </p:cNvPicPr>
          <p:nvPr>
            <p:ph idx="1"/>
          </p:nvPr>
        </p:nvPicPr>
        <p:blipFill>
          <a:blip r:embed="rId2"/>
          <a:stretch>
            <a:fillRect/>
          </a:stretch>
        </p:blipFill>
        <p:spPr>
          <a:xfrm>
            <a:off x="491490" y="2449671"/>
            <a:ext cx="8161020" cy="282702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Applying the </a:t>
            </a:r>
            <a:r>
              <a:rPr lang="en-IN" dirty="0" err="1"/>
              <a:t>svr</a:t>
            </a:r>
            <a:r>
              <a:rPr lang="en-IN" dirty="0"/>
              <a:t> methodology on country </a:t>
            </a:r>
            <a:r>
              <a:rPr lang="en-IN" dirty="0" err="1"/>
              <a:t>india</a:t>
            </a:r>
            <a:r>
              <a:rPr lang="en-IN" dirty="0"/>
              <a:t>.</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071538" y="1285860"/>
            <a:ext cx="5715040" cy="2786082"/>
          </a:xfrm>
          <a:prstGeom prst="rect">
            <a:avLst/>
          </a:prstGeom>
        </p:spPr>
      </p:pic>
      <p:pic>
        <p:nvPicPr>
          <p:cNvPr id="5" name="Picture 4"/>
          <p:cNvPicPr/>
          <p:nvPr/>
        </p:nvPicPr>
        <p:blipFill>
          <a:blip r:embed="rId3"/>
          <a:stretch>
            <a:fillRect/>
          </a:stretch>
        </p:blipFill>
        <p:spPr>
          <a:xfrm>
            <a:off x="1000100" y="4143380"/>
            <a:ext cx="6286544" cy="250033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Making the predictions on the training and testing dataset of area wise.</a:t>
            </a:r>
            <a:br>
              <a:rPr lang="en-US" dirty="0"/>
            </a:br>
            <a:endParaRPr lang="en-US" dirty="0"/>
          </a:p>
        </p:txBody>
      </p:sp>
      <p:pic>
        <p:nvPicPr>
          <p:cNvPr id="4" name="Content Placeholder 3"/>
          <p:cNvPicPr>
            <a:picLocks noGrp="1"/>
          </p:cNvPicPr>
          <p:nvPr>
            <p:ph idx="1"/>
          </p:nvPr>
        </p:nvPicPr>
        <p:blipFill>
          <a:blip r:embed="rId2"/>
          <a:stretch>
            <a:fillRect/>
          </a:stretch>
        </p:blipFill>
        <p:spPr>
          <a:xfrm>
            <a:off x="457200" y="2206433"/>
            <a:ext cx="8229600" cy="331349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CONCLUSION</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The instability of the </a:t>
            </a:r>
            <a:r>
              <a:rPr lang="en-US" dirty="0" err="1"/>
              <a:t>Coronavirus</a:t>
            </a:r>
            <a:r>
              <a:rPr lang="en-US" dirty="0"/>
              <a:t> pandemic can light a gigantic worldwide emergency. A few specialists and government offices all through the world have anxieties that the pandemic can influence a huge extent of the total populace organizations all through the world have fears that the pandemic can influence a huge extent of the total populace. </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endParaRPr lang="en-US" dirty="0"/>
          </a:p>
        </p:txBody>
      </p:sp>
      <p:sp>
        <p:nvSpPr>
          <p:cNvPr id="3" name="Content Placeholder 2"/>
          <p:cNvSpPr>
            <a:spLocks noGrp="1"/>
          </p:cNvSpPr>
          <p:nvPr>
            <p:ph idx="1"/>
          </p:nvPr>
        </p:nvSpPr>
        <p:spPr/>
        <p:txBody>
          <a:bodyPr>
            <a:normAutofit fontScale="92500"/>
          </a:bodyPr>
          <a:lstStyle/>
          <a:p>
            <a:pPr lvl="0"/>
            <a:r>
              <a:rPr lang="en-IN" dirty="0"/>
              <a:t>The new methodology might be utilized for the future ordered characterization of various microorganisms which are of specific significance during a pandemic, for example, </a:t>
            </a:r>
            <a:r>
              <a:rPr lang="en-IN" dirty="0" err="1"/>
              <a:t>Coronavirus</a:t>
            </a:r>
            <a:r>
              <a:rPr lang="en-IN" dirty="0"/>
              <a:t>. </a:t>
            </a:r>
            <a:endParaRPr lang="en-US" dirty="0"/>
          </a:p>
          <a:p>
            <a:pPr lvl="0"/>
            <a:r>
              <a:rPr lang="en-IN" dirty="0"/>
              <a:t>The methodology affirms the utility of arrangement free and AI approaches utilizing relative computations to separate between indirectly related species, for example, </a:t>
            </a:r>
            <a:r>
              <a:rPr lang="en-IN" dirty="0" err="1"/>
              <a:t>Coronavirus</a:t>
            </a:r>
            <a:r>
              <a:rPr lang="en-IN" dirty="0"/>
              <a:t> - 19.</a:t>
            </a: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PROBLEM DEFINITION</a:t>
            </a:r>
            <a:br>
              <a:rPr lang="en-US" dirty="0"/>
            </a:br>
            <a:endParaRPr lang="en-US" dirty="0"/>
          </a:p>
        </p:txBody>
      </p:sp>
      <p:sp>
        <p:nvSpPr>
          <p:cNvPr id="3" name="Content Placeholder 2"/>
          <p:cNvSpPr>
            <a:spLocks noGrp="1"/>
          </p:cNvSpPr>
          <p:nvPr>
            <p:ph idx="1"/>
          </p:nvPr>
        </p:nvSpPr>
        <p:spPr/>
        <p:txBody>
          <a:bodyPr>
            <a:normAutofit/>
          </a:bodyPr>
          <a:lstStyle/>
          <a:p>
            <a:r>
              <a:rPr lang="en-US" dirty="0"/>
              <a:t>The organizer contains every day time arrangement rundown tables, including the quantity of affirmed cases, </a:t>
            </a:r>
            <a:r>
              <a:rPr lang="en-US" dirty="0" err="1"/>
              <a:t>passings</a:t>
            </a:r>
            <a:r>
              <a:rPr lang="en-US" dirty="0"/>
              <a:t>, and recuperations. All information are from the day by day case report and the update recurrence of information is one day.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LITERATURE SURVEY</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China Health Authority alarmed the World Health Organization (WHO) to a few instances of pneumonia of obscure etiology in Wuhan City in Hubei Province in focal China. The cases had been accounted for since December 8, 2019, and numerous patients worked at or lived around the neighborhood </a:t>
            </a:r>
            <a:r>
              <a:rPr lang="en-US" dirty="0" err="1"/>
              <a:t>Huanan</a:t>
            </a:r>
            <a:r>
              <a:rPr lang="en-US" dirty="0"/>
              <a:t> Seafood Wholesale Market albeit other early cases had no openness to this market. On January 7, a novel </a:t>
            </a:r>
            <a:r>
              <a:rPr lang="en-US" dirty="0" err="1"/>
              <a:t>Covid</a:t>
            </a:r>
            <a:r>
              <a:rPr lang="en-US" dirty="0"/>
              <a:t>, initially condensed as 2019-nCoV by WHO, was recognized from the throat swab test of a patient. This microbe was subsequently renamed as extreme intense respiratory condition </a:t>
            </a:r>
            <a:r>
              <a:rPr lang="en-US" dirty="0" err="1"/>
              <a:t>Covid</a:t>
            </a:r>
            <a:r>
              <a:rPr lang="en-US" dirty="0"/>
              <a:t> 2 by the </a:t>
            </a:r>
            <a:r>
              <a:rPr lang="en-US" dirty="0" err="1"/>
              <a:t>Coronavirus</a:t>
            </a:r>
            <a:r>
              <a:rPr lang="en-US" dirty="0"/>
              <a:t> Study Group and the sickness was named </a:t>
            </a:r>
            <a:r>
              <a:rPr lang="en-US" dirty="0" err="1"/>
              <a:t>Covid</a:t>
            </a:r>
            <a:r>
              <a:rPr lang="en-US" dirty="0"/>
              <a:t> illness 2019 (COVID-19) by the WHO. As of January 30, 7736 affirmed and 12,167 presumed cases had been accounted for in China and 82 affirmed cases had been distinguished in 18 different nations. Around the same time, WHO announced the flare-up as a Public Health Emergency of International Concern (PHEIC).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normAutofit fontScale="85000" lnSpcReduction="20000"/>
          </a:bodyPr>
          <a:lstStyle/>
          <a:p>
            <a:r>
              <a:rPr lang="en-US" dirty="0"/>
              <a:t>As per the National Health Commission of China, the death rate among affirmed cased in China was 2.1% and the death rate was 0.2% among cases outside China. Among patients conceded to emergency clinics, the death rate went somewhere in the range of 11% and 15%. </a:t>
            </a:r>
            <a:r>
              <a:rPr lang="en-US" dirty="0" err="1"/>
              <a:t>Coronavirus</a:t>
            </a:r>
            <a:r>
              <a:rPr lang="en-US" dirty="0"/>
              <a:t> is reasonably irresistible with a moderately high death rate, however the data accessible out in the open reports and distributed writing is quickly expanding. The point of this audit is to sum up the momentum comprehension of COVID-19 including causative specialist, pathogenesis of the illness, conclusion and treatment of the cases, just as control and avoidance procedures.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REQUIREMENTS</a:t>
            </a:r>
            <a:br>
              <a:rPr lang="en-US" dirty="0"/>
            </a:br>
            <a:endParaRPr lang="en-US" dirty="0"/>
          </a:p>
        </p:txBody>
      </p:sp>
      <p:graphicFrame>
        <p:nvGraphicFramePr>
          <p:cNvPr id="6" name="Content Placeholder 5"/>
          <p:cNvGraphicFramePr>
            <a:graphicFrameLocks noGrp="1"/>
          </p:cNvGraphicFramePr>
          <p:nvPr>
            <p:ph idx="1"/>
          </p:nvPr>
        </p:nvGraphicFramePr>
        <p:xfrm>
          <a:off x="428596" y="1857364"/>
          <a:ext cx="8229600" cy="3857652"/>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964413">
                <a:tc>
                  <a:txBody>
                    <a:bodyPr/>
                    <a:lstStyle/>
                    <a:p>
                      <a:r>
                        <a:rPr lang="en-IN" sz="1800" b="1" kern="1200" dirty="0">
                          <a:solidFill>
                            <a:schemeClr val="lt1"/>
                          </a:solidFill>
                          <a:latin typeface="+mn-lt"/>
                          <a:ea typeface="+mn-ea"/>
                          <a:cs typeface="+mn-cs"/>
                        </a:rPr>
                        <a:t>Hardware/Software</a:t>
                      </a:r>
                      <a:endParaRPr lang="en-US" dirty="0"/>
                    </a:p>
                  </a:txBody>
                  <a:tcPr/>
                </a:tc>
                <a:tc>
                  <a:txBody>
                    <a:bodyPr/>
                    <a:lstStyle/>
                    <a:p>
                      <a:r>
                        <a:rPr lang="en-IN" sz="1800" b="1" kern="1200" dirty="0">
                          <a:solidFill>
                            <a:schemeClr val="lt1"/>
                          </a:solidFill>
                          <a:latin typeface="+mn-lt"/>
                          <a:ea typeface="+mn-ea"/>
                          <a:cs typeface="+mn-cs"/>
                        </a:rPr>
                        <a:t>Hardware / Software element</a:t>
                      </a:r>
                      <a:endParaRPr lang="en-US" dirty="0"/>
                    </a:p>
                  </a:txBody>
                  <a:tcPr/>
                </a:tc>
                <a:tc>
                  <a:txBody>
                    <a:bodyPr/>
                    <a:lstStyle/>
                    <a:p>
                      <a:pPr algn="just">
                        <a:lnSpc>
                          <a:spcPct val="150000"/>
                        </a:lnSpc>
                        <a:spcAft>
                          <a:spcPts val="800"/>
                        </a:spcAft>
                      </a:pPr>
                      <a:r>
                        <a:rPr lang="en-IN" sz="1800" dirty="0">
                          <a:latin typeface="Times New Roman"/>
                          <a:ea typeface="Calibri"/>
                          <a:cs typeface="Times New Roman"/>
                        </a:rPr>
                        <a:t>Specification</a:t>
                      </a:r>
                      <a:r>
                        <a:rPr lang="en-IN" sz="1400" dirty="0">
                          <a:latin typeface="Times New Roman"/>
                          <a:ea typeface="Calibri"/>
                          <a:cs typeface="Times New Roman"/>
                        </a:rPr>
                        <a:t> </a:t>
                      </a:r>
                      <a:r>
                        <a:rPr lang="en-IN" sz="1800" dirty="0">
                          <a:latin typeface="Times New Roman"/>
                          <a:ea typeface="Calibri"/>
                          <a:cs typeface="Times New Roman"/>
                        </a:rPr>
                        <a:t>/version</a:t>
                      </a:r>
                      <a:endParaRPr lang="en-US" sz="18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964413">
                <a:tc>
                  <a:txBody>
                    <a:bodyPr/>
                    <a:lstStyle/>
                    <a:p>
                      <a:pPr algn="just">
                        <a:lnSpc>
                          <a:spcPct val="150000"/>
                        </a:lnSpc>
                        <a:spcAft>
                          <a:spcPts val="800"/>
                        </a:spcAft>
                      </a:pPr>
                      <a:r>
                        <a:rPr lang="en-IN" sz="1800" dirty="0">
                          <a:latin typeface="Times New Roman"/>
                          <a:ea typeface="Calibri"/>
                          <a:cs typeface="Times New Roman"/>
                        </a:rPr>
                        <a:t>Hardware</a:t>
                      </a:r>
                      <a:endParaRPr lang="en-US" sz="1800" dirty="0">
                        <a:latin typeface="Calibri"/>
                        <a:ea typeface="Calibri"/>
                        <a:cs typeface="Times New Roman"/>
                      </a:endParaRPr>
                    </a:p>
                  </a:txBody>
                  <a:tcPr marL="68580" marR="68580" marT="0" marB="0"/>
                </a:tc>
                <a:tc>
                  <a:txBody>
                    <a:bodyPr/>
                    <a:lstStyle/>
                    <a:p>
                      <a:r>
                        <a:rPr lang="en-IN" dirty="0"/>
                        <a:t>Processor</a:t>
                      </a:r>
                    </a:p>
                    <a:p>
                      <a:r>
                        <a:rPr lang="en-IN" dirty="0"/>
                        <a:t>RAM</a:t>
                      </a:r>
                    </a:p>
                    <a:p>
                      <a:r>
                        <a:rPr lang="en-IN" dirty="0"/>
                        <a:t>Hard</a:t>
                      </a:r>
                      <a:r>
                        <a:rPr lang="en-IN" baseline="0" dirty="0"/>
                        <a:t> Disk</a:t>
                      </a:r>
                      <a:endParaRPr lang="en-US" dirty="0"/>
                    </a:p>
                  </a:txBody>
                  <a:tcPr/>
                </a:tc>
                <a:tc>
                  <a:txBody>
                    <a:bodyPr/>
                    <a:lstStyle/>
                    <a:p>
                      <a:r>
                        <a:rPr lang="en-IN" dirty="0"/>
                        <a:t>I3</a:t>
                      </a:r>
                    </a:p>
                    <a:p>
                      <a:r>
                        <a:rPr lang="en-IN" dirty="0"/>
                        <a:t>2GB</a:t>
                      </a:r>
                    </a:p>
                    <a:p>
                      <a:r>
                        <a:rPr lang="en-IN" dirty="0"/>
                        <a:t>250GB</a:t>
                      </a:r>
                      <a:endParaRPr lang="en-US" dirty="0"/>
                    </a:p>
                  </a:txBody>
                  <a:tcPr/>
                </a:tc>
                <a:extLst>
                  <a:ext uri="{0D108BD9-81ED-4DB2-BD59-A6C34878D82A}">
                    <a16:rowId xmlns:a16="http://schemas.microsoft.com/office/drawing/2014/main" val="10001"/>
                  </a:ext>
                </a:extLst>
              </a:tr>
              <a:tr h="964413">
                <a:tc>
                  <a:txBody>
                    <a:bodyPr/>
                    <a:lstStyle/>
                    <a:p>
                      <a:r>
                        <a:rPr lang="en-IN" dirty="0"/>
                        <a:t>Software</a:t>
                      </a:r>
                      <a:endParaRPr lang="en-US" dirty="0"/>
                    </a:p>
                  </a:txBody>
                  <a:tcPr/>
                </a:tc>
                <a:tc>
                  <a:txBody>
                    <a:bodyPr/>
                    <a:lstStyle/>
                    <a:p>
                      <a:r>
                        <a:rPr lang="en-IN" dirty="0"/>
                        <a:t>OS</a:t>
                      </a:r>
                      <a:endParaRPr lang="en-US" dirty="0"/>
                    </a:p>
                  </a:txBody>
                  <a:tcPr/>
                </a:tc>
                <a:tc>
                  <a:txBody>
                    <a:bodyPr/>
                    <a:lstStyle/>
                    <a:p>
                      <a:r>
                        <a:rPr lang="en-IN" dirty="0"/>
                        <a:t>Windows,</a:t>
                      </a:r>
                    </a:p>
                    <a:p>
                      <a:r>
                        <a:rPr lang="en-IN" dirty="0" err="1"/>
                        <a:t>Jupyter</a:t>
                      </a:r>
                      <a:r>
                        <a:rPr lang="en-IN" baseline="0" dirty="0"/>
                        <a:t> Notebook-Python3</a:t>
                      </a:r>
                      <a:endParaRPr lang="en-US" dirty="0"/>
                    </a:p>
                  </a:txBody>
                  <a:tcPr/>
                </a:tc>
                <a:extLst>
                  <a:ext uri="{0D108BD9-81ED-4DB2-BD59-A6C34878D82A}">
                    <a16:rowId xmlns:a16="http://schemas.microsoft.com/office/drawing/2014/main" val="10002"/>
                  </a:ext>
                </a:extLst>
              </a:tr>
              <a:tr h="964413">
                <a:tc>
                  <a:txBody>
                    <a:bodyPr/>
                    <a:lstStyle/>
                    <a:p>
                      <a:r>
                        <a:rPr lang="en-IN" sz="1800" kern="1200" dirty="0">
                          <a:solidFill>
                            <a:schemeClr val="dk1"/>
                          </a:solidFill>
                          <a:latin typeface="+mn-lt"/>
                          <a:ea typeface="+mn-ea"/>
                          <a:cs typeface="+mn-cs"/>
                        </a:rPr>
                        <a:t>Web </a:t>
                      </a:r>
                      <a:endParaRPr lang="en-US" dirty="0"/>
                    </a:p>
                  </a:txBody>
                  <a:tcPr/>
                </a:tc>
                <a:tc>
                  <a:txBody>
                    <a:bodyPr/>
                    <a:lstStyle/>
                    <a:p>
                      <a:r>
                        <a:rPr lang="en-IN" sz="1800" kern="1200" dirty="0">
                          <a:solidFill>
                            <a:schemeClr val="dk1"/>
                          </a:solidFill>
                          <a:latin typeface="+mn-lt"/>
                          <a:ea typeface="+mn-ea"/>
                          <a:cs typeface="+mn-cs"/>
                        </a:rPr>
                        <a:t>Anaconda Navigator</a:t>
                      </a:r>
                      <a:endParaRPr lang="en-US" dirty="0"/>
                    </a:p>
                  </a:txBody>
                  <a:tcPr/>
                </a:tc>
                <a:tc>
                  <a:txBody>
                    <a:bodyPr/>
                    <a:lstStyle/>
                    <a:p>
                      <a:r>
                        <a:rPr lang="en-IN" sz="1800" kern="1200" dirty="0">
                          <a:solidFill>
                            <a:schemeClr val="dk1"/>
                          </a:solidFill>
                          <a:latin typeface="+mn-lt"/>
                          <a:ea typeface="+mn-ea"/>
                          <a:cs typeface="+mn-cs"/>
                        </a:rPr>
                        <a:t>Python Code</a:t>
                      </a:r>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PURPOSE-TODAY’S WORLD</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Around the world, the medical services laborers assume a fundamental part in the clinical administration of Covid-19 patients, however in Africa they are likewise in danger of disease given the degree of control measures in clinic wards. This investigation intends to get an early comprehension of key epidemiological attributes in the danger of transmission in medical care laborers in various African nations of the IPIN to illuminate leaders about the expected effect of SARS-CoV-2 contamination in this populace fundamental for the coherence of care. The examination will be done in emergency clinic wards responsible for the main Covid-19 cases.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142984"/>
            <a:ext cx="8229600" cy="4525963"/>
          </a:xfrm>
        </p:spPr>
        <p:txBody>
          <a:bodyPr>
            <a:normAutofit lnSpcReduction="10000"/>
          </a:bodyPr>
          <a:lstStyle/>
          <a:p>
            <a:r>
              <a:rPr lang="en-US" dirty="0"/>
              <a:t>The general target of this investigation is to comprehend the principle clinical, organic, </a:t>
            </a:r>
            <a:r>
              <a:rPr lang="en-US" dirty="0" err="1"/>
              <a:t>virologic</a:t>
            </a:r>
            <a:r>
              <a:rPr lang="en-US" dirty="0"/>
              <a:t> and immunological attributes of Covid-19 cases identified in Senegal to illuminate the turn of events and refreshing regarding wellbeing rules for cases the executives and lessen the expected effect of disease. A review and planned companion investigation of Covid-19 affirmed cases will be performed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1265</Words>
  <Application>Microsoft Office PowerPoint</Application>
  <PresentationFormat>On-screen Show (4:3)</PresentationFormat>
  <Paragraphs>94</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Times New Roman</vt:lpstr>
      <vt:lpstr>Office Theme</vt:lpstr>
      <vt:lpstr>ANALYSIS AND PREDICTION OF COVID-19                            Batch no:313 </vt:lpstr>
      <vt:lpstr>Abstact</vt:lpstr>
      <vt:lpstr>INTRODUCTION </vt:lpstr>
      <vt:lpstr>PROBLEM DEFINITION </vt:lpstr>
      <vt:lpstr>LITERATURE SURVEY </vt:lpstr>
      <vt:lpstr>PowerPoint Presentation</vt:lpstr>
      <vt:lpstr>REQUIREMENTS </vt:lpstr>
      <vt:lpstr>PURPOSE-TODAY’S WORLD </vt:lpstr>
      <vt:lpstr>PowerPoint Presentation</vt:lpstr>
      <vt:lpstr>PowerPoint Presentation</vt:lpstr>
      <vt:lpstr>MODULES DESCRIPTIONS </vt:lpstr>
      <vt:lpstr>MODULE IMPLEMENTATION&amp; EXPERIMENTAL RESULTS </vt:lpstr>
      <vt:lpstr>PowerPoint Presentation</vt:lpstr>
      <vt:lpstr>PowerPoint Presentation</vt:lpstr>
      <vt:lpstr>  Printing the summary of the dataset and finding the null values. </vt:lpstr>
      <vt:lpstr> Dropping the null values and filling with ‘True’ Boolean value. And finding the observation of different regions in the dataset</vt:lpstr>
      <vt:lpstr> Printing the total number of confirmed cases and recovered cases in different regions. </vt:lpstr>
      <vt:lpstr>Distribution plot for Active Cases</vt:lpstr>
      <vt:lpstr>Finding the distribution plot of closed states for more number of confirmed cases </vt:lpstr>
      <vt:lpstr>  Resulting the weekly progress of different types of cases in different regions with respective to the number of cases by week number. </vt:lpstr>
      <vt:lpstr>PowerPoint Presentation</vt:lpstr>
      <vt:lpstr> Plotting the histogram on number of confirmed cases and number of death cases weekly wise </vt:lpstr>
      <vt:lpstr> Finding the average increased number of confirmed cases and number of recovered cases along with number of death cases everyday. </vt:lpstr>
      <vt:lpstr>  Plotting a graph on the three scenarios above with symbolic representation  - blue, green , orange    </vt:lpstr>
      <vt:lpstr>Calculating the country wise mortality rate analysis. </vt:lpstr>
      <vt:lpstr>Plotting an graph on mortality rate analysis </vt:lpstr>
      <vt:lpstr>Summarizing the data analysis on india </vt:lpstr>
      <vt:lpstr>Summarizing the data analysis on US country. </vt:lpstr>
      <vt:lpstr>Printing the week wise confirmed , death cases of country india.  </vt:lpstr>
      <vt:lpstr>Data wise confirmed cases for specific days. </vt:lpstr>
      <vt:lpstr>Applying the svr methodology on country india. </vt:lpstr>
      <vt:lpstr>Making the predictions on the training and testing dataset of area wise. </vt:lpstr>
      <vt:lpstr>CONCLUSION </vt:lpstr>
      <vt:lpstr>FUTURE SCOPE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PREDICTIVE ANALYSIS</dc:title>
  <dc:creator>HP</dc:creator>
  <cp:lastModifiedBy>SHMI LASYA</cp:lastModifiedBy>
  <cp:revision>20</cp:revision>
  <dcterms:created xsi:type="dcterms:W3CDTF">2021-10-21T05:57:20Z</dcterms:created>
  <dcterms:modified xsi:type="dcterms:W3CDTF">2021-11-24T04:57:30Z</dcterms:modified>
</cp:coreProperties>
</file>