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11"/>
  </p:notesMasterIdLst>
  <p:sldIdLst>
    <p:sldId id="256" r:id="rId5"/>
    <p:sldId id="330" r:id="rId6"/>
    <p:sldId id="331" r:id="rId7"/>
    <p:sldId id="333" r:id="rId8"/>
    <p:sldId id="334" r:id="rId9"/>
    <p:sldId id="329" r:id="rId10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18.10.2021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/>
            </a:br>
            <a:r>
              <a:rPr lang="cs-CZ" sz="4000">
                <a:solidFill>
                  <a:srgbClr val="000000"/>
                </a:solidFill>
              </a:rPr>
              <a:t>Error Handling</a:t>
            </a:r>
            <a:endParaRPr lang="cs-CZ" sz="4000" dirty="0">
              <a:solidFill>
                <a:srgbClr val="00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Neošetřené výjimky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/>
              <a:t>Blazor</a:t>
            </a:r>
            <a:r>
              <a:rPr lang="en-US" dirty="0"/>
              <a:t> treats most unhandled exceptions as fatal to the circuit where they occur. 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180575F-F738-4AA0-9212-72B8099D8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555" y="6445813"/>
            <a:ext cx="12231555" cy="43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A001-EBDD-4750-B470-C720E7E6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Neošetřené výjimky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9D6FB-6B71-4669-A5E4-E73219024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cs-CZ" b="1" dirty="0">
                <a:solidFill>
                  <a:srgbClr val="0101FD"/>
                </a:solidFill>
                <a:latin typeface="SFMono-Regular"/>
              </a:rPr>
              <a:t>&lt;div </a:t>
            </a:r>
            <a:r>
              <a:rPr lang="cs-CZ" b="1" dirty="0">
                <a:solidFill>
                  <a:srgbClr val="0451A5"/>
                </a:solidFill>
                <a:latin typeface="SFMono-Regular"/>
              </a:rPr>
              <a:t>id</a:t>
            </a:r>
            <a:r>
              <a:rPr lang="cs-CZ" b="1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cs-CZ" b="1" dirty="0">
                <a:solidFill>
                  <a:srgbClr val="A31515"/>
                </a:solidFill>
                <a:latin typeface="SFMono-Regular"/>
              </a:rPr>
              <a:t>"blazor-error-ui"</a:t>
            </a:r>
            <a:r>
              <a:rPr lang="cs-CZ" b="1" dirty="0">
                <a:solidFill>
                  <a:srgbClr val="0101FD"/>
                </a:solidFill>
                <a:latin typeface="SFMono-Regular"/>
              </a:rPr>
              <a:t>&gt;</a:t>
            </a:r>
          </a:p>
          <a:p>
            <a:pPr marL="0" indent="0">
              <a:buNone/>
            </a:pPr>
            <a:r>
              <a:rPr lang="cs-CZ" dirty="0">
                <a:solidFill>
                  <a:srgbClr val="0101FD"/>
                </a:solidFill>
                <a:latin typeface="SFMono-Regular"/>
              </a:rPr>
              <a:t>	&lt;environment </a:t>
            </a:r>
            <a:r>
              <a:rPr lang="cs-CZ" dirty="0">
                <a:solidFill>
                  <a:srgbClr val="0451A5"/>
                </a:solidFill>
                <a:latin typeface="SFMono-Regular"/>
              </a:rPr>
              <a:t>include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cs-CZ" dirty="0">
                <a:solidFill>
                  <a:srgbClr val="A31515"/>
                </a:solidFill>
                <a:latin typeface="SFMono-Regular"/>
              </a:rPr>
              <a:t>"Staging,Production"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&gt;</a:t>
            </a:r>
            <a:r>
              <a:rPr lang="cs-CZ" dirty="0">
                <a:solidFill>
                  <a:srgbClr val="171717"/>
                </a:solidFill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cs-CZ" dirty="0">
                <a:solidFill>
                  <a:srgbClr val="171717"/>
                </a:solidFill>
                <a:latin typeface="SFMono-Regular"/>
              </a:rPr>
              <a:t>		An error has occurred. This application may no longer respond until reloaded.</a:t>
            </a:r>
          </a:p>
          <a:p>
            <a:pPr marL="0" indent="0">
              <a:buNone/>
            </a:pPr>
            <a:r>
              <a:rPr lang="cs-CZ" dirty="0">
                <a:solidFill>
                  <a:srgbClr val="171717"/>
                </a:solidFill>
                <a:latin typeface="SFMono-Regular"/>
              </a:rPr>
              <a:t>	 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&lt;/environment&gt;</a:t>
            </a:r>
          </a:p>
          <a:p>
            <a:pPr marL="0" indent="0">
              <a:buNone/>
            </a:pPr>
            <a:r>
              <a:rPr lang="cs-CZ" dirty="0">
                <a:solidFill>
                  <a:srgbClr val="0101FD"/>
                </a:solidFill>
                <a:latin typeface="SFMono-Regular"/>
              </a:rPr>
              <a:t>	</a:t>
            </a:r>
            <a:r>
              <a:rPr lang="cs-CZ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&lt;environment </a:t>
            </a:r>
            <a:r>
              <a:rPr lang="cs-CZ" dirty="0">
                <a:solidFill>
                  <a:srgbClr val="0451A5"/>
                </a:solidFill>
                <a:latin typeface="SFMono-Regular"/>
              </a:rPr>
              <a:t>include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cs-CZ" dirty="0">
                <a:solidFill>
                  <a:srgbClr val="A31515"/>
                </a:solidFill>
                <a:latin typeface="SFMono-Regular"/>
              </a:rPr>
              <a:t>"Development"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&gt;</a:t>
            </a:r>
            <a:r>
              <a:rPr lang="cs-CZ" dirty="0">
                <a:solidFill>
                  <a:srgbClr val="171717"/>
                </a:solidFill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cs-CZ" dirty="0">
                <a:solidFill>
                  <a:srgbClr val="171717"/>
                </a:solidFill>
                <a:latin typeface="SFMono-Regular"/>
              </a:rPr>
              <a:t>		An unhandled exception has occurred. See browser dev tools for details. 	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&lt;/environment&gt;</a:t>
            </a:r>
          </a:p>
          <a:p>
            <a:pPr marL="0" indent="0">
              <a:buNone/>
            </a:pPr>
            <a:r>
              <a:rPr lang="cs-CZ" dirty="0">
                <a:solidFill>
                  <a:srgbClr val="0101FD"/>
                </a:solidFill>
                <a:latin typeface="SFMono-Regular"/>
              </a:rPr>
              <a:t>	</a:t>
            </a:r>
            <a:r>
              <a:rPr lang="cs-CZ" b="1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cs-CZ" b="1" dirty="0">
                <a:solidFill>
                  <a:srgbClr val="0101FD"/>
                </a:solidFill>
                <a:latin typeface="SFMono-Regular"/>
              </a:rPr>
              <a:t>&lt;a </a:t>
            </a:r>
            <a:r>
              <a:rPr lang="cs-CZ" b="1" dirty="0">
                <a:solidFill>
                  <a:srgbClr val="0451A5"/>
                </a:solidFill>
                <a:latin typeface="SFMono-Regular"/>
              </a:rPr>
              <a:t>href</a:t>
            </a:r>
            <a:r>
              <a:rPr lang="cs-CZ" b="1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cs-CZ" b="1" dirty="0">
                <a:solidFill>
                  <a:srgbClr val="A31515"/>
                </a:solidFill>
                <a:latin typeface="SFMono-Regular"/>
              </a:rPr>
              <a:t>""</a:t>
            </a:r>
            <a:r>
              <a:rPr lang="cs-CZ" b="1" dirty="0">
                <a:solidFill>
                  <a:srgbClr val="0101FD"/>
                </a:solidFill>
                <a:latin typeface="SFMono-Regular"/>
              </a:rPr>
              <a:t> </a:t>
            </a:r>
            <a:r>
              <a:rPr lang="cs-CZ" b="1" dirty="0">
                <a:solidFill>
                  <a:srgbClr val="0451A5"/>
                </a:solidFill>
                <a:latin typeface="SFMono-Regular"/>
              </a:rPr>
              <a:t>class</a:t>
            </a:r>
            <a:r>
              <a:rPr lang="cs-CZ" b="1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cs-CZ" b="1" dirty="0">
                <a:solidFill>
                  <a:srgbClr val="A31515"/>
                </a:solidFill>
                <a:latin typeface="SFMono-Regular"/>
              </a:rPr>
              <a:t>"reload"</a:t>
            </a:r>
            <a:r>
              <a:rPr lang="cs-CZ" b="1" dirty="0">
                <a:solidFill>
                  <a:srgbClr val="0101FD"/>
                </a:solidFill>
                <a:latin typeface="SFMono-Regular"/>
              </a:rPr>
              <a:t>&gt;</a:t>
            </a:r>
            <a:r>
              <a:rPr lang="cs-CZ" dirty="0">
                <a:solidFill>
                  <a:srgbClr val="171717"/>
                </a:solidFill>
                <a:latin typeface="SFMono-Regular"/>
              </a:rPr>
              <a:t>Reload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&lt;/a&gt;</a:t>
            </a:r>
            <a:r>
              <a:rPr lang="cs-CZ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&lt;a </a:t>
            </a:r>
            <a:r>
              <a:rPr lang="cs-CZ" dirty="0">
                <a:solidFill>
                  <a:srgbClr val="0451A5"/>
                </a:solidFill>
                <a:latin typeface="SFMono-Regular"/>
              </a:rPr>
              <a:t>class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cs-CZ" dirty="0">
                <a:solidFill>
                  <a:srgbClr val="A31515"/>
                </a:solidFill>
                <a:latin typeface="SFMono-Regular"/>
              </a:rPr>
              <a:t>"dismiss"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&gt;</a:t>
            </a:r>
            <a:r>
              <a:rPr lang="cs-CZ" dirty="0">
                <a:solidFill>
                  <a:srgbClr val="171717"/>
                </a:solidFill>
                <a:latin typeface="SFMono-Regular"/>
              </a:rPr>
              <a:t>🗙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&lt;/a&gt;</a:t>
            </a:r>
            <a:r>
              <a:rPr lang="cs-CZ" dirty="0">
                <a:solidFill>
                  <a:srgbClr val="171717"/>
                </a:solidFill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cs-CZ" dirty="0">
                <a:solidFill>
                  <a:srgbClr val="0101FD"/>
                </a:solidFill>
                <a:latin typeface="SFMono-Regular"/>
              </a:rPr>
              <a:t>&lt;/div&gt;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577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Neošetřené výjimky – možnosti vzniku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Component instantiation</a:t>
            </a:r>
          </a:p>
          <a:p>
            <a:r>
              <a:rPr lang="cs-CZ" dirty="0"/>
              <a:t>Lifecycle methods</a:t>
            </a:r>
          </a:p>
          <a:p>
            <a:r>
              <a:rPr lang="cs-CZ" dirty="0"/>
              <a:t>Rendering logic</a:t>
            </a:r>
          </a:p>
          <a:p>
            <a:r>
              <a:rPr lang="cs-CZ" dirty="0"/>
              <a:t>Event handlers</a:t>
            </a:r>
          </a:p>
          <a:p>
            <a:r>
              <a:rPr lang="cs-CZ" dirty="0"/>
              <a:t>Component disposal</a:t>
            </a:r>
          </a:p>
          <a:p>
            <a:r>
              <a:rPr lang="cs-CZ" dirty="0"/>
              <a:t>JavaScript interop</a:t>
            </a:r>
          </a:p>
          <a:p>
            <a:r>
              <a:rPr lang="cs-CZ" dirty="0"/>
              <a:t>Blazor Server rerendering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05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.</a:t>
            </a:r>
            <a:r>
              <a:rPr lang="cs-CZ"/>
              <a:t>NET 6+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ErrorBoundary</a:t>
            </a:r>
            <a:endParaRPr lang="cs-CZ" dirty="0"/>
          </a:p>
          <a:p>
            <a:pPr lvl="1"/>
            <a:r>
              <a:rPr lang="cs-CZ" dirty="0"/>
              <a:t>Komponenta</a:t>
            </a:r>
          </a:p>
          <a:p>
            <a:pPr lvl="1"/>
            <a:r>
              <a:rPr lang="cs-CZ" dirty="0"/>
              <a:t>Vizuální zobrazení</a:t>
            </a:r>
          </a:p>
          <a:p>
            <a:pPr lvl="1"/>
            <a:r>
              <a:rPr lang="cs-CZ" dirty="0" err="1"/>
              <a:t>Custom</a:t>
            </a:r>
            <a:r>
              <a:rPr lang="cs-CZ" dirty="0"/>
              <a:t> </a:t>
            </a:r>
            <a:r>
              <a:rPr lang="cs-CZ" dirty="0" err="1"/>
              <a:t>Error</a:t>
            </a:r>
            <a:r>
              <a:rPr lang="cs-CZ" dirty="0"/>
              <a:t> </a:t>
            </a:r>
            <a:r>
              <a:rPr lang="cs-CZ" dirty="0" err="1"/>
              <a:t>Handling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8088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 err="1">
                <a:latin typeface="+mj-lt"/>
              </a:rPr>
              <a:t>ErrorBoundary</a:t>
            </a:r>
            <a:endParaRPr lang="cs-CZ" sz="4000" b="1" dirty="0">
              <a:latin typeface="+mj-lt"/>
            </a:endParaRP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1604</TotalTime>
  <Words>148</Words>
  <Application>Microsoft Office PowerPoint</Application>
  <PresentationFormat>Širokoúhlá obrazovka</PresentationFormat>
  <Paragraphs>26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SFMono-Regular</vt:lpstr>
      <vt:lpstr>Motiv Office</vt:lpstr>
      <vt:lpstr>ASP.NET Core Blazor Error Handling</vt:lpstr>
      <vt:lpstr>Neošetřené výjimky</vt:lpstr>
      <vt:lpstr>Neošetřené výjimky</vt:lpstr>
      <vt:lpstr>Neošetřené výjimky – možnosti vzniku</vt:lpstr>
      <vt:lpstr>.NET 6+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37</cp:revision>
  <dcterms:created xsi:type="dcterms:W3CDTF">2020-02-17T12:58:57Z</dcterms:created>
  <dcterms:modified xsi:type="dcterms:W3CDTF">2021-10-18T09:04:39Z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