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22"/>
  </p:notesMasterIdLst>
  <p:sldIdLst>
    <p:sldId id="256" r:id="rId5"/>
    <p:sldId id="321" r:id="rId6"/>
    <p:sldId id="325" r:id="rId7"/>
    <p:sldId id="322" r:id="rId8"/>
    <p:sldId id="323" r:id="rId9"/>
    <p:sldId id="338" r:id="rId10"/>
    <p:sldId id="326" r:id="rId11"/>
    <p:sldId id="327" r:id="rId12"/>
    <p:sldId id="328" r:id="rId13"/>
    <p:sldId id="334" r:id="rId14"/>
    <p:sldId id="335" r:id="rId15"/>
    <p:sldId id="337" r:id="rId16"/>
    <p:sldId id="336" r:id="rId17"/>
    <p:sldId id="333" r:id="rId18"/>
    <p:sldId id="329" r:id="rId19"/>
    <p:sldId id="339" r:id="rId20"/>
    <p:sldId id="340" r:id="rId21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11.10.2021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otnet/aspnetcore/tree/master/src/Signal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Co je Blazor, hostingové modely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2400" dirty="0"/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5F37DD-C818-48A7-BBC4-AF0E5905E9BD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40386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spc="-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spc="-19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spc="-18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spc="-17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spc="-13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cs-CZ"/>
              <a:t>HTTP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lvl="1" fontAlgn="auto">
              <a:spcAft>
                <a:spcPts val="0"/>
              </a:spcAft>
            </a:pPr>
            <a:endParaRPr lang="cs-CZ"/>
          </a:p>
          <a:p>
            <a:pPr fontAlgn="auto">
              <a:spcAft>
                <a:spcPts val="0"/>
              </a:spcAft>
            </a:pPr>
            <a:r>
              <a:rPr lang="cs-CZ"/>
              <a:t>Ajax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</a:pP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BEDB9C-9458-4CBC-B363-AA5A88C8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700" y="1676226"/>
            <a:ext cx="5203100" cy="160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4E32C-A917-4F03-B380-8B0708339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645024"/>
            <a:ext cx="5543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Long Polling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41DAAD-73E5-42EC-B7D5-7754CA13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7588" y="1613482"/>
            <a:ext cx="7416824" cy="49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Server Set Events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87F92-5112-4D54-B7E3-D734DDEE2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5555" y="2132856"/>
            <a:ext cx="8340890" cy="42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WebSockets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AE7EC-74FF-4721-95C7-956C34CC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77" y="2060848"/>
            <a:ext cx="9334845" cy="44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9EF0-D050-4921-A2B0-AFC5780D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prohlížečů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5240-0928-4CCD-954B-288404AB9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50"/>
                </a:solidFill>
              </a:rPr>
              <a:t>Microsoft Edge	</a:t>
            </a:r>
          </a:p>
          <a:p>
            <a:r>
              <a:rPr lang="cs-CZ" dirty="0">
                <a:solidFill>
                  <a:srgbClr val="00B050"/>
                </a:solidFill>
              </a:rPr>
              <a:t>Mozilla Firefox</a:t>
            </a:r>
          </a:p>
          <a:p>
            <a:r>
              <a:rPr lang="cs-CZ" dirty="0">
                <a:solidFill>
                  <a:srgbClr val="00B050"/>
                </a:solidFill>
              </a:rPr>
              <a:t>Google Chrome </a:t>
            </a:r>
            <a:r>
              <a:rPr lang="cs-CZ" sz="2400" dirty="0">
                <a:solidFill>
                  <a:srgbClr val="00B050"/>
                </a:solidFill>
              </a:rPr>
              <a:t>(vč. Android)</a:t>
            </a:r>
          </a:p>
          <a:p>
            <a:r>
              <a:rPr lang="cs-CZ" dirty="0">
                <a:solidFill>
                  <a:srgbClr val="00B050"/>
                </a:solidFill>
              </a:rPr>
              <a:t>Safari (vč. iOS)</a:t>
            </a:r>
          </a:p>
          <a:p>
            <a:endParaRPr lang="cs-CZ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Vždy jen poslední verze.</a:t>
            </a:r>
          </a:p>
          <a:p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ACF6-1112-4873-8768-66766030F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Microsoft Internet Explorer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Neumí WebAssembly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(Server-side je možný v IE 11)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2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+mn-lt"/>
              </a:rPr>
              <a:t>Založení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Struktura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Výstup buildu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Debugging</a:t>
            </a:r>
            <a:br>
              <a:rPr lang="cs-CZ" sz="4000" dirty="0"/>
            </a:br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Hostingové modely, debugging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89F37-1F45-4E56-A6A4-73EA8724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066470"/>
            <a:ext cx="1073617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466432-3673-4673-A122-1351A6CE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0AA8E5-F3B4-440E-A2D1-DCD1BF1F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593059"/>
            <a:ext cx="4752528" cy="4525963"/>
          </a:xfrm>
        </p:spPr>
        <p:txBody>
          <a:bodyPr/>
          <a:lstStyle/>
          <a:p>
            <a:r>
              <a:rPr lang="cs-CZ" dirty="0" err="1"/>
              <a:t>WebAssembly</a:t>
            </a:r>
            <a:endParaRPr lang="cs-CZ" dirty="0"/>
          </a:p>
          <a:p>
            <a:pPr lvl="1"/>
            <a:r>
              <a:rPr lang="cs-CZ" dirty="0"/>
              <a:t>CPU </a:t>
            </a:r>
            <a:r>
              <a:rPr lang="cs-CZ" dirty="0" err="1"/>
              <a:t>intensive</a:t>
            </a:r>
            <a:r>
              <a:rPr lang="cs-CZ" dirty="0"/>
              <a:t> operace interpretované</a:t>
            </a:r>
          </a:p>
          <a:p>
            <a:pPr marL="914400" lvl="2" indent="0">
              <a:buNone/>
            </a:pPr>
            <a:r>
              <a:rPr lang="cs-CZ" dirty="0"/>
              <a:t>(avšak distribuce výkonu)</a:t>
            </a:r>
          </a:p>
          <a:p>
            <a:pPr lvl="1"/>
            <a:r>
              <a:rPr lang="cs-CZ" dirty="0"/>
              <a:t>jen http(s) komunikace!</a:t>
            </a:r>
          </a:p>
          <a:p>
            <a:pPr lvl="1"/>
            <a:r>
              <a:rPr lang="cs-CZ" dirty="0" err="1"/>
              <a:t>IHttpClient</a:t>
            </a:r>
            <a:endParaRPr lang="cs-CZ" dirty="0"/>
          </a:p>
          <a:p>
            <a:pPr lvl="1"/>
            <a:r>
              <a:rPr lang="cs-CZ" dirty="0"/>
              <a:t>Nutný </a:t>
            </a:r>
            <a:r>
              <a:rPr lang="cs-CZ" dirty="0" err="1"/>
              <a:t>backend</a:t>
            </a:r>
            <a:endParaRPr lang="cs-CZ" dirty="0"/>
          </a:p>
          <a:p>
            <a:pPr lvl="1"/>
            <a:r>
              <a:rPr lang="cs-CZ" dirty="0"/>
              <a:t>Mono runtime</a:t>
            </a:r>
          </a:p>
          <a:p>
            <a:pPr lvl="1"/>
            <a:endParaRPr lang="cs-CZ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BBF11016-67FE-4824-A4EA-8D9C82E5D398}"/>
              </a:ext>
            </a:extLst>
          </p:cNvPr>
          <p:cNvSpPr txBox="1">
            <a:spLocks/>
          </p:cNvSpPr>
          <p:nvPr/>
        </p:nvSpPr>
        <p:spPr>
          <a:xfrm>
            <a:off x="5519936" y="1593059"/>
            <a:ext cx="4262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spc="-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spc="-19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spc="-18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spc="-17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spc="-13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cs-CZ" dirty="0"/>
              <a:t>Server</a:t>
            </a:r>
          </a:p>
          <a:p>
            <a:pPr lvl="1" fontAlgn="auto">
              <a:spcAft>
                <a:spcPts val="0"/>
              </a:spcAft>
            </a:pPr>
            <a:r>
              <a:rPr lang="cs-CZ" dirty="0"/>
              <a:t>CPU </a:t>
            </a:r>
            <a:r>
              <a:rPr lang="cs-CZ" dirty="0" err="1"/>
              <a:t>intensive</a:t>
            </a:r>
            <a:r>
              <a:rPr lang="cs-CZ" dirty="0"/>
              <a:t> operace nativně</a:t>
            </a:r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cs-CZ" dirty="0"/>
              <a:t>(avšak centralizace na serveru)</a:t>
            </a:r>
          </a:p>
          <a:p>
            <a:pPr lvl="1" fontAlgn="auto">
              <a:spcAft>
                <a:spcPts val="0"/>
              </a:spcAft>
            </a:pPr>
            <a:r>
              <a:rPr lang="cs-CZ" dirty="0" err="1"/>
              <a:t>SignalR</a:t>
            </a:r>
            <a:r>
              <a:rPr lang="cs-CZ" dirty="0"/>
              <a:t> – omezené škálování</a:t>
            </a:r>
          </a:p>
          <a:p>
            <a:pPr lvl="1" fontAlgn="auto">
              <a:spcAft>
                <a:spcPts val="0"/>
              </a:spcAft>
            </a:pPr>
            <a:r>
              <a:rPr lang="cs-CZ" dirty="0"/>
              <a:t>možno použít „vše“ na serveru</a:t>
            </a:r>
          </a:p>
          <a:p>
            <a:pPr lvl="2" fontAlgn="auto">
              <a:spcAft>
                <a:spcPts val="0"/>
              </a:spcAft>
            </a:pPr>
            <a:r>
              <a:rPr lang="cs-CZ" dirty="0"/>
              <a:t>(dosah do databáze, atp.)</a:t>
            </a:r>
          </a:p>
          <a:p>
            <a:pPr marL="857250" lvl="1" indent="-342900" fontAlgn="auto">
              <a:spcAft>
                <a:spcPts val="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36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335360" y="1711783"/>
            <a:ext cx="2932536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3" name="Mrak 2"/>
          <p:cNvSpPr/>
          <p:nvPr/>
        </p:nvSpPr>
        <p:spPr>
          <a:xfrm>
            <a:off x="2639580" y="417938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CGI</a:t>
            </a:r>
          </a:p>
        </p:txBody>
      </p:sp>
      <p:sp>
        <p:nvSpPr>
          <p:cNvPr id="4" name="Mrak 3"/>
          <p:cNvSpPr/>
          <p:nvPr/>
        </p:nvSpPr>
        <p:spPr>
          <a:xfrm>
            <a:off x="5663916" y="548741"/>
            <a:ext cx="3681806" cy="259228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ASP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JSP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PHP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…</a:t>
            </a:r>
          </a:p>
        </p:txBody>
      </p:sp>
      <p:sp>
        <p:nvSpPr>
          <p:cNvPr id="8" name="Mrak 7"/>
          <p:cNvSpPr/>
          <p:nvPr/>
        </p:nvSpPr>
        <p:spPr>
          <a:xfrm>
            <a:off x="8688288" y="2355139"/>
            <a:ext cx="2932536" cy="157177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Java</a:t>
            </a:r>
            <a:r>
              <a:rPr lang="cs-CZ" sz="3200" i="1" dirty="0"/>
              <a:t> </a:t>
            </a:r>
            <a:r>
              <a:rPr lang="cs-CZ" sz="3200" dirty="0" err="1"/>
              <a:t>Applets</a:t>
            </a:r>
            <a:endParaRPr lang="cs-CZ" sz="3200" dirty="0"/>
          </a:p>
        </p:txBody>
      </p:sp>
      <p:sp>
        <p:nvSpPr>
          <p:cNvPr id="9" name="Mrak 8"/>
          <p:cNvSpPr/>
          <p:nvPr/>
        </p:nvSpPr>
        <p:spPr>
          <a:xfrm>
            <a:off x="5428278" y="3283562"/>
            <a:ext cx="3115994" cy="157177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</a:t>
            </a:r>
            <a:br>
              <a:rPr lang="cs-CZ" sz="3200" dirty="0"/>
            </a:br>
            <a:r>
              <a:rPr lang="cs-CZ" sz="3200" dirty="0"/>
              <a:t>WebForm</a:t>
            </a:r>
          </a:p>
        </p:txBody>
      </p:sp>
      <p:sp>
        <p:nvSpPr>
          <p:cNvPr id="11" name="Mrak 10"/>
          <p:cNvSpPr/>
          <p:nvPr/>
        </p:nvSpPr>
        <p:spPr>
          <a:xfrm>
            <a:off x="6672510" y="4869160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MVC</a:t>
            </a:r>
          </a:p>
        </p:txBody>
      </p:sp>
      <p:sp>
        <p:nvSpPr>
          <p:cNvPr id="12" name="Mrak 11"/>
          <p:cNvSpPr/>
          <p:nvPr/>
        </p:nvSpPr>
        <p:spPr>
          <a:xfrm>
            <a:off x="2665004" y="5042142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JavaScript</a:t>
            </a:r>
            <a:endParaRPr lang="cs-CZ" sz="3200" dirty="0"/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1237761" y="3190161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4625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3149-0546-446B-B217-94B2D5911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400" b="1" dirty="0"/>
              <a:t>Blazor is a framework for building 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19321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8400256" y="4630051"/>
            <a:ext cx="3380044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12" name="Mrak 11"/>
          <p:cNvSpPr/>
          <p:nvPr/>
        </p:nvSpPr>
        <p:spPr>
          <a:xfrm>
            <a:off x="4456332" y="4630051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WASM</a:t>
            </a:r>
          </a:p>
          <a:p>
            <a:pPr algn="ctr"/>
            <a:r>
              <a:rPr lang="cs-CZ" sz="3200" dirty="0"/>
              <a:t>JavaScript</a:t>
            </a:r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4380502" y="2456309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  <p:sp>
        <p:nvSpPr>
          <p:cNvPr id="14" name="Mrak 3">
            <a:extLst>
              <a:ext uri="{FF2B5EF4-FFF2-40B4-BE49-F238E27FC236}">
                <a16:creationId xmlns:a16="http://schemas.microsoft.com/office/drawing/2014/main" id="{80B06907-852A-4286-99B2-07E1C76ADE38}"/>
              </a:ext>
            </a:extLst>
          </p:cNvPr>
          <p:cNvSpPr/>
          <p:nvPr/>
        </p:nvSpPr>
        <p:spPr>
          <a:xfrm>
            <a:off x="263352" y="4630051"/>
            <a:ext cx="3681806" cy="14575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06952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WebAssembly / WASM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WebAssembly</a:t>
            </a:r>
            <a:r>
              <a:rPr lang="en-US" sz="4000" dirty="0"/>
              <a:t> (abbreviated </a:t>
            </a:r>
            <a:r>
              <a:rPr lang="en-US" sz="4000" i="1" dirty="0" err="1"/>
              <a:t>Wasm</a:t>
            </a:r>
            <a:r>
              <a:rPr lang="en-US" sz="4000" dirty="0"/>
              <a:t>) is a binary instruction format for a stack-based virtual machine.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 [</a:t>
            </a:r>
            <a:r>
              <a:rPr lang="cs-CZ" sz="2400" dirty="0">
                <a:hlinkClick r:id="rId2"/>
              </a:rPr>
              <a:t>https://webassembly.org/</a:t>
            </a:r>
            <a:r>
              <a:rPr lang="cs-CZ" sz="2400" dirty="0"/>
              <a:t>]</a:t>
            </a:r>
          </a:p>
        </p:txBody>
      </p:sp>
      <p:pic>
        <p:nvPicPr>
          <p:cNvPr id="2050" name="Picture 2" descr="Image result for webassembly logo">
            <a:extLst>
              <a:ext uri="{FF2B5EF4-FFF2-40B4-BE49-F238E27FC236}">
                <a16:creationId xmlns:a16="http://schemas.microsoft.com/office/drawing/2014/main" id="{0A210844-59BF-47E2-970A-17E5FC66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274638"/>
            <a:ext cx="1242514" cy="1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A2E-1F9E-4FFB-AEA2-37EC1D31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WebAssembly / WASM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4CB91-7B15-4391-BA3C-682781D3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708" y="1622276"/>
            <a:ext cx="702658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C8E8-8888-4DED-A773-8531D36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Hostingové programy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A262-4CA1-49BE-9CA5-B5510389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Mrak 8">
            <a:extLst>
              <a:ext uri="{FF2B5EF4-FFF2-40B4-BE49-F238E27FC236}">
                <a16:creationId xmlns:a16="http://schemas.microsoft.com/office/drawing/2014/main" id="{F5735BBB-9C9B-411A-9737-0BF1F7271C6A}"/>
              </a:ext>
            </a:extLst>
          </p:cNvPr>
          <p:cNvSpPr/>
          <p:nvPr/>
        </p:nvSpPr>
        <p:spPr>
          <a:xfrm>
            <a:off x="1055440" y="2529928"/>
            <a:ext cx="4099643" cy="1798143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WebAssembly</a:t>
            </a:r>
          </a:p>
        </p:txBody>
      </p:sp>
      <p:sp>
        <p:nvSpPr>
          <p:cNvPr id="7" name="Mrak 8">
            <a:extLst>
              <a:ext uri="{FF2B5EF4-FFF2-40B4-BE49-F238E27FC236}">
                <a16:creationId xmlns:a16="http://schemas.microsoft.com/office/drawing/2014/main" id="{8A9109B6-B105-412D-8B39-7B8F3E28F50F}"/>
              </a:ext>
            </a:extLst>
          </p:cNvPr>
          <p:cNvSpPr/>
          <p:nvPr/>
        </p:nvSpPr>
        <p:spPr>
          <a:xfrm>
            <a:off x="6888088" y="2529928"/>
            <a:ext cx="4099643" cy="179814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Server</a:t>
            </a:r>
          </a:p>
        </p:txBody>
      </p:sp>
    </p:spTree>
    <p:extLst>
      <p:ext uri="{BB962C8B-B14F-4D97-AF65-F5344CB8AC3E}">
        <p14:creationId xmlns:p14="http://schemas.microsoft.com/office/powerpoint/2010/main" val="8070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574-FA03-475F-BD33-F8A2EBBC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9203-6BBE-465F-9CB9-722C07D1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64AD-EB6D-449D-8A01-146DD29F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638784"/>
            <a:ext cx="4305901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EFF57-408E-422D-B446-AAAD4E21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72" y="1643648"/>
            <a:ext cx="599206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ASP.NET Core </a:t>
            </a:r>
            <a:r>
              <a:rPr lang="en-US" sz="4000" dirty="0" err="1"/>
              <a:t>SignalR</a:t>
            </a:r>
            <a:r>
              <a:rPr lang="en-US" sz="4000" dirty="0"/>
              <a:t> is a library for ASP.NET Core developers that makes it incredibly simple to add real-time web functionality to your applications.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[</a:t>
            </a:r>
            <a:r>
              <a:rPr lang="cs-CZ" sz="2400" dirty="0">
                <a:hlinkClick r:id="rId2"/>
              </a:rPr>
              <a:t>https://github.com/dotnet/aspnetcore/tree/master/src/SignalR</a:t>
            </a:r>
            <a:r>
              <a:rPr lang="cs-CZ" sz="2400" dirty="0"/>
              <a:t>]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236</TotalTime>
  <Words>267</Words>
  <Application>Microsoft Office PowerPoint</Application>
  <PresentationFormat>Širokoúhlá obrazovka</PresentationFormat>
  <Paragraphs>67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Motiv Office</vt:lpstr>
      <vt:lpstr>ASP.NET Core Blazor Co je Blazor, hostingové modely</vt:lpstr>
      <vt:lpstr>Prezentace aplikace PowerPoint</vt:lpstr>
      <vt:lpstr>Prezentace aplikace PowerPoint</vt:lpstr>
      <vt:lpstr>Prezentace aplikace PowerPoint</vt:lpstr>
      <vt:lpstr>WebAssembly / WASM</vt:lpstr>
      <vt:lpstr>WebAssembly / WASM</vt:lpstr>
      <vt:lpstr>Hostingové programy</vt:lpstr>
      <vt:lpstr>Prezentace aplikace PowerPoint</vt:lpstr>
      <vt:lpstr>SignalR</vt:lpstr>
      <vt:lpstr>SignalR</vt:lpstr>
      <vt:lpstr>SignalR – Long Polling</vt:lpstr>
      <vt:lpstr>SignalR – Server Set Events</vt:lpstr>
      <vt:lpstr>SignalR – WebSockets</vt:lpstr>
      <vt:lpstr>Podpora prohlížečů</vt:lpstr>
      <vt:lpstr>Založení projektů Struktura projektů Výstup buildu Debugging </vt:lpstr>
      <vt:lpstr>Prezentace aplikace PowerPoint</vt:lpstr>
      <vt:lpstr>Návrh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32</cp:revision>
  <dcterms:created xsi:type="dcterms:W3CDTF">2020-02-17T12:58:57Z</dcterms:created>
  <dcterms:modified xsi:type="dcterms:W3CDTF">2021-10-11T05:51:22Z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