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4" r:id="rId4"/>
  </p:sldMasterIdLst>
  <p:notesMasterIdLst>
    <p:notesMasterId r:id="rId28"/>
  </p:notesMasterIdLst>
  <p:sldIdLst>
    <p:sldId id="256" r:id="rId5"/>
    <p:sldId id="321" r:id="rId6"/>
    <p:sldId id="325" r:id="rId7"/>
    <p:sldId id="322" r:id="rId8"/>
    <p:sldId id="323" r:id="rId9"/>
    <p:sldId id="338" r:id="rId10"/>
    <p:sldId id="326" r:id="rId11"/>
    <p:sldId id="341" r:id="rId12"/>
    <p:sldId id="342" r:id="rId13"/>
    <p:sldId id="328" r:id="rId14"/>
    <p:sldId id="334" r:id="rId15"/>
    <p:sldId id="335" r:id="rId16"/>
    <p:sldId id="337" r:id="rId17"/>
    <p:sldId id="336" r:id="rId18"/>
    <p:sldId id="333" r:id="rId19"/>
    <p:sldId id="329" r:id="rId20"/>
    <p:sldId id="339" r:id="rId21"/>
    <p:sldId id="340" r:id="rId22"/>
    <p:sldId id="343" r:id="rId23"/>
    <p:sldId id="344" r:id="rId24"/>
    <p:sldId id="348" r:id="rId25"/>
    <p:sldId id="347" r:id="rId26"/>
    <p:sldId id="349" r:id="rId27"/>
  </p:sldIdLst>
  <p:sldSz cx="12192000" cy="6858000"/>
  <p:notesSz cx="6858000" cy="9144000"/>
  <p:defaultTextStyle>
    <a:defPPr>
      <a:defRPr lang="cs-C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2097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5" autoAdjust="0"/>
    <p:restoredTop sz="94700" autoAdjust="0"/>
  </p:normalViewPr>
  <p:slideViewPr>
    <p:cSldViewPr>
      <p:cViewPr varScale="1">
        <p:scale>
          <a:sx n="116" d="100"/>
          <a:sy n="116" d="100"/>
        </p:scale>
        <p:origin x="102" y="34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4C3DD1-6B4C-423E-A696-BD4124EC33BC}" type="datetimeFigureOut">
              <a:rPr lang="cs-CZ" smtClean="0"/>
              <a:pPr/>
              <a:t>14.02.2024</a:t>
            </a:fld>
            <a:endParaRPr lang="cs-CZ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6764F6-20DF-4459-862B-64827B1A3974}" type="slidenum">
              <a:rPr lang="cs-CZ" smtClean="0"/>
              <a:pPr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2988111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cs-CZ" sz="4400" kern="1200" spc="-300" baseline="0" dirty="0">
                <a:solidFill>
                  <a:srgbClr val="2097D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7435" y="3886200"/>
            <a:ext cx="9355765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2">
                    <a:lumMod val="1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cs-CZ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14.02.2024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12903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14.02.2024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53416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14.02.2024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6204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cs-CZ" sz="4400" kern="1200" spc="-300" baseline="0" dirty="0">
                <a:solidFill>
                  <a:srgbClr val="2097D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14.02.2024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7054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1424" y="3056980"/>
            <a:ext cx="10363200" cy="1362075"/>
          </a:xfrm>
        </p:spPr>
        <p:txBody>
          <a:bodyPr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cs-CZ" sz="6600" kern="1200" spc="-300" baseline="0" dirty="0">
                <a:solidFill>
                  <a:srgbClr val="2097D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s-CZ" dirty="0"/>
              <a:t>DEMO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1424" y="1556793"/>
            <a:ext cx="10363200" cy="1368152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spc="-130" baseline="0">
                <a:solidFill>
                  <a:schemeClr val="bg2">
                    <a:lumMod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14.02.2024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03657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cs-CZ" sz="4400" kern="1200" spc="-300" baseline="0" dirty="0">
                <a:solidFill>
                  <a:srgbClr val="2097D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14.02.2024</a:t>
            </a:fld>
            <a:endParaRPr lang="cs-CZ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75697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cs-CZ" sz="4400" kern="1200" spc="-300" baseline="0" dirty="0">
                <a:solidFill>
                  <a:srgbClr val="2097D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14.02.2024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80739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cs-CZ" sz="4400" kern="1200" spc="-300" baseline="0" dirty="0">
                <a:solidFill>
                  <a:srgbClr val="2097D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14.02.2024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07063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14.02.2024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26858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0" spc="-150" baseline="0"/>
            </a:lvl1pPr>
          </a:lstStyle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 spc="-12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14.02.2024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78277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0" spc="-150" baseline="0"/>
            </a:lvl1pPr>
          </a:lstStyle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cs-CZ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 spc="-12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14.02.2024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89429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cký objekt 7">
            <a:extLst>
              <a:ext uri="{FF2B5EF4-FFF2-40B4-BE49-F238E27FC236}">
                <a16:creationId xmlns:a16="http://schemas.microsoft.com/office/drawing/2014/main" id="{8A939CA1-1C32-41FC-8226-238AA43A9140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528048" y="3861048"/>
            <a:ext cx="5486400" cy="2828925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  <a:endParaRPr lang="cs-CZ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A6F2F8-F70A-47D7-AD2D-4F12E71A0C18}" type="datetimeFigureOut">
              <a:rPr lang="cs-CZ" smtClean="0"/>
              <a:t>14.02.2024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93873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5" r:id="rId1"/>
    <p:sldLayoutId id="2147483796" r:id="rId2"/>
    <p:sldLayoutId id="2147483797" r:id="rId3"/>
    <p:sldLayoutId id="2147483798" r:id="rId4"/>
    <p:sldLayoutId id="2147483799" r:id="rId5"/>
    <p:sldLayoutId id="2147483800" r:id="rId6"/>
    <p:sldLayoutId id="2147483801" r:id="rId7"/>
    <p:sldLayoutId id="2147483802" r:id="rId8"/>
    <p:sldLayoutId id="2147483803" r:id="rId9"/>
    <p:sldLayoutId id="2147483804" r:id="rId10"/>
    <p:sldLayoutId id="214748380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400" b="0" kern="1200" spc="-300" baseline="0">
          <a:solidFill>
            <a:srgbClr val="2097D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 spc="-200" baseline="0">
          <a:solidFill>
            <a:schemeClr val="bg2">
              <a:lumMod val="10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 spc="-190" baseline="0">
          <a:solidFill>
            <a:schemeClr val="bg2">
              <a:lumMod val="1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pc="-180" baseline="0">
          <a:solidFill>
            <a:schemeClr val="bg2">
              <a:lumMod val="1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 spc="-170" baseline="0">
          <a:solidFill>
            <a:schemeClr val="bg2">
              <a:lumMod val="1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 spc="-130" baseline="0">
          <a:solidFill>
            <a:schemeClr val="bg2">
              <a:lumMod val="1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github.com/dotnet/aspnetcore/tree/master/src/SignalR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microsoft.com/en-us/aspnet/core/blazor/hosting-models?view=aspnetcore-8.0#which-blazor-hosting-model-should-i-choose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ebassembly.org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99456" y="3200994"/>
            <a:ext cx="8782744" cy="2028206"/>
          </a:xfrm>
        </p:spPr>
        <p:txBody>
          <a:bodyPr>
            <a:normAutofit/>
          </a:bodyPr>
          <a:lstStyle/>
          <a:p>
            <a:r>
              <a:rPr lang="cs-CZ" dirty="0"/>
              <a:t>ASP.NET Core </a:t>
            </a:r>
            <a:r>
              <a:rPr lang="cs-CZ" b="1" dirty="0"/>
              <a:t>Blazor</a:t>
            </a:r>
            <a:br>
              <a:rPr lang="cs-CZ" b="1" dirty="0"/>
            </a:br>
            <a:r>
              <a:rPr lang="cs-CZ" sz="4000" dirty="0">
                <a:solidFill>
                  <a:srgbClr val="000000"/>
                </a:solidFill>
              </a:rPr>
              <a:t>Co je Blazor, hostingové modely</a:t>
            </a:r>
          </a:p>
        </p:txBody>
      </p:sp>
      <p:sp>
        <p:nvSpPr>
          <p:cNvPr id="4" name="Subtitle 3"/>
          <p:cNvSpPr>
            <a:spLocks noGrp="1"/>
          </p:cNvSpPr>
          <p:nvPr>
            <p:ph type="body" idx="1"/>
          </p:nvPr>
        </p:nvSpPr>
        <p:spPr>
          <a:xfrm>
            <a:off x="1199456" y="1700808"/>
            <a:ext cx="8782744" cy="1368152"/>
          </a:xfrm>
        </p:spPr>
        <p:txBody>
          <a:bodyPr/>
          <a:lstStyle/>
          <a:p>
            <a:endParaRPr lang="cs-CZ" sz="20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519DC-5FD9-49D4-BC41-FDD559636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SignalR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DDD2EE-D4E9-4D54-BE99-640F2632D9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dirty="0"/>
              <a:t>ASP.NET Core </a:t>
            </a:r>
            <a:r>
              <a:rPr lang="en-US" sz="4000" dirty="0" err="1"/>
              <a:t>SignalR</a:t>
            </a:r>
            <a:r>
              <a:rPr lang="en-US" sz="4000" dirty="0"/>
              <a:t> is a library for ASP.NET Core developers that makes it incredibly simple to add real-time web functionality to your applications.</a:t>
            </a:r>
            <a:endParaRPr lang="cs-CZ" sz="4000" dirty="0"/>
          </a:p>
          <a:p>
            <a:pPr marL="0" indent="0" algn="ctr">
              <a:buNone/>
            </a:pPr>
            <a:endParaRPr lang="cs-CZ" sz="4000" dirty="0"/>
          </a:p>
          <a:p>
            <a:pPr marL="0" indent="0" algn="ctr">
              <a:buNone/>
            </a:pPr>
            <a:r>
              <a:rPr lang="cs-CZ" sz="2400" dirty="0"/>
              <a:t>[</a:t>
            </a:r>
            <a:r>
              <a:rPr lang="cs-CZ" sz="2400" dirty="0">
                <a:hlinkClick r:id="rId2"/>
              </a:rPr>
              <a:t>https://github.com/dotnet/aspnetcore/tree/master/src/SignalR</a:t>
            </a:r>
            <a:r>
              <a:rPr lang="cs-CZ" sz="2400" dirty="0"/>
              <a:t>]</a:t>
            </a:r>
          </a:p>
        </p:txBody>
      </p:sp>
      <p:pic>
        <p:nvPicPr>
          <p:cNvPr id="1026" name="Picture 2" descr="Image result for signalr logo">
            <a:extLst>
              <a:ext uri="{FF2B5EF4-FFF2-40B4-BE49-F238E27FC236}">
                <a16:creationId xmlns:a16="http://schemas.microsoft.com/office/drawing/2014/main" id="{FC77DB81-6F88-48A2-B222-C8796A0858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6480" y="274638"/>
            <a:ext cx="1546196" cy="1463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14903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519DC-5FD9-49D4-BC41-FDD559636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SignalR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DDD2EE-D4E9-4D54-BE99-640F2632D9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cs-CZ" sz="2400" dirty="0"/>
          </a:p>
        </p:txBody>
      </p:sp>
      <p:pic>
        <p:nvPicPr>
          <p:cNvPr id="1026" name="Picture 2" descr="Image result for signalr logo">
            <a:extLst>
              <a:ext uri="{FF2B5EF4-FFF2-40B4-BE49-F238E27FC236}">
                <a16:creationId xmlns:a16="http://schemas.microsoft.com/office/drawing/2014/main" id="{FC77DB81-6F88-48A2-B222-C8796A0858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6480" y="274638"/>
            <a:ext cx="1546196" cy="1463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D5F37DD-C818-48A7-BBC4-AF0E5905E9BD}"/>
              </a:ext>
            </a:extLst>
          </p:cNvPr>
          <p:cNvSpPr txBox="1">
            <a:spLocks/>
          </p:cNvSpPr>
          <p:nvPr/>
        </p:nvSpPr>
        <p:spPr>
          <a:xfrm>
            <a:off x="457200" y="1484784"/>
            <a:ext cx="4038600" cy="46413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 spc="-200" baseline="0">
                <a:solidFill>
                  <a:schemeClr val="bg2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 spc="-190" baseline="0">
                <a:solidFill>
                  <a:schemeClr val="bg2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 spc="-180" baseline="0">
                <a:solidFill>
                  <a:schemeClr val="bg2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 spc="-170" baseline="0">
                <a:solidFill>
                  <a:schemeClr val="bg2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 spc="-130" baseline="0">
                <a:solidFill>
                  <a:schemeClr val="bg2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cs-CZ"/>
              <a:t>HTTP</a:t>
            </a:r>
          </a:p>
          <a:p>
            <a:pPr lvl="1" fontAlgn="auto">
              <a:spcAft>
                <a:spcPts val="0"/>
              </a:spcAft>
            </a:pPr>
            <a:r>
              <a:rPr lang="cs-CZ"/>
              <a:t>Request</a:t>
            </a:r>
          </a:p>
          <a:p>
            <a:pPr lvl="1" fontAlgn="auto">
              <a:spcAft>
                <a:spcPts val="0"/>
              </a:spcAft>
            </a:pPr>
            <a:r>
              <a:rPr lang="cs-CZ"/>
              <a:t>Response</a:t>
            </a:r>
          </a:p>
          <a:p>
            <a:pPr lvl="1" fontAlgn="auto">
              <a:spcAft>
                <a:spcPts val="0"/>
              </a:spcAft>
            </a:pPr>
            <a:endParaRPr lang="cs-CZ"/>
          </a:p>
          <a:p>
            <a:pPr fontAlgn="auto">
              <a:spcAft>
                <a:spcPts val="0"/>
              </a:spcAft>
            </a:pPr>
            <a:r>
              <a:rPr lang="cs-CZ"/>
              <a:t>Ajax</a:t>
            </a:r>
          </a:p>
          <a:p>
            <a:pPr lvl="1" fontAlgn="auto">
              <a:spcAft>
                <a:spcPts val="0"/>
              </a:spcAft>
            </a:pPr>
            <a:r>
              <a:rPr lang="cs-CZ"/>
              <a:t>Request</a:t>
            </a:r>
          </a:p>
          <a:p>
            <a:pPr lvl="1" fontAlgn="auto">
              <a:spcAft>
                <a:spcPts val="0"/>
              </a:spcAft>
            </a:pPr>
            <a:r>
              <a:rPr lang="cs-CZ"/>
              <a:t>Response</a:t>
            </a:r>
          </a:p>
          <a:p>
            <a:pPr marL="457200" lvl="1" indent="0" fontAlgn="auto">
              <a:spcAft>
                <a:spcPts val="0"/>
              </a:spcAft>
              <a:buFont typeface="Arial" pitchFamily="34" charset="0"/>
              <a:buNone/>
            </a:pPr>
            <a:endParaRPr lang="cs-CZ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3BEDB9C-9458-4CBC-B363-AA5A88C81F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3700" y="1676226"/>
            <a:ext cx="5203100" cy="160875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F84E32C-A917-4F03-B380-8B0708339D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5856" y="3645024"/>
            <a:ext cx="5543550" cy="197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1268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519DC-5FD9-49D4-BC41-FDD559636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SignalR – Long Polling</a:t>
            </a:r>
          </a:p>
        </p:txBody>
      </p:sp>
      <p:pic>
        <p:nvPicPr>
          <p:cNvPr id="1026" name="Picture 2" descr="Image result for signalr logo">
            <a:extLst>
              <a:ext uri="{FF2B5EF4-FFF2-40B4-BE49-F238E27FC236}">
                <a16:creationId xmlns:a16="http://schemas.microsoft.com/office/drawing/2014/main" id="{FC77DB81-6F88-48A2-B222-C8796A0858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6480" y="274638"/>
            <a:ext cx="1546196" cy="1463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C41DAAD-73E5-42EC-B7D5-7754CA1358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387588" y="1613482"/>
            <a:ext cx="7416824" cy="4969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860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519DC-5FD9-49D4-BC41-FDD559636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SignalR – Server Set Events</a:t>
            </a:r>
          </a:p>
        </p:txBody>
      </p:sp>
      <p:pic>
        <p:nvPicPr>
          <p:cNvPr id="1026" name="Picture 2" descr="Image result for signalr logo">
            <a:extLst>
              <a:ext uri="{FF2B5EF4-FFF2-40B4-BE49-F238E27FC236}">
                <a16:creationId xmlns:a16="http://schemas.microsoft.com/office/drawing/2014/main" id="{FC77DB81-6F88-48A2-B222-C8796A0858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6480" y="274638"/>
            <a:ext cx="1546196" cy="1463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2187F92-5112-4D54-B7E3-D734DDEE29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25555" y="2132856"/>
            <a:ext cx="8340890" cy="4243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6256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519DC-5FD9-49D4-BC41-FDD559636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SignalR – WebSockets</a:t>
            </a:r>
          </a:p>
        </p:txBody>
      </p:sp>
      <p:pic>
        <p:nvPicPr>
          <p:cNvPr id="1026" name="Picture 2" descr="Image result for signalr logo">
            <a:extLst>
              <a:ext uri="{FF2B5EF4-FFF2-40B4-BE49-F238E27FC236}">
                <a16:creationId xmlns:a16="http://schemas.microsoft.com/office/drawing/2014/main" id="{FC77DB81-6F88-48A2-B222-C8796A0858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6480" y="274638"/>
            <a:ext cx="1546196" cy="1463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00AE7EC-74FF-4721-95C7-956C34CC41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577" y="2060848"/>
            <a:ext cx="9334845" cy="4407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2599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29EF0-D050-4921-A2B0-AFC5780DC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Podpora prohlížečů (dle dokumentace)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CC5240-0928-4CCD-954B-288404AB96E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cs-CZ" dirty="0">
                <a:solidFill>
                  <a:srgbClr val="00B050"/>
                </a:solidFill>
              </a:rPr>
              <a:t>Apple Safari</a:t>
            </a:r>
          </a:p>
          <a:p>
            <a:r>
              <a:rPr lang="cs-CZ" dirty="0">
                <a:solidFill>
                  <a:srgbClr val="00B050"/>
                </a:solidFill>
              </a:rPr>
              <a:t>Google Chrome</a:t>
            </a:r>
            <a:endParaRPr lang="cs-CZ" sz="2400" dirty="0">
              <a:solidFill>
                <a:srgbClr val="00B050"/>
              </a:solidFill>
            </a:endParaRPr>
          </a:p>
          <a:p>
            <a:r>
              <a:rPr lang="cs-CZ" dirty="0">
                <a:solidFill>
                  <a:srgbClr val="00B050"/>
                </a:solidFill>
              </a:rPr>
              <a:t>Microsoft Edge	</a:t>
            </a:r>
          </a:p>
          <a:p>
            <a:r>
              <a:rPr lang="cs-CZ" dirty="0">
                <a:solidFill>
                  <a:srgbClr val="00B050"/>
                </a:solidFill>
              </a:rPr>
              <a:t>Mozilla Firefox</a:t>
            </a:r>
          </a:p>
          <a:p>
            <a:endParaRPr lang="cs-CZ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cs-CZ" dirty="0">
                <a:solidFill>
                  <a:srgbClr val="00B050"/>
                </a:solidFill>
              </a:rPr>
              <a:t>Vždy jen poslední verze.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4142910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7A232-74DF-43A9-9BB1-7FD2335C9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424" y="3056980"/>
            <a:ext cx="10363200" cy="3324348"/>
          </a:xfrm>
        </p:spPr>
        <p:txBody>
          <a:bodyPr>
            <a:normAutofit/>
          </a:bodyPr>
          <a:lstStyle/>
          <a:p>
            <a:r>
              <a:rPr lang="cs-CZ" sz="4000" dirty="0">
                <a:latin typeface="+mn-lt"/>
              </a:rPr>
              <a:t>Založení projektů</a:t>
            </a:r>
            <a:br>
              <a:rPr lang="cs-CZ" sz="4000" dirty="0">
                <a:latin typeface="+mn-lt"/>
              </a:rPr>
            </a:br>
            <a:r>
              <a:rPr lang="cs-CZ" sz="4000" dirty="0">
                <a:latin typeface="+mn-lt"/>
              </a:rPr>
              <a:t>Struktura projektů</a:t>
            </a:r>
            <a:br>
              <a:rPr lang="cs-CZ" sz="4000" dirty="0">
                <a:latin typeface="+mn-lt"/>
              </a:rPr>
            </a:br>
            <a:r>
              <a:rPr lang="cs-CZ" sz="4000" dirty="0">
                <a:latin typeface="+mn-lt"/>
              </a:rPr>
              <a:t>Výstup buildu</a:t>
            </a:r>
            <a:br>
              <a:rPr lang="cs-CZ" sz="4000" dirty="0">
                <a:latin typeface="+mn-lt"/>
              </a:rPr>
            </a:br>
            <a:r>
              <a:rPr lang="cs-CZ" sz="4000" dirty="0">
                <a:latin typeface="+mn-lt"/>
              </a:rPr>
              <a:t>Debugging</a:t>
            </a:r>
            <a:br>
              <a:rPr lang="cs-CZ" sz="4000" dirty="0"/>
            </a:br>
            <a:endParaRPr lang="cs-CZ" sz="4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170FEF-CB05-4925-B91B-04DA5FDB9C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cs-CZ" sz="4000" b="1" dirty="0">
                <a:latin typeface="+mj-lt"/>
              </a:rPr>
              <a:t>Hostingové modely, debugging</a:t>
            </a:r>
          </a:p>
        </p:txBody>
      </p:sp>
      <p:pic>
        <p:nvPicPr>
          <p:cNvPr id="4098" name="Picture 2" descr="Image result for demo">
            <a:extLst>
              <a:ext uri="{FF2B5EF4-FFF2-40B4-BE49-F238E27FC236}">
                <a16:creationId xmlns:a16="http://schemas.microsoft.com/office/drawing/2014/main" id="{27446DE1-DCF5-4DC9-85F6-2193DDB147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056" y="280849"/>
            <a:ext cx="5842620" cy="2430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91258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7989F37-1F45-4E56-A6A4-73EA8724F8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913" y="1066470"/>
            <a:ext cx="10736173" cy="4725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0334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7466432-3673-4673-A122-1351A6CE9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Návrh aplikace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50AA8E5-F3B4-440E-A2D1-DCD1BF1FDA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400" y="1593059"/>
            <a:ext cx="4752528" cy="4525963"/>
          </a:xfrm>
        </p:spPr>
        <p:txBody>
          <a:bodyPr/>
          <a:lstStyle/>
          <a:p>
            <a:r>
              <a:rPr lang="cs-CZ" dirty="0" err="1"/>
              <a:t>WebAssembly</a:t>
            </a:r>
            <a:endParaRPr lang="cs-CZ" dirty="0"/>
          </a:p>
          <a:p>
            <a:pPr lvl="1"/>
            <a:r>
              <a:rPr lang="cs-CZ" dirty="0"/>
              <a:t>CPU </a:t>
            </a:r>
            <a:r>
              <a:rPr lang="cs-CZ" dirty="0" err="1"/>
              <a:t>intensive</a:t>
            </a:r>
            <a:r>
              <a:rPr lang="cs-CZ" dirty="0"/>
              <a:t> operace interpretované</a:t>
            </a:r>
          </a:p>
          <a:p>
            <a:pPr marL="914400" lvl="2" indent="0">
              <a:buNone/>
            </a:pPr>
            <a:r>
              <a:rPr lang="cs-CZ" dirty="0"/>
              <a:t>(avšak AOT, avšak distribuce výkonu)</a:t>
            </a:r>
          </a:p>
          <a:p>
            <a:pPr lvl="1"/>
            <a:r>
              <a:rPr lang="cs-CZ" dirty="0" err="1"/>
              <a:t>Sandbox</a:t>
            </a:r>
            <a:endParaRPr lang="cs-CZ" dirty="0"/>
          </a:p>
          <a:p>
            <a:pPr marL="457200" lvl="1" indent="0">
              <a:buNone/>
            </a:pPr>
            <a:r>
              <a:rPr lang="cs-CZ" dirty="0"/>
              <a:t>	</a:t>
            </a:r>
            <a:r>
              <a:rPr lang="cs-CZ" sz="2000" spc="-180" dirty="0"/>
              <a:t>(omezená podmnožina .</a:t>
            </a:r>
            <a:r>
              <a:rPr lang="cs-CZ" sz="2000" spc="-180" dirty="0" err="1"/>
              <a:t>NETu</a:t>
            </a:r>
            <a:r>
              <a:rPr lang="cs-CZ" sz="2000" spc="-180" dirty="0"/>
              <a:t>)</a:t>
            </a:r>
          </a:p>
          <a:p>
            <a:pPr lvl="1"/>
            <a:r>
              <a:rPr lang="cs-CZ" dirty="0"/>
              <a:t>jen http(s) komunikace!</a:t>
            </a:r>
          </a:p>
          <a:p>
            <a:pPr lvl="1"/>
            <a:r>
              <a:rPr lang="cs-CZ" dirty="0" err="1"/>
              <a:t>IHttpClient</a:t>
            </a:r>
            <a:endParaRPr lang="cs-CZ" dirty="0"/>
          </a:p>
          <a:p>
            <a:pPr lvl="1"/>
            <a:r>
              <a:rPr lang="cs-CZ" dirty="0"/>
              <a:t>Nutný </a:t>
            </a:r>
            <a:r>
              <a:rPr lang="cs-CZ" dirty="0" err="1"/>
              <a:t>backend</a:t>
            </a:r>
            <a:endParaRPr lang="cs-CZ" dirty="0"/>
          </a:p>
        </p:txBody>
      </p:sp>
      <p:sp>
        <p:nvSpPr>
          <p:cNvPr id="4" name="Zástupný obsah 2">
            <a:extLst>
              <a:ext uri="{FF2B5EF4-FFF2-40B4-BE49-F238E27FC236}">
                <a16:creationId xmlns:a16="http://schemas.microsoft.com/office/drawing/2014/main" id="{BBF11016-67FE-4824-A4EA-8D9C82E5D398}"/>
              </a:ext>
            </a:extLst>
          </p:cNvPr>
          <p:cNvSpPr txBox="1">
            <a:spLocks/>
          </p:cNvSpPr>
          <p:nvPr/>
        </p:nvSpPr>
        <p:spPr>
          <a:xfrm>
            <a:off x="5519936" y="1593059"/>
            <a:ext cx="4262264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 spc="-200" baseline="0">
                <a:solidFill>
                  <a:schemeClr val="bg2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 spc="-190" baseline="0">
                <a:solidFill>
                  <a:schemeClr val="bg2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 spc="-180" baseline="0">
                <a:solidFill>
                  <a:schemeClr val="bg2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 spc="-170" baseline="0">
                <a:solidFill>
                  <a:schemeClr val="bg2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 spc="-130" baseline="0">
                <a:solidFill>
                  <a:schemeClr val="bg2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cs-CZ" dirty="0"/>
              <a:t>Server</a:t>
            </a:r>
          </a:p>
          <a:p>
            <a:pPr lvl="1" fontAlgn="auto">
              <a:spcAft>
                <a:spcPts val="0"/>
              </a:spcAft>
            </a:pPr>
            <a:r>
              <a:rPr lang="cs-CZ" dirty="0"/>
              <a:t>CPU </a:t>
            </a:r>
            <a:r>
              <a:rPr lang="cs-CZ" dirty="0" err="1"/>
              <a:t>intensive</a:t>
            </a:r>
            <a:r>
              <a:rPr lang="cs-CZ" dirty="0"/>
              <a:t> operace nativně</a:t>
            </a:r>
          </a:p>
          <a:p>
            <a:pPr marL="914400" lvl="2" indent="0" fontAlgn="auto">
              <a:spcAft>
                <a:spcPts val="0"/>
              </a:spcAft>
              <a:buFont typeface="Arial" pitchFamily="34" charset="0"/>
              <a:buNone/>
            </a:pPr>
            <a:r>
              <a:rPr lang="cs-CZ" dirty="0"/>
              <a:t>(avšak centralizace na serveru)</a:t>
            </a:r>
          </a:p>
          <a:p>
            <a:pPr lvl="1" fontAlgn="auto">
              <a:spcAft>
                <a:spcPts val="0"/>
              </a:spcAft>
            </a:pPr>
            <a:r>
              <a:rPr lang="cs-CZ" dirty="0" err="1"/>
              <a:t>SignalR</a:t>
            </a:r>
            <a:r>
              <a:rPr lang="cs-CZ" dirty="0"/>
              <a:t> – omezené škálování</a:t>
            </a:r>
          </a:p>
          <a:p>
            <a:pPr lvl="1" fontAlgn="auto">
              <a:spcAft>
                <a:spcPts val="0"/>
              </a:spcAft>
            </a:pPr>
            <a:r>
              <a:rPr lang="cs-CZ" dirty="0"/>
              <a:t>možno použít „vše“ na serveru</a:t>
            </a:r>
          </a:p>
          <a:p>
            <a:pPr lvl="2" fontAlgn="auto">
              <a:spcAft>
                <a:spcPts val="0"/>
              </a:spcAft>
            </a:pPr>
            <a:r>
              <a:rPr lang="cs-CZ" dirty="0"/>
              <a:t>(dosah do databáze, atp.)</a:t>
            </a:r>
          </a:p>
          <a:p>
            <a:pPr marL="857250" lvl="1" indent="-342900" fontAlgn="auto">
              <a:spcAft>
                <a:spcPts val="0"/>
              </a:spcAft>
            </a:pPr>
            <a:endParaRPr lang="cs-CZ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CD60E5-946D-1C7A-1FA5-7668F189C89A}"/>
              </a:ext>
            </a:extLst>
          </p:cNvPr>
          <p:cNvSpPr txBox="1"/>
          <p:nvPr/>
        </p:nvSpPr>
        <p:spPr>
          <a:xfrm>
            <a:off x="698104" y="5383033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cs-CZ" dirty="0">
                <a:hlinkClick r:id="rId2"/>
              </a:rPr>
              <a:t>https://learn.microsoft.com/en-us/aspnet/core/blazor/hosting-models?view=aspnetcore-8.0#which-blazor-hosting-model-should-i-choose</a:t>
            </a:r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5636476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C1F52AF-BCBE-666D-8689-DAA24FC301D9}"/>
              </a:ext>
            </a:extLst>
          </p:cNvPr>
          <p:cNvSpPr/>
          <p:nvPr/>
        </p:nvSpPr>
        <p:spPr>
          <a:xfrm>
            <a:off x="5879976" y="2505324"/>
            <a:ext cx="2088232" cy="21602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ASP.NET </a:t>
            </a:r>
            <a:r>
              <a:rPr lang="cs-CZ" dirty="0" err="1"/>
              <a:t>Core</a:t>
            </a:r>
            <a:br>
              <a:rPr lang="cs-CZ" dirty="0"/>
            </a:br>
            <a:r>
              <a:rPr lang="cs-CZ" dirty="0"/>
              <a:t>Web API, …</a:t>
            </a:r>
            <a:br>
              <a:rPr lang="cs-CZ" dirty="0"/>
            </a:br>
            <a:br>
              <a:rPr lang="cs-CZ" dirty="0"/>
            </a:br>
            <a:r>
              <a:rPr lang="cs-CZ" dirty="0"/>
              <a:t>BFF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B2BDA72-461C-D119-AFE9-CD4CDC09745B}"/>
              </a:ext>
            </a:extLst>
          </p:cNvPr>
          <p:cNvSpPr/>
          <p:nvPr/>
        </p:nvSpPr>
        <p:spPr>
          <a:xfrm>
            <a:off x="1127448" y="1866256"/>
            <a:ext cx="2520280" cy="2952328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cs-CZ" dirty="0"/>
              <a:t>Browser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7DE97C2-1E99-A1EC-C4F2-62C804892DFA}"/>
              </a:ext>
            </a:extLst>
          </p:cNvPr>
          <p:cNvSpPr/>
          <p:nvPr/>
        </p:nvSpPr>
        <p:spPr>
          <a:xfrm>
            <a:off x="1343472" y="2505324"/>
            <a:ext cx="2088232" cy="21602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 err="1"/>
              <a:t>Blazor</a:t>
            </a:r>
            <a:r>
              <a:rPr lang="cs-CZ" dirty="0"/>
              <a:t> </a:t>
            </a:r>
            <a:r>
              <a:rPr lang="cs-CZ" dirty="0" err="1"/>
              <a:t>WebAssembly</a:t>
            </a:r>
            <a:endParaRPr lang="cs-CZ" dirty="0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FF90F2D0-B499-19E2-8650-57B858BC5349}"/>
              </a:ext>
            </a:extLst>
          </p:cNvPr>
          <p:cNvSpPr/>
          <p:nvPr/>
        </p:nvSpPr>
        <p:spPr>
          <a:xfrm>
            <a:off x="3935760" y="3261408"/>
            <a:ext cx="1728192" cy="648072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http(s)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9DDB76BF-178F-7612-9A72-CDB95CE9F9EB}"/>
              </a:ext>
            </a:extLst>
          </p:cNvPr>
          <p:cNvSpPr/>
          <p:nvPr/>
        </p:nvSpPr>
        <p:spPr>
          <a:xfrm rot="2722915">
            <a:off x="3621205" y="5286636"/>
            <a:ext cx="1728192" cy="648072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b="1" dirty="0"/>
              <a:t>http(s</a:t>
            </a:r>
            <a:r>
              <a:rPr lang="cs-CZ" dirty="0"/>
              <a:t>)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97259D1D-5D97-6785-D2D2-2C4455F3FA85}"/>
              </a:ext>
            </a:extLst>
          </p:cNvPr>
          <p:cNvSpPr/>
          <p:nvPr/>
        </p:nvSpPr>
        <p:spPr>
          <a:xfrm rot="18993072">
            <a:off x="3633798" y="854311"/>
            <a:ext cx="1728192" cy="648072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b="1" dirty="0"/>
              <a:t>http(s</a:t>
            </a:r>
            <a:r>
              <a:rPr lang="cs-CZ" dirty="0"/>
              <a:t>)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73F8234D-DB80-6B05-E9F7-D7303552ED2F}"/>
              </a:ext>
            </a:extLst>
          </p:cNvPr>
          <p:cNvSpPr/>
          <p:nvPr/>
        </p:nvSpPr>
        <p:spPr>
          <a:xfrm>
            <a:off x="8184232" y="4119936"/>
            <a:ext cx="1728192" cy="648072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cokoliv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FFE073F6-DFF8-74A1-1B52-AF8B71B87D22}"/>
              </a:ext>
            </a:extLst>
          </p:cNvPr>
          <p:cNvSpPr/>
          <p:nvPr/>
        </p:nvSpPr>
        <p:spPr>
          <a:xfrm>
            <a:off x="8184232" y="3273080"/>
            <a:ext cx="1728192" cy="648072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cokoliv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0D95C992-BE60-D7C7-388A-11BBFC56EDCC}"/>
              </a:ext>
            </a:extLst>
          </p:cNvPr>
          <p:cNvSpPr/>
          <p:nvPr/>
        </p:nvSpPr>
        <p:spPr>
          <a:xfrm>
            <a:off x="8184232" y="2509368"/>
            <a:ext cx="1728192" cy="648072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cokoliv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48993A9-B62D-D5EE-387B-F609E13D2398}"/>
              </a:ext>
            </a:extLst>
          </p:cNvPr>
          <p:cNvSpPr/>
          <p:nvPr/>
        </p:nvSpPr>
        <p:spPr>
          <a:xfrm>
            <a:off x="10200456" y="2505324"/>
            <a:ext cx="1656184" cy="6480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/>
              <a:t>…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181FCB6-757C-AE96-268A-0F84849B8C76}"/>
              </a:ext>
            </a:extLst>
          </p:cNvPr>
          <p:cNvSpPr/>
          <p:nvPr/>
        </p:nvSpPr>
        <p:spPr>
          <a:xfrm>
            <a:off x="10200456" y="3273080"/>
            <a:ext cx="1656184" cy="6480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/>
              <a:t>…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BB4B674-F6BA-B1BF-41D9-36586AD98874}"/>
              </a:ext>
            </a:extLst>
          </p:cNvPr>
          <p:cNvSpPr/>
          <p:nvPr/>
        </p:nvSpPr>
        <p:spPr>
          <a:xfrm>
            <a:off x="10200456" y="4119936"/>
            <a:ext cx="1656184" cy="6480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0976593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rak 1"/>
          <p:cNvSpPr/>
          <p:nvPr/>
        </p:nvSpPr>
        <p:spPr>
          <a:xfrm>
            <a:off x="335360" y="1711783"/>
            <a:ext cx="2932536" cy="1571779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3200" dirty="0"/>
              <a:t>HTML</a:t>
            </a:r>
          </a:p>
        </p:txBody>
      </p:sp>
      <p:sp>
        <p:nvSpPr>
          <p:cNvPr id="3" name="Mrak 2"/>
          <p:cNvSpPr/>
          <p:nvPr/>
        </p:nvSpPr>
        <p:spPr>
          <a:xfrm>
            <a:off x="2639580" y="417938"/>
            <a:ext cx="2932536" cy="1571779"/>
          </a:xfrm>
          <a:prstGeom prst="cloud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3200" dirty="0"/>
              <a:t>CGI</a:t>
            </a:r>
          </a:p>
        </p:txBody>
      </p:sp>
      <p:sp>
        <p:nvSpPr>
          <p:cNvPr id="4" name="Mrak 3"/>
          <p:cNvSpPr/>
          <p:nvPr/>
        </p:nvSpPr>
        <p:spPr>
          <a:xfrm>
            <a:off x="5663916" y="548741"/>
            <a:ext cx="3681806" cy="2592288"/>
          </a:xfrm>
          <a:prstGeom prst="cloud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3840"/>
              </a:lnSpc>
              <a:spcBef>
                <a:spcPts val="0"/>
              </a:spcBef>
            </a:pPr>
            <a:r>
              <a:rPr lang="cs-CZ" sz="3200" dirty="0"/>
              <a:t>ASP</a:t>
            </a:r>
          </a:p>
          <a:p>
            <a:pPr algn="ctr">
              <a:lnSpc>
                <a:spcPts val="3840"/>
              </a:lnSpc>
              <a:spcBef>
                <a:spcPts val="0"/>
              </a:spcBef>
            </a:pPr>
            <a:r>
              <a:rPr lang="cs-CZ" sz="3200" dirty="0"/>
              <a:t>JSP</a:t>
            </a:r>
          </a:p>
          <a:p>
            <a:pPr algn="ctr">
              <a:lnSpc>
                <a:spcPts val="3840"/>
              </a:lnSpc>
              <a:spcBef>
                <a:spcPts val="0"/>
              </a:spcBef>
            </a:pPr>
            <a:r>
              <a:rPr lang="cs-CZ" sz="3200" dirty="0"/>
              <a:t>PHP</a:t>
            </a:r>
          </a:p>
          <a:p>
            <a:pPr algn="ctr">
              <a:lnSpc>
                <a:spcPts val="3840"/>
              </a:lnSpc>
              <a:spcBef>
                <a:spcPts val="0"/>
              </a:spcBef>
            </a:pPr>
            <a:r>
              <a:rPr lang="cs-CZ" sz="3200" dirty="0"/>
              <a:t>…</a:t>
            </a:r>
          </a:p>
        </p:txBody>
      </p:sp>
      <p:sp>
        <p:nvSpPr>
          <p:cNvPr id="8" name="Mrak 7"/>
          <p:cNvSpPr/>
          <p:nvPr/>
        </p:nvSpPr>
        <p:spPr>
          <a:xfrm>
            <a:off x="8688288" y="2355139"/>
            <a:ext cx="2932536" cy="1571779"/>
          </a:xfrm>
          <a:prstGeom prst="cloud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3200" dirty="0"/>
              <a:t>Java</a:t>
            </a:r>
            <a:r>
              <a:rPr lang="cs-CZ" sz="3200" i="1" dirty="0"/>
              <a:t> </a:t>
            </a:r>
            <a:r>
              <a:rPr lang="cs-CZ" sz="3200" dirty="0" err="1"/>
              <a:t>Applets</a:t>
            </a:r>
            <a:endParaRPr lang="cs-CZ" sz="3200" dirty="0"/>
          </a:p>
        </p:txBody>
      </p:sp>
      <p:sp>
        <p:nvSpPr>
          <p:cNvPr id="9" name="Mrak 8"/>
          <p:cNvSpPr/>
          <p:nvPr/>
        </p:nvSpPr>
        <p:spPr>
          <a:xfrm>
            <a:off x="5428278" y="3283562"/>
            <a:ext cx="3115994" cy="1571779"/>
          </a:xfrm>
          <a:prstGeom prst="cloud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3200" dirty="0"/>
              <a:t>ASP.NET</a:t>
            </a:r>
            <a:br>
              <a:rPr lang="cs-CZ" sz="3200" dirty="0"/>
            </a:br>
            <a:r>
              <a:rPr lang="cs-CZ" sz="3200" dirty="0"/>
              <a:t>WebForm</a:t>
            </a:r>
          </a:p>
        </p:txBody>
      </p:sp>
      <p:sp>
        <p:nvSpPr>
          <p:cNvPr id="11" name="Mrak 10"/>
          <p:cNvSpPr/>
          <p:nvPr/>
        </p:nvSpPr>
        <p:spPr>
          <a:xfrm>
            <a:off x="6672510" y="4869160"/>
            <a:ext cx="2932536" cy="1571779"/>
          </a:xfrm>
          <a:prstGeom prst="cloud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3200" dirty="0"/>
              <a:t>ASP.NET MVC</a:t>
            </a:r>
          </a:p>
        </p:txBody>
      </p:sp>
      <p:sp>
        <p:nvSpPr>
          <p:cNvPr id="12" name="Mrak 11"/>
          <p:cNvSpPr/>
          <p:nvPr/>
        </p:nvSpPr>
        <p:spPr>
          <a:xfrm>
            <a:off x="2665004" y="5042142"/>
            <a:ext cx="3430996" cy="1571779"/>
          </a:xfrm>
          <a:prstGeom prst="clou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3200" dirty="0" err="1"/>
              <a:t>JavaScript</a:t>
            </a:r>
            <a:endParaRPr lang="cs-CZ" sz="3200" dirty="0"/>
          </a:p>
        </p:txBody>
      </p:sp>
      <p:sp>
        <p:nvSpPr>
          <p:cNvPr id="10" name="Mrak 11">
            <a:extLst>
              <a:ext uri="{FF2B5EF4-FFF2-40B4-BE49-F238E27FC236}">
                <a16:creationId xmlns:a16="http://schemas.microsoft.com/office/drawing/2014/main" id="{B216CFEC-3CBD-428A-B303-C73080BE6484}"/>
              </a:ext>
            </a:extLst>
          </p:cNvPr>
          <p:cNvSpPr/>
          <p:nvPr/>
        </p:nvSpPr>
        <p:spPr>
          <a:xfrm>
            <a:off x="1237761" y="3190161"/>
            <a:ext cx="3430996" cy="1945382"/>
          </a:xfrm>
          <a:prstGeom prst="cloud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3200" dirty="0"/>
              <a:t>ASP.NET Core </a:t>
            </a:r>
            <a:r>
              <a:rPr lang="cs-CZ" sz="3200" b="1" dirty="0"/>
              <a:t>Blazor</a:t>
            </a:r>
          </a:p>
        </p:txBody>
      </p:sp>
    </p:spTree>
    <p:extLst>
      <p:ext uri="{BB962C8B-B14F-4D97-AF65-F5344CB8AC3E}">
        <p14:creationId xmlns:p14="http://schemas.microsoft.com/office/powerpoint/2010/main" val="14625652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8" grpId="0" animBg="1"/>
      <p:bldP spid="9" grpId="0" animBg="1"/>
      <p:bldP spid="11" grpId="0" animBg="1"/>
      <p:bldP spid="12" grpId="0" animBg="1"/>
      <p:bldP spid="10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C1F52AF-BCBE-666D-8689-DAA24FC301D9}"/>
              </a:ext>
            </a:extLst>
          </p:cNvPr>
          <p:cNvSpPr/>
          <p:nvPr/>
        </p:nvSpPr>
        <p:spPr>
          <a:xfrm>
            <a:off x="5879976" y="2505324"/>
            <a:ext cx="2088232" cy="21602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 err="1"/>
              <a:t>Blazor</a:t>
            </a:r>
            <a:br>
              <a:rPr lang="cs-CZ" dirty="0"/>
            </a:br>
            <a:r>
              <a:rPr lang="cs-CZ" dirty="0"/>
              <a:t>Server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7DE97C2-1E99-A1EC-C4F2-62C804892DFA}"/>
              </a:ext>
            </a:extLst>
          </p:cNvPr>
          <p:cNvSpPr/>
          <p:nvPr/>
        </p:nvSpPr>
        <p:spPr>
          <a:xfrm>
            <a:off x="1199456" y="2505324"/>
            <a:ext cx="2088232" cy="216024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Browser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73F8234D-DB80-6B05-E9F7-D7303552ED2F}"/>
              </a:ext>
            </a:extLst>
          </p:cNvPr>
          <p:cNvSpPr/>
          <p:nvPr/>
        </p:nvSpPr>
        <p:spPr>
          <a:xfrm>
            <a:off x="8184232" y="4119936"/>
            <a:ext cx="1728192" cy="648072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cokoliv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FFE073F6-DFF8-74A1-1B52-AF8B71B87D22}"/>
              </a:ext>
            </a:extLst>
          </p:cNvPr>
          <p:cNvSpPr/>
          <p:nvPr/>
        </p:nvSpPr>
        <p:spPr>
          <a:xfrm>
            <a:off x="8184232" y="3273080"/>
            <a:ext cx="1728192" cy="648072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cokoliv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0D95C992-BE60-D7C7-388A-11BBFC56EDCC}"/>
              </a:ext>
            </a:extLst>
          </p:cNvPr>
          <p:cNvSpPr/>
          <p:nvPr/>
        </p:nvSpPr>
        <p:spPr>
          <a:xfrm>
            <a:off x="8184232" y="2509368"/>
            <a:ext cx="1728192" cy="648072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cokoliv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48993A9-B62D-D5EE-387B-F609E13D2398}"/>
              </a:ext>
            </a:extLst>
          </p:cNvPr>
          <p:cNvSpPr/>
          <p:nvPr/>
        </p:nvSpPr>
        <p:spPr>
          <a:xfrm>
            <a:off x="10200456" y="2505324"/>
            <a:ext cx="1656184" cy="6480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/>
              <a:t>…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181FCB6-757C-AE96-268A-0F84849B8C76}"/>
              </a:ext>
            </a:extLst>
          </p:cNvPr>
          <p:cNvSpPr/>
          <p:nvPr/>
        </p:nvSpPr>
        <p:spPr>
          <a:xfrm>
            <a:off x="10200456" y="3273080"/>
            <a:ext cx="1656184" cy="6480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/>
              <a:t>…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BB4B674-F6BA-B1BF-41D9-36586AD98874}"/>
              </a:ext>
            </a:extLst>
          </p:cNvPr>
          <p:cNvSpPr/>
          <p:nvPr/>
        </p:nvSpPr>
        <p:spPr>
          <a:xfrm>
            <a:off x="10200456" y="4119936"/>
            <a:ext cx="1656184" cy="6480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/>
              <a:t>…</a:t>
            </a:r>
          </a:p>
        </p:txBody>
      </p:sp>
      <p:sp>
        <p:nvSpPr>
          <p:cNvPr id="8" name="Arrow: Left-Right 7">
            <a:extLst>
              <a:ext uri="{FF2B5EF4-FFF2-40B4-BE49-F238E27FC236}">
                <a16:creationId xmlns:a16="http://schemas.microsoft.com/office/drawing/2014/main" id="{51F37F72-09D9-A88A-617A-E9044DBEB314}"/>
              </a:ext>
            </a:extLst>
          </p:cNvPr>
          <p:cNvSpPr/>
          <p:nvPr/>
        </p:nvSpPr>
        <p:spPr>
          <a:xfrm>
            <a:off x="3503712" y="3068960"/>
            <a:ext cx="2206848" cy="852192"/>
          </a:xfrm>
          <a:prstGeom prst="left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 err="1"/>
              <a:t>SignalR</a:t>
            </a:r>
            <a:r>
              <a:rPr lang="cs-CZ" dirty="0"/>
              <a:t> / http(s)</a:t>
            </a:r>
          </a:p>
        </p:txBody>
      </p:sp>
    </p:spTree>
    <p:extLst>
      <p:ext uri="{BB962C8B-B14F-4D97-AF65-F5344CB8AC3E}">
        <p14:creationId xmlns:p14="http://schemas.microsoft.com/office/powerpoint/2010/main" val="23602035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2A0A11-886B-90F4-ADE5-3FE04F2D60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D37E5-6BE9-821C-C811-79D504F65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.NET 8: </a:t>
            </a:r>
            <a:r>
              <a:rPr lang="cs-CZ" dirty="0" err="1"/>
              <a:t>Blazor</a:t>
            </a:r>
            <a:r>
              <a:rPr lang="cs-CZ" dirty="0"/>
              <a:t> Web </a:t>
            </a:r>
            <a:r>
              <a:rPr lang="cs-CZ" dirty="0" err="1"/>
              <a:t>App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AA4EE8-10A3-4F8C-1C0E-EB52599689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cs-CZ" sz="4000" dirty="0" err="1"/>
              <a:t>Blazor</a:t>
            </a:r>
            <a:r>
              <a:rPr lang="cs-CZ" sz="4000" dirty="0"/>
              <a:t> Server ♥️ </a:t>
            </a:r>
            <a:r>
              <a:rPr lang="cs-CZ" sz="4000" dirty="0" err="1"/>
              <a:t>Blazor</a:t>
            </a:r>
            <a:r>
              <a:rPr lang="cs-CZ" sz="4000" dirty="0"/>
              <a:t> Web </a:t>
            </a:r>
            <a:r>
              <a:rPr lang="cs-CZ" sz="4000" dirty="0" err="1"/>
              <a:t>Assembly</a:t>
            </a:r>
            <a:endParaRPr lang="cs-CZ" sz="4000" dirty="0"/>
          </a:p>
          <a:p>
            <a:pPr marL="0" indent="0" algn="ctr">
              <a:buNone/>
            </a:pPr>
            <a:br>
              <a:rPr lang="cs-CZ" dirty="0"/>
            </a:br>
            <a:r>
              <a:rPr lang="cs-CZ" dirty="0"/>
              <a:t>(pozor na </a:t>
            </a:r>
            <a:r>
              <a:rPr lang="cs-CZ" dirty="0" err="1"/>
              <a:t>SignalR</a:t>
            </a:r>
            <a:r>
              <a:rPr lang="cs-CZ" dirty="0"/>
              <a:t> spojení)</a:t>
            </a:r>
          </a:p>
        </p:txBody>
      </p:sp>
    </p:spTree>
    <p:extLst>
      <p:ext uri="{BB962C8B-B14F-4D97-AF65-F5344CB8AC3E}">
        <p14:creationId xmlns:p14="http://schemas.microsoft.com/office/powerpoint/2010/main" val="20889982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CC39D-2135-088A-43B3-A3F89E8E4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Ahead-of-time</a:t>
            </a:r>
            <a:r>
              <a:rPr lang="cs-CZ" dirty="0"/>
              <a:t> (AOT) </a:t>
            </a:r>
            <a:r>
              <a:rPr lang="cs-CZ" dirty="0" err="1"/>
              <a:t>compilation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A489D2-BFC4-5A18-E62F-E59923D461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Situace</a:t>
            </a:r>
          </a:p>
          <a:p>
            <a:pPr lvl="1"/>
            <a:r>
              <a:rPr lang="cs-CZ" dirty="0"/>
              <a:t>MSIL  </a:t>
            </a:r>
            <a:r>
              <a:rPr lang="cs-CZ" dirty="0">
                <a:sym typeface="Wingdings" panose="05000000000000000000" pitchFamily="2" charset="2"/>
              </a:rPr>
              <a:t>  </a:t>
            </a:r>
            <a:r>
              <a:rPr lang="cs-CZ" dirty="0" err="1">
                <a:sym typeface="Wingdings" panose="05000000000000000000" pitchFamily="2" charset="2"/>
              </a:rPr>
              <a:t>interpreter</a:t>
            </a:r>
            <a:endParaRPr lang="cs-CZ" dirty="0">
              <a:sym typeface="Wingdings" panose="05000000000000000000" pitchFamily="2" charset="2"/>
            </a:endParaRPr>
          </a:p>
          <a:p>
            <a:pPr lvl="1"/>
            <a:r>
              <a:rPr lang="cs-CZ" dirty="0">
                <a:sym typeface="Wingdings" panose="05000000000000000000" pitchFamily="2" charset="2"/>
              </a:rPr>
              <a:t>JIT browseru (</a:t>
            </a:r>
            <a:r>
              <a:rPr lang="cs-CZ" dirty="0" err="1">
                <a:sym typeface="Wingdings" panose="05000000000000000000" pitchFamily="2" charset="2"/>
              </a:rPr>
              <a:t>jiterpreter</a:t>
            </a:r>
            <a:r>
              <a:rPr lang="cs-CZ" dirty="0">
                <a:sym typeface="Wingdings" panose="05000000000000000000" pitchFamily="2" charset="2"/>
              </a:rPr>
              <a:t>)</a:t>
            </a:r>
          </a:p>
          <a:p>
            <a:endParaRPr lang="cs-CZ" dirty="0">
              <a:sym typeface="Wingdings" panose="05000000000000000000" pitchFamily="2" charset="2"/>
            </a:endParaRPr>
          </a:p>
          <a:p>
            <a:r>
              <a:rPr lang="cs-CZ" dirty="0">
                <a:sym typeface="Wingdings" panose="05000000000000000000" pitchFamily="2" charset="2"/>
              </a:rPr>
              <a:t>Řešení</a:t>
            </a:r>
          </a:p>
          <a:p>
            <a:pPr lvl="1"/>
            <a:r>
              <a:rPr lang="cs-CZ" dirty="0">
                <a:sym typeface="Wingdings" panose="05000000000000000000" pitchFamily="2" charset="2"/>
              </a:rPr>
              <a:t>AOT - kompilace</a:t>
            </a:r>
          </a:p>
          <a:p>
            <a:pPr lvl="1"/>
            <a:r>
              <a:rPr lang="cs-CZ" dirty="0">
                <a:sym typeface="Wingdings" panose="05000000000000000000" pitchFamily="2" charset="2"/>
              </a:rPr>
              <a:t>jen v </a:t>
            </a:r>
            <a:r>
              <a:rPr lang="cs-CZ" dirty="0" err="1">
                <a:sym typeface="Wingdings" panose="05000000000000000000" pitchFamily="2" charset="2"/>
              </a:rPr>
              <a:t>publish</a:t>
            </a:r>
            <a:endParaRPr lang="cs-CZ" dirty="0">
              <a:sym typeface="Wingdings" panose="05000000000000000000" pitchFamily="2" charset="2"/>
            </a:endParaRPr>
          </a:p>
          <a:p>
            <a:pPr lvl="1"/>
            <a:r>
              <a:rPr lang="cs-CZ" dirty="0">
                <a:sym typeface="Wingdings" panose="05000000000000000000" pitchFamily="2" charset="2"/>
              </a:rPr>
              <a:t>zvýšení velikosti „dll“</a:t>
            </a:r>
          </a:p>
          <a:p>
            <a:pPr lvl="1"/>
            <a:r>
              <a:rPr lang="cs-CZ" dirty="0" err="1">
                <a:sym typeface="Wingdings" panose="05000000000000000000" pitchFamily="2" charset="2"/>
              </a:rPr>
              <a:t>assembly</a:t>
            </a:r>
            <a:r>
              <a:rPr lang="cs-CZ" dirty="0">
                <a:sym typeface="Wingdings" panose="05000000000000000000" pitchFamily="2" charset="2"/>
              </a:rPr>
              <a:t> zůstává (reflexe, atp.)</a:t>
            </a:r>
          </a:p>
          <a:p>
            <a:pPr lvl="1"/>
            <a:endParaRPr lang="cs-CZ" dirty="0">
              <a:sym typeface="Wingdings" panose="05000000000000000000" pitchFamily="2" charset="2"/>
            </a:endParaRPr>
          </a:p>
          <a:p>
            <a:pPr lvl="1"/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3548961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2C3FBE-B3BC-ED04-6C74-96FF06243B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94599-E61F-57B9-A49D-9CDA9509D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Prerendering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309A7E-5C22-8048-9400-5B774695D7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Situace</a:t>
            </a:r>
          </a:p>
          <a:p>
            <a:pPr lvl="1"/>
            <a:r>
              <a:rPr lang="cs-CZ" dirty="0">
                <a:sym typeface="Wingdings" panose="05000000000000000000" pitchFamily="2" charset="2"/>
              </a:rPr>
              <a:t>Browser dostává html/</a:t>
            </a:r>
            <a:r>
              <a:rPr lang="cs-CZ" dirty="0" err="1">
                <a:sym typeface="Wingdings" panose="05000000000000000000" pitchFamily="2" charset="2"/>
              </a:rPr>
              <a:t>js</a:t>
            </a:r>
            <a:r>
              <a:rPr lang="cs-CZ" dirty="0">
                <a:sym typeface="Wingdings" panose="05000000000000000000" pitchFamily="2" charset="2"/>
              </a:rPr>
              <a:t> „</a:t>
            </a:r>
            <a:r>
              <a:rPr lang="cs-CZ" dirty="0" err="1">
                <a:sym typeface="Wingdings" panose="05000000000000000000" pitchFamily="2" charset="2"/>
              </a:rPr>
              <a:t>bootstrap</a:t>
            </a:r>
            <a:r>
              <a:rPr lang="cs-CZ" dirty="0">
                <a:sym typeface="Wingdings" panose="05000000000000000000" pitchFamily="2" charset="2"/>
              </a:rPr>
              <a:t> </a:t>
            </a:r>
            <a:r>
              <a:rPr lang="cs-CZ" dirty="0" err="1">
                <a:sym typeface="Wingdings" panose="05000000000000000000" pitchFamily="2" charset="2"/>
              </a:rPr>
              <a:t>blazor</a:t>
            </a:r>
            <a:r>
              <a:rPr lang="cs-CZ" dirty="0">
                <a:sym typeface="Wingdings" panose="05000000000000000000" pitchFamily="2" charset="2"/>
              </a:rPr>
              <a:t> aplikace“</a:t>
            </a:r>
          </a:p>
          <a:p>
            <a:pPr lvl="1"/>
            <a:r>
              <a:rPr lang="cs-CZ" dirty="0">
                <a:sym typeface="Wingdings" panose="05000000000000000000" pitchFamily="2" charset="2"/>
              </a:rPr>
              <a:t>A co vyhledávači? Google, Seznam.cz, …</a:t>
            </a:r>
          </a:p>
          <a:p>
            <a:endParaRPr lang="cs-CZ" dirty="0">
              <a:sym typeface="Wingdings" panose="05000000000000000000" pitchFamily="2" charset="2"/>
            </a:endParaRPr>
          </a:p>
          <a:p>
            <a:r>
              <a:rPr lang="cs-CZ" dirty="0">
                <a:sym typeface="Wingdings" panose="05000000000000000000" pitchFamily="2" charset="2"/>
              </a:rPr>
              <a:t>Řešení</a:t>
            </a:r>
          </a:p>
          <a:p>
            <a:pPr lvl="1"/>
            <a:r>
              <a:rPr lang="cs-CZ" dirty="0" err="1">
                <a:sym typeface="Wingdings" panose="05000000000000000000" pitchFamily="2" charset="2"/>
              </a:rPr>
              <a:t>Prerendering</a:t>
            </a:r>
            <a:endParaRPr lang="cs-CZ" dirty="0">
              <a:sym typeface="Wingdings" panose="05000000000000000000" pitchFamily="2" charset="2"/>
            </a:endParaRPr>
          </a:p>
          <a:p>
            <a:pPr lvl="1"/>
            <a:r>
              <a:rPr lang="cs-CZ" dirty="0">
                <a:sym typeface="Wingdings" panose="05000000000000000000" pitchFamily="2" charset="2"/>
              </a:rPr>
              <a:t>Ze serveru jde html s obsahem  startuje </a:t>
            </a:r>
            <a:r>
              <a:rPr lang="cs-CZ" dirty="0" err="1">
                <a:sym typeface="Wingdings" panose="05000000000000000000" pitchFamily="2" charset="2"/>
              </a:rPr>
              <a:t>blazor</a:t>
            </a:r>
            <a:r>
              <a:rPr lang="cs-CZ" dirty="0">
                <a:sym typeface="Wingdings" panose="05000000000000000000" pitchFamily="2" charset="2"/>
              </a:rPr>
              <a:t>  aktualizuje se html</a:t>
            </a:r>
          </a:p>
          <a:p>
            <a:pPr lvl="1"/>
            <a:r>
              <a:rPr lang="cs-CZ" dirty="0" err="1">
                <a:sym typeface="Wingdings" panose="05000000000000000000" pitchFamily="2" charset="2"/>
              </a:rPr>
              <a:t>Prender</a:t>
            </a:r>
            <a:r>
              <a:rPr lang="cs-CZ" dirty="0">
                <a:sym typeface="Wingdings" panose="05000000000000000000" pitchFamily="2" charset="2"/>
              </a:rPr>
              <a:t> </a:t>
            </a:r>
            <a:r>
              <a:rPr lang="cs-CZ" dirty="0" err="1">
                <a:sym typeface="Wingdings" panose="05000000000000000000" pitchFamily="2" charset="2"/>
              </a:rPr>
              <a:t>state</a:t>
            </a:r>
            <a:r>
              <a:rPr lang="cs-CZ" dirty="0">
                <a:sym typeface="Wingdings" panose="05000000000000000000" pitchFamily="2" charset="2"/>
              </a:rPr>
              <a:t> persistence</a:t>
            </a:r>
          </a:p>
          <a:p>
            <a:pPr lvl="1"/>
            <a:r>
              <a:rPr lang="cs-CZ" dirty="0">
                <a:sym typeface="Wingdings" panose="05000000000000000000" pitchFamily="2" charset="2"/>
              </a:rPr>
              <a:t>DI lifestyle!!!</a:t>
            </a:r>
          </a:p>
          <a:p>
            <a:pPr lvl="1"/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8837357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E53149-0546-446B-B217-94B2D59115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algn="ctr"/>
            <a:r>
              <a:rPr lang="cs-CZ" sz="4400" b="1" dirty="0"/>
              <a:t>Blazor is a framework for building interactive client-side web UI with .NET</a:t>
            </a:r>
          </a:p>
        </p:txBody>
      </p:sp>
    </p:spTree>
    <p:extLst>
      <p:ext uri="{BB962C8B-B14F-4D97-AF65-F5344CB8AC3E}">
        <p14:creationId xmlns:p14="http://schemas.microsoft.com/office/powerpoint/2010/main" val="19321403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rak 1"/>
          <p:cNvSpPr/>
          <p:nvPr/>
        </p:nvSpPr>
        <p:spPr>
          <a:xfrm>
            <a:off x="8400256" y="4630051"/>
            <a:ext cx="3380044" cy="1571779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3200" dirty="0"/>
              <a:t>HTML</a:t>
            </a:r>
          </a:p>
        </p:txBody>
      </p:sp>
      <p:sp>
        <p:nvSpPr>
          <p:cNvPr id="12" name="Mrak 11"/>
          <p:cNvSpPr/>
          <p:nvPr/>
        </p:nvSpPr>
        <p:spPr>
          <a:xfrm>
            <a:off x="4456332" y="4630051"/>
            <a:ext cx="3430996" cy="1571779"/>
          </a:xfrm>
          <a:prstGeom prst="clou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3200" dirty="0"/>
              <a:t>WASM</a:t>
            </a:r>
          </a:p>
          <a:p>
            <a:pPr algn="ctr"/>
            <a:r>
              <a:rPr lang="cs-CZ" sz="3200" dirty="0"/>
              <a:t>JavaScript</a:t>
            </a:r>
          </a:p>
        </p:txBody>
      </p:sp>
      <p:sp>
        <p:nvSpPr>
          <p:cNvPr id="10" name="Mrak 11">
            <a:extLst>
              <a:ext uri="{FF2B5EF4-FFF2-40B4-BE49-F238E27FC236}">
                <a16:creationId xmlns:a16="http://schemas.microsoft.com/office/drawing/2014/main" id="{B216CFEC-3CBD-428A-B303-C73080BE6484}"/>
              </a:ext>
            </a:extLst>
          </p:cNvPr>
          <p:cNvSpPr/>
          <p:nvPr/>
        </p:nvSpPr>
        <p:spPr>
          <a:xfrm>
            <a:off x="4380502" y="2456309"/>
            <a:ext cx="3430996" cy="1945382"/>
          </a:xfrm>
          <a:prstGeom prst="cloud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3200" dirty="0"/>
              <a:t>ASP.NET Core </a:t>
            </a:r>
            <a:r>
              <a:rPr lang="cs-CZ" sz="3200" b="1" dirty="0"/>
              <a:t>Blazor</a:t>
            </a:r>
          </a:p>
        </p:txBody>
      </p:sp>
      <p:sp>
        <p:nvSpPr>
          <p:cNvPr id="14" name="Mrak 3">
            <a:extLst>
              <a:ext uri="{FF2B5EF4-FFF2-40B4-BE49-F238E27FC236}">
                <a16:creationId xmlns:a16="http://schemas.microsoft.com/office/drawing/2014/main" id="{80B06907-852A-4286-99B2-07E1C76ADE38}"/>
              </a:ext>
            </a:extLst>
          </p:cNvPr>
          <p:cNvSpPr/>
          <p:nvPr/>
        </p:nvSpPr>
        <p:spPr>
          <a:xfrm>
            <a:off x="263352" y="4630051"/>
            <a:ext cx="3681806" cy="1457598"/>
          </a:xfrm>
          <a:prstGeom prst="cloud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3840"/>
              </a:lnSpc>
              <a:spcBef>
                <a:spcPts val="0"/>
              </a:spcBef>
            </a:pPr>
            <a:r>
              <a:rPr lang="cs-CZ" sz="3200" dirty="0"/>
              <a:t>C#</a:t>
            </a:r>
          </a:p>
        </p:txBody>
      </p:sp>
    </p:spTree>
    <p:extLst>
      <p:ext uri="{BB962C8B-B14F-4D97-AF65-F5344CB8AC3E}">
        <p14:creationId xmlns:p14="http://schemas.microsoft.com/office/powerpoint/2010/main" val="10695294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519DC-5FD9-49D4-BC41-FDD559636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WebAssembly / WASM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DDD2EE-D4E9-4D54-BE99-640F2632D9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dirty="0" err="1"/>
              <a:t>WebAssembly</a:t>
            </a:r>
            <a:r>
              <a:rPr lang="en-US" sz="4000" dirty="0"/>
              <a:t> (abbreviated </a:t>
            </a:r>
            <a:r>
              <a:rPr lang="en-US" sz="4000" i="1" dirty="0" err="1"/>
              <a:t>Wasm</a:t>
            </a:r>
            <a:r>
              <a:rPr lang="en-US" sz="4000" dirty="0"/>
              <a:t>) is a binary instruction format for a stack-based virtual machine.</a:t>
            </a:r>
            <a:endParaRPr lang="cs-CZ" sz="4000" dirty="0"/>
          </a:p>
          <a:p>
            <a:pPr marL="0" indent="0" algn="ctr">
              <a:buNone/>
            </a:pPr>
            <a:endParaRPr lang="cs-CZ" sz="4000" dirty="0"/>
          </a:p>
          <a:p>
            <a:pPr marL="0" indent="0" algn="ctr">
              <a:buNone/>
            </a:pPr>
            <a:r>
              <a:rPr lang="cs-CZ" sz="2400" dirty="0"/>
              <a:t> [</a:t>
            </a:r>
            <a:r>
              <a:rPr lang="cs-CZ" sz="2400" dirty="0">
                <a:hlinkClick r:id="rId2"/>
              </a:rPr>
              <a:t>https://webassembly.org/</a:t>
            </a:r>
            <a:r>
              <a:rPr lang="cs-CZ" sz="2400" dirty="0"/>
              <a:t>]</a:t>
            </a:r>
          </a:p>
        </p:txBody>
      </p:sp>
      <p:pic>
        <p:nvPicPr>
          <p:cNvPr id="2050" name="Picture 2" descr="Image result for webassembly logo">
            <a:extLst>
              <a:ext uri="{FF2B5EF4-FFF2-40B4-BE49-F238E27FC236}">
                <a16:creationId xmlns:a16="http://schemas.microsoft.com/office/drawing/2014/main" id="{0A210844-59BF-47E2-970A-17E5FC66CE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8488" y="274638"/>
            <a:ext cx="1242514" cy="1242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66303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17F5D39-D927-F49C-FD90-7867F2CD5F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8874" y="650191"/>
            <a:ext cx="11434251" cy="5557617"/>
          </a:xfrm>
        </p:spPr>
      </p:pic>
    </p:spTree>
    <p:extLst>
      <p:ext uri="{BB962C8B-B14F-4D97-AF65-F5344CB8AC3E}">
        <p14:creationId xmlns:p14="http://schemas.microsoft.com/office/powerpoint/2010/main" val="36005659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EC8E8-8888-4DED-A773-8531D3652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Hostingové programy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55A262-4CA1-49BE-9CA5-B551038947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6" name="Mrak 8">
            <a:extLst>
              <a:ext uri="{FF2B5EF4-FFF2-40B4-BE49-F238E27FC236}">
                <a16:creationId xmlns:a16="http://schemas.microsoft.com/office/drawing/2014/main" id="{F5735BBB-9C9B-411A-9737-0BF1F7271C6A}"/>
              </a:ext>
            </a:extLst>
          </p:cNvPr>
          <p:cNvSpPr/>
          <p:nvPr/>
        </p:nvSpPr>
        <p:spPr>
          <a:xfrm>
            <a:off x="1055440" y="2529928"/>
            <a:ext cx="4099643" cy="1798143"/>
          </a:xfrm>
          <a:prstGeom prst="cloud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3200" dirty="0"/>
              <a:t>Blazor WebAssembly</a:t>
            </a:r>
          </a:p>
        </p:txBody>
      </p:sp>
      <p:sp>
        <p:nvSpPr>
          <p:cNvPr id="7" name="Mrak 8">
            <a:extLst>
              <a:ext uri="{FF2B5EF4-FFF2-40B4-BE49-F238E27FC236}">
                <a16:creationId xmlns:a16="http://schemas.microsoft.com/office/drawing/2014/main" id="{8A9109B6-B105-412D-8B39-7B8F3E28F50F}"/>
              </a:ext>
            </a:extLst>
          </p:cNvPr>
          <p:cNvSpPr/>
          <p:nvPr/>
        </p:nvSpPr>
        <p:spPr>
          <a:xfrm>
            <a:off x="6888088" y="2529928"/>
            <a:ext cx="4099643" cy="1798143"/>
          </a:xfrm>
          <a:prstGeom prst="cloud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3200" dirty="0"/>
              <a:t>Blazor Server</a:t>
            </a:r>
          </a:p>
        </p:txBody>
      </p:sp>
    </p:spTree>
    <p:extLst>
      <p:ext uri="{BB962C8B-B14F-4D97-AF65-F5344CB8AC3E}">
        <p14:creationId xmlns:p14="http://schemas.microsoft.com/office/powerpoint/2010/main" val="8070803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he browser interacts with Blazor (hosted inside of an ASP.NET Core app) on the server over a SignalR connection.">
            <a:extLst>
              <a:ext uri="{FF2B5EF4-FFF2-40B4-BE49-F238E27FC236}">
                <a16:creationId xmlns:a16="http://schemas.microsoft.com/office/drawing/2014/main" id="{B74456F5-87E7-1D75-65D2-4B1509BA7C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1904" y="1233487"/>
            <a:ext cx="6734175" cy="439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Blazor WebAssembly: Blazor runs on a UI thread inside the browser.">
            <a:extLst>
              <a:ext uri="{FF2B5EF4-FFF2-40B4-BE49-F238E27FC236}">
                <a16:creationId xmlns:a16="http://schemas.microsoft.com/office/drawing/2014/main" id="{36FE8235-2032-BC78-33B7-97081CEB46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376" y="1233486"/>
            <a:ext cx="4498361" cy="439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51046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ybrid apps with .NET and Blazor render UI in a Web View control, where the HTML DOM interacts with Blazor and .NET of the native desktop or mobile app.">
            <a:extLst>
              <a:ext uri="{FF2B5EF4-FFF2-40B4-BE49-F238E27FC236}">
                <a16:creationId xmlns:a16="http://schemas.microsoft.com/office/drawing/2014/main" id="{20B4CA9D-1C7A-893B-673D-1870FA9412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1464" y="780777"/>
            <a:ext cx="9429000" cy="5296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79525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theme/theme1.xml><?xml version="1.0" encoding="utf-8"?>
<a:theme xmlns:a="http://schemas.openxmlformats.org/drawingml/2006/main" name="Motiv Office">
  <a:themeElements>
    <a:clrScheme name="HAVIT">
      <a:dk1>
        <a:srgbClr val="2097D0"/>
      </a:dk1>
      <a:lt1>
        <a:sysClr val="window" lastClr="FFFFFF"/>
      </a:lt1>
      <a:dk2>
        <a:srgbClr val="114788"/>
      </a:dk2>
      <a:lt2>
        <a:srgbClr val="EEECE1"/>
      </a:lt2>
      <a:accent1>
        <a:srgbClr val="114788"/>
      </a:accent1>
      <a:accent2>
        <a:srgbClr val="C0504D"/>
      </a:accent2>
      <a:accent3>
        <a:srgbClr val="9BBB59"/>
      </a:accent3>
      <a:accent4>
        <a:srgbClr val="8064A2"/>
      </a:accent4>
      <a:accent5>
        <a:srgbClr val="2097D0"/>
      </a:accent5>
      <a:accent6>
        <a:srgbClr val="F79646"/>
      </a:accent6>
      <a:hlink>
        <a:srgbClr val="114788"/>
      </a:hlink>
      <a:folHlink>
        <a:srgbClr val="11478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zentace1" id="{9F2E4212-A0EE-40A4-88FA-F1F8352CAEB6}" vid="{EB65DDFE-1B01-4C27-A0C1-7AD2A0F497D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0FED9D5FE1F44145801737A7BA47560B" ma:contentTypeVersion="0" ma:contentTypeDescription="Vytvoří nový dokument" ma:contentTypeScope="" ma:versionID="865cee90d61be235413a64cabd79a281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871d6b51c5141eb32e0d04e037372b3c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obsahu"/>
        <xsd:element ref="dc:title" minOccurs="0" maxOccurs="1" ma:index="4" ma:displayName="Nadpis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22238E5-BDC0-4655-AFB5-A7405C559E7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ABDB233-CC77-4AD7-B48B-2F061438568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317FD51D-081C-435E-8F5D-6D88218064D9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Prezentace 16-9</Template>
  <TotalTime>307</TotalTime>
  <Words>424</Words>
  <Application>Microsoft Office PowerPoint</Application>
  <PresentationFormat>Widescreen</PresentationFormat>
  <Paragraphs>109</Paragraphs>
  <Slides>23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Wingdings</vt:lpstr>
      <vt:lpstr>Motiv Office</vt:lpstr>
      <vt:lpstr>ASP.NET Core Blazor Co je Blazor, hostingové modely</vt:lpstr>
      <vt:lpstr>PowerPoint Presentation</vt:lpstr>
      <vt:lpstr>PowerPoint Presentation</vt:lpstr>
      <vt:lpstr>PowerPoint Presentation</vt:lpstr>
      <vt:lpstr>WebAssembly / WASM</vt:lpstr>
      <vt:lpstr>PowerPoint Presentation</vt:lpstr>
      <vt:lpstr>Hostingové programy</vt:lpstr>
      <vt:lpstr>PowerPoint Presentation</vt:lpstr>
      <vt:lpstr>PowerPoint Presentation</vt:lpstr>
      <vt:lpstr>SignalR</vt:lpstr>
      <vt:lpstr>SignalR</vt:lpstr>
      <vt:lpstr>SignalR – Long Polling</vt:lpstr>
      <vt:lpstr>SignalR – Server Set Events</vt:lpstr>
      <vt:lpstr>SignalR – WebSockets</vt:lpstr>
      <vt:lpstr>Podpora prohlížečů (dle dokumentace)</vt:lpstr>
      <vt:lpstr>Založení projektů Struktura projektů Výstup buildu Debugging </vt:lpstr>
      <vt:lpstr>PowerPoint Presentation</vt:lpstr>
      <vt:lpstr>Návrh aplikace</vt:lpstr>
      <vt:lpstr>PowerPoint Presentation</vt:lpstr>
      <vt:lpstr>PowerPoint Presentation</vt:lpstr>
      <vt:lpstr>.NET 8: Blazor Web App</vt:lpstr>
      <vt:lpstr>Ahead-of-time (AOT) compilation</vt:lpstr>
      <vt:lpstr>Prerendering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Blazor</dc:title>
  <dc:creator>Jiří Kanda</dc:creator>
  <dc:description/>
  <cp:lastModifiedBy>Kanda, Jiří</cp:lastModifiedBy>
  <cp:revision>42</cp:revision>
  <dcterms:created xsi:type="dcterms:W3CDTF">2020-02-17T12:58:57Z</dcterms:created>
  <dcterms:modified xsi:type="dcterms:W3CDTF">2024-02-14T09:59:52Z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0x0101000FED9D5FE1F44145801737A7BA47560B</vt:lpwstr>
  </property>
</Properties>
</file>