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8"/>
  </p:notesMasterIdLst>
  <p:sldIdLst>
    <p:sldId id="256" r:id="rId5"/>
    <p:sldId id="33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29" r:id="rId14"/>
    <p:sldId id="340" r:id="rId15"/>
    <p:sldId id="342" r:id="rId16"/>
    <p:sldId id="346" r:id="rId1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14.02.2024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14.02.2024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udblazor.com/" TargetMode="External"/><Relationship Id="rId2" Type="http://schemas.openxmlformats.org/officeDocument/2006/relationships/hyperlink" Target="https://blazor.radz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yncfusion.com/blazor-components" TargetMode="External"/><Relationship Id="rId4" Type="http://schemas.openxmlformats.org/officeDocument/2006/relationships/hyperlink" Target="https://www.telerik.com/blazor-u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vit.blazor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Komponenty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25F-3163-DA20-7CBC-8B342F39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FA917C-92F3-F5B4-440A-85875FFC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48204"/>
              </p:ext>
            </p:extLst>
          </p:nvPr>
        </p:nvGraphicFramePr>
        <p:xfrm>
          <a:off x="609600" y="1417638"/>
          <a:ext cx="11031016" cy="5257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15508">
                  <a:extLst>
                    <a:ext uri="{9D8B030D-6E8A-4147-A177-3AD203B41FA5}">
                      <a16:colId xmlns:a16="http://schemas.microsoft.com/office/drawing/2014/main" val="82356009"/>
                    </a:ext>
                  </a:extLst>
                </a:gridCol>
                <a:gridCol w="5515508">
                  <a:extLst>
                    <a:ext uri="{9D8B030D-6E8A-4147-A177-3AD203B41FA5}">
                      <a16:colId xmlns:a16="http://schemas.microsoft.com/office/drawing/2014/main" val="612899864"/>
                    </a:ext>
                  </a:extLst>
                </a:gridCol>
              </a:tblGrid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WebForms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Blazor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2721809177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Button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(html </a:t>
                      </a:r>
                      <a:r>
                        <a:rPr lang="cs-CZ" sz="2400" dirty="0" err="1"/>
                        <a:t>button</a:t>
                      </a:r>
                      <a:r>
                        <a:rPr lang="cs-CZ" sz="2400" dirty="0"/>
                        <a:t>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979826039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TextBox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InputText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761856335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CustomValidator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(data </a:t>
                      </a:r>
                      <a:r>
                        <a:rPr lang="cs-CZ" sz="2400" dirty="0" err="1"/>
                        <a:t>annotations</a:t>
                      </a:r>
                      <a:r>
                        <a:rPr lang="cs-CZ" sz="2400" dirty="0"/>
                        <a:t> </a:t>
                      </a:r>
                      <a:r>
                        <a:rPr lang="cs-CZ" sz="2400" dirty="0" err="1"/>
                        <a:t>validation</a:t>
                      </a:r>
                      <a:r>
                        <a:rPr lang="cs-CZ" sz="2400" dirty="0"/>
                        <a:t>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2220706686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Repeater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(@for, @foreach)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1525800070"/>
                  </a:ext>
                </a:extLst>
              </a:tr>
              <a:tr h="1830774">
                <a:tc>
                  <a:txBody>
                    <a:bodyPr/>
                    <a:lstStyle/>
                    <a:p>
                      <a:r>
                        <a:rPr lang="cs-CZ" sz="2400" dirty="0" err="1"/>
                        <a:t>GridView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</a:t>
                      </a:r>
                      <a:r>
                        <a:rPr lang="cs-CZ" sz="2400" dirty="0" err="1"/>
                        <a:t>QuickGrid</a:t>
                      </a:r>
                      <a:r>
                        <a:rPr lang="cs-CZ" sz="2400" dirty="0"/>
                        <a:t>)</a:t>
                      </a:r>
                      <a:br>
                        <a:rPr lang="cs-CZ" sz="2400" dirty="0"/>
                      </a:b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serves as a reference architecture and performance baseline for building data grid components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905093460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/>
                        <a:t>…</a:t>
                      </a:r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…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13137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369C-6F70-35E9-8587-3FF996E8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479C-C5F2-3B1D-7F2F-FED15C3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Radzen</a:t>
            </a:r>
            <a:r>
              <a:rPr lang="cs-CZ" dirty="0"/>
              <a:t> </a:t>
            </a:r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Components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https://blazor.radzen.com/</a:t>
            </a:r>
            <a:r>
              <a:rPr lang="cs-CZ" dirty="0"/>
              <a:t>)</a:t>
            </a:r>
          </a:p>
          <a:p>
            <a:r>
              <a:rPr lang="cs-CZ" dirty="0" err="1"/>
              <a:t>MudBlazor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https://mudblazor.com/</a:t>
            </a:r>
            <a:r>
              <a:rPr lang="cs-CZ" dirty="0"/>
              <a:t>)</a:t>
            </a:r>
          </a:p>
          <a:p>
            <a:r>
              <a:rPr lang="cs-CZ" dirty="0" err="1"/>
              <a:t>Telerik</a:t>
            </a:r>
            <a:r>
              <a:rPr lang="cs-CZ" dirty="0"/>
              <a:t> UI for </a:t>
            </a:r>
            <a:r>
              <a:rPr lang="cs-CZ" dirty="0" err="1"/>
              <a:t>Blazor</a:t>
            </a:r>
            <a:r>
              <a:rPr lang="cs-CZ" dirty="0"/>
              <a:t> (</a:t>
            </a:r>
            <a:r>
              <a:rPr lang="cs-CZ" dirty="0">
                <a:hlinkClick r:id="rId4"/>
              </a:rPr>
              <a:t>https://www.telerik.com/</a:t>
            </a:r>
            <a:r>
              <a:rPr lang="cs-CZ" dirty="0" err="1">
                <a:hlinkClick r:id="rId4"/>
              </a:rPr>
              <a:t>blazor-ui</a:t>
            </a:r>
            <a:r>
              <a:rPr lang="cs-CZ" dirty="0"/>
              <a:t>)</a:t>
            </a:r>
          </a:p>
          <a:p>
            <a:r>
              <a:rPr lang="cs-CZ" dirty="0" err="1"/>
              <a:t>Syncfusion</a:t>
            </a:r>
            <a:r>
              <a:rPr lang="cs-CZ" dirty="0"/>
              <a:t> (</a:t>
            </a:r>
            <a:r>
              <a:rPr lang="cs-CZ" dirty="0">
                <a:hlinkClick r:id="rId5"/>
              </a:rPr>
              <a:t>https://www.syncfusion.com/</a:t>
            </a:r>
            <a:r>
              <a:rPr lang="cs-CZ" dirty="0" err="1">
                <a:hlinkClick r:id="rId5"/>
              </a:rPr>
              <a:t>blazor-components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82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HAVIT </a:t>
            </a:r>
            <a:r>
              <a:rPr lang="cs-CZ" dirty="0" err="1"/>
              <a:t>Blazor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</a:t>
            </a:r>
            <a:r>
              <a:rPr lang="cs-CZ" dirty="0" err="1"/>
              <a:t>Bootstrap</a:t>
            </a:r>
            <a:r>
              <a:rPr lang="cs-CZ" dirty="0"/>
              <a:t> 5</a:t>
            </a:r>
          </a:p>
          <a:p>
            <a:r>
              <a:rPr lang="cs-CZ" dirty="0">
                <a:hlinkClick r:id="rId2"/>
              </a:rPr>
              <a:t>https://havit.blazor.eu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05901-C07D-EE42-F563-A727AF13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45" y="99392"/>
            <a:ext cx="863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component is a self-contained chunk of user interface (UI),</a:t>
            </a:r>
            <a:br>
              <a:rPr lang="cs-CZ" sz="3200" dirty="0"/>
            </a:br>
            <a:r>
              <a:rPr lang="en-US" sz="3200" dirty="0"/>
              <a:t>such as a page, dialog, or form.</a:t>
            </a:r>
            <a:br>
              <a:rPr lang="cs-CZ" sz="3200" dirty="0"/>
            </a:br>
            <a:endParaRPr lang="cs-CZ" sz="3200" dirty="0"/>
          </a:p>
          <a:p>
            <a:pPr marL="0" indent="0" algn="ctr">
              <a:buNone/>
            </a:pPr>
            <a:r>
              <a:rPr lang="en-US" sz="3200" dirty="0"/>
              <a:t>A component includes HTML markup and the processing logic</a:t>
            </a:r>
            <a:br>
              <a:rPr lang="cs-CZ" sz="3200" dirty="0"/>
            </a:br>
            <a:r>
              <a:rPr lang="en-US" sz="3200" dirty="0"/>
              <a:t>required to inject data or respond to UI events.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b="1" dirty="0"/>
              <a:t>Razor</a:t>
            </a:r>
          </a:p>
          <a:p>
            <a:r>
              <a:rPr lang="cs-CZ" b="1" dirty="0"/>
              <a:t>Kompilace</a:t>
            </a:r>
          </a:p>
          <a:p>
            <a:r>
              <a:rPr lang="cs-CZ" b="1" dirty="0"/>
              <a:t>Parametry</a:t>
            </a:r>
          </a:p>
          <a:p>
            <a:r>
              <a:rPr lang="cs-CZ" b="1" dirty="0"/>
              <a:t>Události</a:t>
            </a:r>
          </a:p>
          <a:p>
            <a:r>
              <a:rPr lang="cs-CZ" b="1" dirty="0"/>
              <a:t>Partial classes, base classes</a:t>
            </a:r>
          </a:p>
          <a:p>
            <a:r>
              <a:rPr lang="cs-CZ" b="1" dirty="0"/>
              <a:t>Raw HTML</a:t>
            </a:r>
          </a:p>
          <a:p>
            <a:r>
              <a:rPr lang="cs-CZ" b="1" dirty="0"/>
              <a:t>Cascading values and parameters</a:t>
            </a:r>
          </a:p>
          <a:p>
            <a:r>
              <a:rPr lang="cs-CZ" b="1" dirty="0"/>
              <a:t>Stránky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F844A00-6CAC-D5FC-F066-3F83C78B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- .razor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HTML, resp. html</a:t>
            </a:r>
          </a:p>
          <a:p>
            <a:r>
              <a:rPr lang="cs-CZ" dirty="0"/>
              <a:t>C#</a:t>
            </a:r>
          </a:p>
          <a:p>
            <a:endParaRPr lang="cs-CZ" dirty="0"/>
          </a:p>
          <a:p>
            <a:r>
              <a:rPr lang="cs-CZ" dirty="0"/>
              <a:t>@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(ale nikoliv v atributech a emailových adresách)</a:t>
            </a:r>
          </a:p>
          <a:p>
            <a:r>
              <a:rPr lang="cs-CZ" dirty="0"/>
              <a:t>@(...)</a:t>
            </a:r>
          </a:p>
          <a:p>
            <a:r>
              <a:rPr lang="cs-CZ" dirty="0"/>
              <a:t>@{...}</a:t>
            </a:r>
          </a:p>
          <a:p>
            <a:endParaRPr lang="cs-CZ" dirty="0"/>
          </a:p>
          <a:p>
            <a:r>
              <a:rPr lang="cs-CZ" dirty="0"/>
              <a:t>@@</a:t>
            </a:r>
          </a:p>
          <a:p>
            <a:endParaRPr lang="cs-CZ" dirty="0"/>
          </a:p>
          <a:p>
            <a:r>
              <a:rPr lang="cs-CZ" dirty="0"/>
              <a:t>&lt;text&gt;&lt;/text&gt;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9F3F5F27-57EF-04CC-99A3-11D5652B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Dnes: @DateTime.Today.ToShortDateString() </a:t>
            </a:r>
          </a:p>
          <a:p>
            <a:r>
              <a:rPr lang="cs-CZ" dirty="0"/>
              <a:t>Zítra: @((DateTime.Today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+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TimeSpan.FromDays(1)).ToShortDateString())</a:t>
            </a:r>
          </a:p>
          <a:p>
            <a:endParaRPr lang="cs-CZ" dirty="0"/>
          </a:p>
          <a:p>
            <a:r>
              <a:rPr lang="cs-CZ" dirty="0"/>
              <a:t>@Username </a:t>
            </a:r>
            <a:r>
              <a:rPr lang="cs-CZ" dirty="0">
                <a:sym typeface="Wingdings" panose="05000000000000000000" pitchFamily="2" charset="2"/>
              </a:rPr>
              <a:t> hodnota vlastnosti username</a:t>
            </a:r>
            <a:endParaRPr lang="cs-CZ" dirty="0"/>
          </a:p>
          <a:p>
            <a:r>
              <a:rPr lang="cs-CZ" dirty="0"/>
              <a:t>@@Username </a:t>
            </a:r>
            <a:r>
              <a:rPr lang="cs-CZ" dirty="0">
                <a:sym typeface="Wingdings" panose="05000000000000000000" pitchFamily="2" charset="2"/>
              </a:rPr>
              <a:t> @Username</a:t>
            </a:r>
          </a:p>
          <a:p>
            <a:endParaRPr lang="cs-CZ" dirty="0"/>
          </a:p>
          <a:p>
            <a:r>
              <a:rPr lang="cs-CZ" dirty="0"/>
              <a:t>@((MarkupString)"&lt;span&gt;Hello </a:t>
            </a:r>
            <a:r>
              <a:rPr lang="cs-CZ" dirty="0" err="1"/>
              <a:t>World</a:t>
            </a:r>
            <a:r>
              <a:rPr lang="cs-CZ" dirty="0"/>
              <a:t>!&lt;/</a:t>
            </a:r>
            <a:r>
              <a:rPr lang="cs-CZ" dirty="0" err="1"/>
              <a:t>span</a:t>
            </a:r>
            <a:r>
              <a:rPr lang="cs-CZ" dirty="0"/>
              <a:t>&gt;")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BAEAF2D7-8358-E774-BA6B-5E321C14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@if, else/else if, @switch</a:t>
            </a:r>
          </a:p>
          <a:p>
            <a:r>
              <a:rPr lang="cs-CZ" dirty="0"/>
              <a:t>@for, @foreach, @while, @do</a:t>
            </a:r>
          </a:p>
          <a:p>
            <a:r>
              <a:rPr lang="cs-CZ" dirty="0"/>
              <a:t>@try, catch, finally</a:t>
            </a:r>
          </a:p>
          <a:p>
            <a:r>
              <a:rPr lang="cs-CZ" dirty="0"/>
              <a:t>@lock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2E6ABA7-BE53-9BE3-BBBB-A46205042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@code</a:t>
            </a:r>
          </a:p>
          <a:p>
            <a:r>
              <a:rPr lang="cs-CZ" dirty="0"/>
              <a:t>@implements</a:t>
            </a:r>
          </a:p>
          <a:p>
            <a:r>
              <a:rPr lang="cs-CZ" dirty="0"/>
              <a:t>@inherits</a:t>
            </a:r>
          </a:p>
          <a:p>
            <a:r>
              <a:rPr lang="cs-CZ" dirty="0"/>
              <a:t>@inject</a:t>
            </a:r>
          </a:p>
          <a:p>
            <a:r>
              <a:rPr lang="cs-CZ" dirty="0"/>
              <a:t>@layout</a:t>
            </a:r>
          </a:p>
          <a:p>
            <a:r>
              <a:rPr lang="cs-CZ" dirty="0"/>
              <a:t>@model</a:t>
            </a:r>
          </a:p>
          <a:p>
            <a:r>
              <a:rPr lang="cs-CZ" dirty="0"/>
              <a:t>@namespace</a:t>
            </a:r>
          </a:p>
          <a:p>
            <a:r>
              <a:rPr lang="cs-CZ" dirty="0"/>
              <a:t>@page</a:t>
            </a:r>
          </a:p>
          <a:p>
            <a:r>
              <a:rPr lang="cs-CZ" dirty="0"/>
              <a:t>@using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467E106-D67D-AFE0-3819-29F868A8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@bind-…, @bind-…:after</a:t>
            </a:r>
          </a:p>
          <a:p>
            <a:r>
              <a:rPr lang="cs-CZ" dirty="0"/>
              <a:t>@on{EVENT}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@ref</a:t>
            </a:r>
          </a:p>
          <a:p>
            <a:r>
              <a:rPr lang="cs-CZ" dirty="0"/>
              <a:t>@typeparam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A7593B38-E574-85E3-E7A3-CE00D568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ukázka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dirty="0"/>
              <a:t>&lt;ul&gt;</a:t>
            </a:r>
          </a:p>
          <a:p>
            <a:pPr marL="0" indent="0">
              <a:buNone/>
            </a:pPr>
            <a:r>
              <a:rPr lang="cs-CZ" dirty="0"/>
              <a:t>    @foreach (var person in people)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  &lt;li&gt;Name: @person.Name&lt;/li&gt;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&lt;/ul&gt;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59DBDE85-4F37-D32C-91FB-0F0178E6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1959</TotalTime>
  <Words>367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Motiv Office</vt:lpstr>
      <vt:lpstr>ASP.NET Core Blazor Komponenty</vt:lpstr>
      <vt:lpstr>Komponenty</vt:lpstr>
      <vt:lpstr>Komponenty</vt:lpstr>
      <vt:lpstr>Razor - .razor</vt:lpstr>
      <vt:lpstr>Razor</vt:lpstr>
      <vt:lpstr>Razor – control structures</vt:lpstr>
      <vt:lpstr>Razor – directives</vt:lpstr>
      <vt:lpstr>Razor – directive attributes</vt:lpstr>
      <vt:lpstr>Razor – ukázka</vt:lpstr>
      <vt:lpstr>PowerPoint Presentation</vt:lpstr>
      <vt:lpstr>Komponenty</vt:lpstr>
      <vt:lpstr>Komponenty</vt:lpstr>
      <vt:lpstr>HAVIT Blazor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45</cp:revision>
  <dcterms:created xsi:type="dcterms:W3CDTF">2020-02-17T12:58:57Z</dcterms:created>
  <dcterms:modified xsi:type="dcterms:W3CDTF">2024-02-14T10:00:34Z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