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91" autoAdjust="0"/>
    <p:restoredTop sz="94660"/>
  </p:normalViewPr>
  <p:slideViewPr>
    <p:cSldViewPr snapToGrid="0">
      <p:cViewPr>
        <p:scale>
          <a:sx n="75" d="100"/>
          <a:sy n="75" d="100"/>
        </p:scale>
        <p:origin x="-150" y="1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2CACC-CF24-4C45-BDFA-381D52272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50F5A-4C1A-40C4-AF24-5408F5BD1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FC3F7-D7EC-413D-A90F-08AD292B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525A-FA8A-4483-9B85-270F675EBE3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D03FB-9CC9-4857-99DA-774425FA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F8ADA-2706-4851-B699-5DA32DD4F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AE5A-2225-4E0D-979A-D6A31E89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0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F515-683C-43CE-976E-5D974E6D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6FC23-70F7-4645-9D77-39D8AC616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E7725-F4FE-481E-B484-6CA5CABCC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525A-FA8A-4483-9B85-270F675EBE3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DCAD5-7732-46BD-816B-781EF39A1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49974-5034-45A1-910C-588059CB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AE5A-2225-4E0D-979A-D6A31E89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7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1CFA1E-DC14-440E-BA59-56BF9B1DA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77DED-0F03-4E22-B0C9-C7D2C9C6C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43806-39C4-4990-B76F-90BF3723F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525A-FA8A-4483-9B85-270F675EBE3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0BEB6-9A5D-4CF2-9495-4F822EE9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FB8AD-1D91-48E4-BAF9-7EA35875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AE5A-2225-4E0D-979A-D6A31E89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4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491F-E420-453F-B4D3-08AD05A7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42D4A-2027-48BD-B221-9216104BC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79189-2F92-4A07-8998-4E66D0BF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525A-FA8A-4483-9B85-270F675EBE3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3FA5C-428D-4D1B-9FEB-483E88B0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B999D-E48F-40D1-AE49-29B28C42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AE5A-2225-4E0D-979A-D6A31E89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4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FBF2-E9AC-4992-88CC-354530BE2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E3C34-05E8-44F4-9A54-1861E1312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5BD1A-A8B7-4E50-8803-0CD7648C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525A-FA8A-4483-9B85-270F675EBE3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E2267-D5AE-433C-AC4E-105A8CBD0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54570-1182-4A7E-8912-0963BE80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AE5A-2225-4E0D-979A-D6A31E89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1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78748-24B2-4B4B-841D-D5D403A0F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DC760-DD18-4D12-AA88-83055D1A4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FB11C-4EE6-4C4A-B1F4-2116574A5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58148-9776-46B9-8C29-D65C50A6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525A-FA8A-4483-9B85-270F675EBE3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4557E-972B-4E47-9029-7DDF7F70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B9E3E-8878-4A61-9B56-2DDD2614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AE5A-2225-4E0D-979A-D6A31E89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2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FF0B3-12DA-4E14-9028-4289289E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F6263-937A-4CC7-932B-F9412F2BB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AA56F-E7C3-4605-887E-0C9B3E748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C7EBF8-9718-4F60-8A80-074928F45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C507C2-C5C8-4BBA-B881-5215ADD53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902925-F9F6-4E82-989D-A4DD50E9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525A-FA8A-4483-9B85-270F675EBE3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39822-58CE-4141-982B-E18EC5AB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2D2C36-B8D8-4290-A4EA-6BD853FE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AE5A-2225-4E0D-979A-D6A31E89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E652F-4161-440B-AF33-EC7998CE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43BE60-6287-471F-8035-27A12121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525A-FA8A-4483-9B85-270F675EBE3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ECDDB-3C70-4E8E-8EB4-80591868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1736-CB07-41BB-8744-076C89E9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AE5A-2225-4E0D-979A-D6A31E89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0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734A88-EBB0-49AC-87D4-8A7D61A99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525A-FA8A-4483-9B85-270F675EBE3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49644-631B-411F-9993-9FEACE85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C6826-CD9A-431A-818E-3A67D235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AE5A-2225-4E0D-979A-D6A31E89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4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B71C-3BF3-4693-B7FB-0A5EF7BD8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421B2-56BB-4374-9279-6A7DF02C9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DB629-FB59-4F9E-A371-D597D4E3B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BBE4C-3156-4403-8BBC-D4162C94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525A-FA8A-4483-9B85-270F675EBE3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84A98-089F-488F-AC6D-59CD5E41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75343-64E9-4A06-9997-6FB53440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AE5A-2225-4E0D-979A-D6A31E89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2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B7A82-167B-4842-BB1F-6473FA2B1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299B51-96EA-464E-9AA4-86A862B03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DF508-E11E-435D-BFFC-C86BE78F3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8B525-A5B7-4D88-A3C8-4EA387509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525A-FA8A-4483-9B85-270F675EBE3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BEA9E-4FC1-4DB4-925F-082B5C913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857AC-F29A-4E19-8119-C07AE1CC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AE5A-2225-4E0D-979A-D6A31E89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0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2934FD-FD7C-4147-982F-FCF104410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7457E-6246-4BC2-AA14-668ACFEFF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0486B-D966-4E67-B430-0E38FDDA1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525A-FA8A-4483-9B85-270F675EBE3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0AFF1-E132-4E03-B05B-66BA6175C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A13EF-6AC2-4549-8503-B2E061BB1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DAE5A-2225-4E0D-979A-D6A31E89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2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7ECF0-E39B-447D-B8BB-42F9C4E1A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4D0504-951A-478A-ADFA-E1455C42B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A3FF0B2-65D8-48AD-88AA-B3F6F9124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9082"/>
            <a:ext cx="9144000" cy="100091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Web Design and Development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CF9BE0F-3568-43C8-BE4A-0B0B6BCE30FE}"/>
              </a:ext>
            </a:extLst>
          </p:cNvPr>
          <p:cNvSpPr txBox="1">
            <a:spLocks/>
          </p:cNvSpPr>
          <p:nvPr/>
        </p:nvSpPr>
        <p:spPr>
          <a:xfrm>
            <a:off x="8699499" y="5400874"/>
            <a:ext cx="1968501" cy="1000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CIS3610</a:t>
            </a:r>
          </a:p>
          <a:p>
            <a:r>
              <a:rPr lang="en-US" sz="2800" dirty="0">
                <a:solidFill>
                  <a:schemeClr val="bg1"/>
                </a:solidFill>
              </a:rPr>
              <a:t>Fall 2021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B573DB8-FDF6-4F3F-8D17-60E2FCE05E1C}"/>
              </a:ext>
            </a:extLst>
          </p:cNvPr>
          <p:cNvSpPr txBox="1">
            <a:spLocks/>
          </p:cNvSpPr>
          <p:nvPr/>
        </p:nvSpPr>
        <p:spPr>
          <a:xfrm>
            <a:off x="1523999" y="5400874"/>
            <a:ext cx="2095500" cy="1359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Jiri Kral</a:t>
            </a:r>
          </a:p>
          <a:p>
            <a:r>
              <a:rPr lang="en-US" sz="2800" dirty="0">
                <a:solidFill>
                  <a:schemeClr val="bg1"/>
                </a:solidFill>
              </a:rPr>
              <a:t>Dr. Jose Ortiz</a:t>
            </a:r>
          </a:p>
        </p:txBody>
      </p:sp>
    </p:spTree>
    <p:extLst>
      <p:ext uri="{BB962C8B-B14F-4D97-AF65-F5344CB8AC3E}">
        <p14:creationId xmlns:p14="http://schemas.microsoft.com/office/powerpoint/2010/main" val="721859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9D2CB-77E1-4534-B998-A74279FE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 descr="A picture containing blue&#10;&#10;Description automatically generated">
            <a:extLst>
              <a:ext uri="{FF2B5EF4-FFF2-40B4-BE49-F238E27FC236}">
                <a16:creationId xmlns:a16="http://schemas.microsoft.com/office/drawing/2014/main" id="{29C14DAB-3D31-4B61-8307-3BF70CE84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24" y="0"/>
            <a:ext cx="11841150" cy="68580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244118-07E4-46D8-8853-0E123BCA6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33" y="363537"/>
            <a:ext cx="3649881" cy="2822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E2E54B-1652-4D82-A67F-BB5E948D4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33" y="3517605"/>
            <a:ext cx="8128623" cy="28546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734974-9B7E-4A12-90D1-CCA315E9C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765" y="2122339"/>
            <a:ext cx="2368924" cy="24623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B16FD2-2152-41A4-9F00-E8AC94CE18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4106" y="363537"/>
            <a:ext cx="4286250" cy="28225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A4EF73-96F7-4FDE-AFDC-926D696620A6}"/>
              </a:ext>
            </a:extLst>
          </p:cNvPr>
          <p:cNvSpPr txBox="1"/>
          <p:nvPr/>
        </p:nvSpPr>
        <p:spPr>
          <a:xfrm>
            <a:off x="9187179" y="2467084"/>
            <a:ext cx="20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Playoff Table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419C1A-1250-4F70-99CC-704BAAD06DE9}"/>
              </a:ext>
            </a:extLst>
          </p:cNvPr>
          <p:cNvSpPr txBox="1"/>
          <p:nvPr/>
        </p:nvSpPr>
        <p:spPr>
          <a:xfrm>
            <a:off x="9362915" y="3055940"/>
            <a:ext cx="203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Function with “for” loop</a:t>
            </a:r>
          </a:p>
        </p:txBody>
      </p:sp>
    </p:spTree>
    <p:extLst>
      <p:ext uri="{BB962C8B-B14F-4D97-AF65-F5344CB8AC3E}">
        <p14:creationId xmlns:p14="http://schemas.microsoft.com/office/powerpoint/2010/main" val="510734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3706B-67A3-49A9-A2C6-390BF93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832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One of the biggest challenges: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Team Cards</a:t>
            </a:r>
          </a:p>
        </p:txBody>
      </p:sp>
      <p:pic>
        <p:nvPicPr>
          <p:cNvPr id="7" name="Content Placeholder 6" descr="A picture containing shape&#10;&#10;Description automatically generated">
            <a:extLst>
              <a:ext uri="{FF2B5EF4-FFF2-40B4-BE49-F238E27FC236}">
                <a16:creationId xmlns:a16="http://schemas.microsoft.com/office/drawing/2014/main" id="{DDE603C7-0C95-48F1-A087-975A264C97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6" b="-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B22B02A-D001-4E2B-99C1-10D9E5B91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313577"/>
            <a:ext cx="3803904" cy="1115423"/>
          </a:xfrm>
        </p:spPr>
        <p:txBody>
          <a:bodyPr anchor="ctr">
            <a:noAutofit/>
          </a:bodyPr>
          <a:lstStyle/>
          <a:p>
            <a:r>
              <a:rPr lang="en-US" sz="2400" dirty="0"/>
              <a:t>Goal:</a:t>
            </a:r>
          </a:p>
          <a:p>
            <a:pPr lvl="1"/>
            <a:r>
              <a:rPr lang="en-US" sz="2000" dirty="0"/>
              <a:t>Pop-up team cards upon the button click</a:t>
            </a: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657800B9-39D5-42F0-BC4C-27A8C6619119}"/>
              </a:ext>
            </a:extLst>
          </p:cNvPr>
          <p:cNvSpPr txBox="1">
            <a:spLocks/>
          </p:cNvSpPr>
          <p:nvPr/>
        </p:nvSpPr>
        <p:spPr>
          <a:xfrm>
            <a:off x="7546848" y="5151267"/>
            <a:ext cx="3803904" cy="13592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Issues:</a:t>
            </a:r>
          </a:p>
          <a:p>
            <a:pPr lvl="1"/>
            <a:r>
              <a:rPr lang="en-US" sz="2000" dirty="0"/>
              <a:t>Conflict between the Bootstrap CSS and custom CSS file</a:t>
            </a:r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76304A32-8BB4-4709-9C52-DFA7432DBE6E}"/>
              </a:ext>
            </a:extLst>
          </p:cNvPr>
          <p:cNvSpPr txBox="1">
            <a:spLocks/>
          </p:cNvSpPr>
          <p:nvPr/>
        </p:nvSpPr>
        <p:spPr>
          <a:xfrm>
            <a:off x="7546848" y="4169289"/>
            <a:ext cx="3803904" cy="9819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Attempts:</a:t>
            </a:r>
          </a:p>
          <a:p>
            <a:pPr lvl="1"/>
            <a:r>
              <a:rPr lang="en-US" sz="2000" dirty="0"/>
              <a:t>Collapsible containers (JS)</a:t>
            </a:r>
          </a:p>
          <a:p>
            <a:pPr lvl="1"/>
            <a:r>
              <a:rPr lang="en-US" sz="2000" dirty="0"/>
              <a:t>Modals (JS)</a:t>
            </a:r>
          </a:p>
          <a:p>
            <a:pPr lvl="1"/>
            <a:r>
              <a:rPr lang="en-US" sz="2000" dirty="0"/>
              <a:t>Modals (Bootstrap)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5054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69CC-C153-481F-B380-5CEDEC19F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 descr="Radar chart&#10;&#10;Description automatically generated with low confidence">
            <a:extLst>
              <a:ext uri="{FF2B5EF4-FFF2-40B4-BE49-F238E27FC236}">
                <a16:creationId xmlns:a16="http://schemas.microsoft.com/office/drawing/2014/main" id="{BE29F50F-D43D-4222-946F-46B9BADD9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066"/>
            <a:ext cx="12192001" cy="687506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D04191-165C-4960-8284-C4C64A900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" y="332978"/>
            <a:ext cx="6097747" cy="4001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611888-D85A-4D7B-81A9-781D37F5F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787" y="2523728"/>
            <a:ext cx="6097747" cy="400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76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Radar chart&#10;&#10;Description automatically generated with low confidence">
            <a:extLst>
              <a:ext uri="{FF2B5EF4-FFF2-40B4-BE49-F238E27FC236}">
                <a16:creationId xmlns:a16="http://schemas.microsoft.com/office/drawing/2014/main" id="{C69DF87D-C570-4ACA-805A-A4FE7DBFB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DA0C24-7116-4D72-98C2-1F39873C5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5809" y="643465"/>
            <a:ext cx="6138181" cy="55710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B3A1F8-8EF3-4001-84D1-6F6D54B02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799" y="643465"/>
            <a:ext cx="302895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34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AA6C16-BF9B-4A3E-BC70-EE6015D4F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35EC2-CFE7-4A1F-A321-BE9AEC5D3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9978"/>
            <a:ext cx="4391024" cy="1173700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Reflection…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8BD5A66-7626-42F1-97A8-10238C4A24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22" r="1" b="17089"/>
          <a:stretch/>
        </p:blipFill>
        <p:spPr>
          <a:xfrm>
            <a:off x="6" y="-1"/>
            <a:ext cx="6000749" cy="3911828"/>
          </a:xfrm>
          <a:custGeom>
            <a:avLst/>
            <a:gdLst/>
            <a:ahLst/>
            <a:cxnLst/>
            <a:rect l="l" t="t" r="r" b="b"/>
            <a:pathLst>
              <a:path w="6000749" h="3911828">
                <a:moveTo>
                  <a:pt x="0" y="0"/>
                </a:moveTo>
                <a:lnTo>
                  <a:pt x="6000749" y="0"/>
                </a:lnTo>
                <a:lnTo>
                  <a:pt x="6000749" y="3767827"/>
                </a:lnTo>
                <a:lnTo>
                  <a:pt x="5572124" y="3740378"/>
                </a:lnTo>
                <a:lnTo>
                  <a:pt x="0" y="3911828"/>
                </a:lnTo>
                <a:close/>
              </a:path>
            </a:pathLst>
          </a:custGeom>
          <a:ln>
            <a:noFill/>
          </a:ln>
          <a:effectLst>
            <a:softEdge rad="112500"/>
          </a:effectLst>
        </p:spPr>
      </p:pic>
      <p:pic>
        <p:nvPicPr>
          <p:cNvPr id="5" name="Picture 4" descr="Radar chart&#10;&#10;Description automatically generated with low confidence">
            <a:extLst>
              <a:ext uri="{FF2B5EF4-FFF2-40B4-BE49-F238E27FC236}">
                <a16:creationId xmlns:a16="http://schemas.microsoft.com/office/drawing/2014/main" id="{652A25DD-B4C2-4DA2-87D1-999DB3B82A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3" r="6252" b="1"/>
          <a:stretch/>
        </p:blipFill>
        <p:spPr>
          <a:xfrm>
            <a:off x="6191245" y="-1"/>
            <a:ext cx="6000750" cy="3988028"/>
          </a:xfrm>
          <a:custGeom>
            <a:avLst/>
            <a:gdLst/>
            <a:ahLst/>
            <a:cxnLst/>
            <a:rect l="l" t="t" r="r" b="b"/>
            <a:pathLst>
              <a:path w="6000750" h="3988028">
                <a:moveTo>
                  <a:pt x="0" y="0"/>
                </a:moveTo>
                <a:lnTo>
                  <a:pt x="6000750" y="0"/>
                </a:lnTo>
                <a:lnTo>
                  <a:pt x="6000750" y="797153"/>
                </a:lnTo>
                <a:lnTo>
                  <a:pt x="6000750" y="2634343"/>
                </a:lnTo>
                <a:lnTo>
                  <a:pt x="6000750" y="3911828"/>
                </a:lnTo>
                <a:lnTo>
                  <a:pt x="3248025" y="3988028"/>
                </a:lnTo>
                <a:lnTo>
                  <a:pt x="0" y="378002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4AE1828-51FD-4AD7-BCF6-9AF5C696C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542C7CD-02BE-4ADE-8D2F-DFB759D7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40A04EE-8E37-4C28-B09B-A9593A4A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4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2CC1-7751-468F-A510-104BD2D39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0" y="4314745"/>
            <a:ext cx="7315199" cy="251467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Expectations vs Reality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Self-learning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Practice makes better (and maybe one day even perfect, exactly like in the swimming.)</a:t>
            </a:r>
          </a:p>
        </p:txBody>
      </p:sp>
    </p:spTree>
    <p:extLst>
      <p:ext uri="{BB962C8B-B14F-4D97-AF65-F5344CB8AC3E}">
        <p14:creationId xmlns:p14="http://schemas.microsoft.com/office/powerpoint/2010/main" val="292899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water, outdoor, wave, dark&#10;&#10;Description automatically generated">
            <a:extLst>
              <a:ext uri="{FF2B5EF4-FFF2-40B4-BE49-F238E27FC236}">
                <a16:creationId xmlns:a16="http://schemas.microsoft.com/office/drawing/2014/main" id="{4F59973D-CA9C-4476-887C-9BDF23FEF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8F87C9-7863-4BCF-9B0F-6F8CD16E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107282"/>
            <a:ext cx="10134600" cy="3309938"/>
          </a:xfrm>
        </p:spPr>
        <p:txBody>
          <a:bodyPr>
            <a:normAutofit/>
          </a:bodyPr>
          <a:lstStyle/>
          <a:p>
            <a:pPr algn="ctr"/>
            <a:r>
              <a:rPr lang="en-US" sz="3600" i="1" dirty="0">
                <a:solidFill>
                  <a:schemeClr val="bg1"/>
                </a:solidFill>
              </a:rPr>
              <a:t>“We aim to create new groundbreaking projects, new in both form and content, which would explore the full potential of competitive swimming and secure sustainable commercial growth in the sport.”</a:t>
            </a:r>
            <a:br>
              <a:rPr lang="en-US" sz="3600" i="1" dirty="0">
                <a:solidFill>
                  <a:schemeClr val="bg1"/>
                </a:solidFill>
              </a:rPr>
            </a:br>
            <a:r>
              <a:rPr lang="en-US" sz="3600" i="1" dirty="0">
                <a:solidFill>
                  <a:schemeClr val="bg1"/>
                </a:solidFill>
              </a:rPr>
              <a:t>- ISL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7FCA58F-B3F1-4652-9675-D7A023018DBA}"/>
              </a:ext>
            </a:extLst>
          </p:cNvPr>
          <p:cNvSpPr txBox="1">
            <a:spLocks/>
          </p:cNvSpPr>
          <p:nvPr/>
        </p:nvSpPr>
        <p:spPr>
          <a:xfrm>
            <a:off x="1028700" y="398464"/>
            <a:ext cx="8445500" cy="1417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600" i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C9A4E9-7ACA-49CF-868B-9590A5821B8A}"/>
              </a:ext>
            </a:extLst>
          </p:cNvPr>
          <p:cNvSpPr txBox="1"/>
          <p:nvPr/>
        </p:nvSpPr>
        <p:spPr>
          <a:xfrm>
            <a:off x="1028700" y="374650"/>
            <a:ext cx="1803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About ISL…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C273AB-40C0-414C-AF14-FD44B6ED30C8}"/>
              </a:ext>
            </a:extLst>
          </p:cNvPr>
          <p:cNvSpPr txBox="1"/>
          <p:nvPr/>
        </p:nvSpPr>
        <p:spPr>
          <a:xfrm>
            <a:off x="1028700" y="4658260"/>
            <a:ext cx="355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Club competition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Regular seasons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Financial incentives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03F4BA-DF2A-4E98-A35B-5BAE459CA7E9}"/>
              </a:ext>
            </a:extLst>
          </p:cNvPr>
          <p:cNvSpPr txBox="1"/>
          <p:nvPr/>
        </p:nvSpPr>
        <p:spPr>
          <a:xfrm>
            <a:off x="6388100" y="4658260"/>
            <a:ext cx="477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Best swimmers in the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12 men and 12 women per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Zero doping tolerance</a:t>
            </a:r>
          </a:p>
        </p:txBody>
      </p:sp>
    </p:spTree>
    <p:extLst>
      <p:ext uri="{BB962C8B-B14F-4D97-AF65-F5344CB8AC3E}">
        <p14:creationId xmlns:p14="http://schemas.microsoft.com/office/powerpoint/2010/main" val="388455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Radar chart&#10;&#10;Description automatically generated with low confidence">
            <a:extLst>
              <a:ext uri="{FF2B5EF4-FFF2-40B4-BE49-F238E27FC236}">
                <a16:creationId xmlns:a16="http://schemas.microsoft.com/office/drawing/2014/main" id="{1F10EC7B-AE07-404B-A8A2-E2FD644D5E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0" r="23440" b="1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42B03-B0EB-46B7-9A84-2731914B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69" y="407509"/>
            <a:ext cx="3767327" cy="815975"/>
          </a:xfrm>
        </p:spPr>
        <p:txBody>
          <a:bodyPr>
            <a:normAutofit/>
          </a:bodyPr>
          <a:lstStyle/>
          <a:p>
            <a:r>
              <a:rPr lang="en-US" sz="3600" dirty="0"/>
              <a:t>Project Description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DA7318-4ED9-4665-A435-A000DD754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362065"/>
            <a:ext cx="3767327" cy="1457335"/>
          </a:xfrm>
        </p:spPr>
        <p:txBody>
          <a:bodyPr>
            <a:noAutofit/>
          </a:bodyPr>
          <a:lstStyle/>
          <a:p>
            <a:r>
              <a:rPr lang="en-US" sz="2400" dirty="0"/>
              <a:t>Swimming fan platform</a:t>
            </a:r>
          </a:p>
          <a:p>
            <a:r>
              <a:rPr lang="en-US" sz="2400" dirty="0"/>
              <a:t>Information about ISL, teams, and current state of the competition.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6ECAF82-8DEE-4E4A-B024-0827BF12F313}"/>
              </a:ext>
            </a:extLst>
          </p:cNvPr>
          <p:cNvSpPr txBox="1">
            <a:spLocks/>
          </p:cNvSpPr>
          <p:nvPr/>
        </p:nvSpPr>
        <p:spPr>
          <a:xfrm>
            <a:off x="804669" y="3428761"/>
            <a:ext cx="3767327" cy="815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Project Goal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86E54938-302A-4601-A834-814D71B1432D}"/>
              </a:ext>
            </a:extLst>
          </p:cNvPr>
          <p:cNvSpPr txBox="1">
            <a:spLocks/>
          </p:cNvSpPr>
          <p:nvPr/>
        </p:nvSpPr>
        <p:spPr>
          <a:xfrm>
            <a:off x="804670" y="4217346"/>
            <a:ext cx="3767327" cy="1457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ISL promotion</a:t>
            </a:r>
          </a:p>
          <a:p>
            <a:r>
              <a:rPr lang="en-US" sz="2400" dirty="0"/>
              <a:t>Excitements</a:t>
            </a:r>
          </a:p>
          <a:p>
            <a:r>
              <a:rPr lang="en-US" sz="2400" dirty="0"/>
              <a:t>Commercial growth</a:t>
            </a:r>
          </a:p>
        </p:txBody>
      </p:sp>
    </p:spTree>
    <p:extLst>
      <p:ext uri="{BB962C8B-B14F-4D97-AF65-F5344CB8AC3E}">
        <p14:creationId xmlns:p14="http://schemas.microsoft.com/office/powerpoint/2010/main" val="31910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rowd of people at a sporting event&#10;&#10;Description automatically generated with low confidence">
            <a:extLst>
              <a:ext uri="{FF2B5EF4-FFF2-40B4-BE49-F238E27FC236}">
                <a16:creationId xmlns:a16="http://schemas.microsoft.com/office/drawing/2014/main" id="{9D139AA9-5A6B-4E3B-9C83-52D300124C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57"/>
          <a:stretch/>
        </p:blipFill>
        <p:spPr>
          <a:xfrm flipH="1">
            <a:off x="4117521" y="10"/>
            <a:ext cx="8074479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584D0C-3FCB-4413-A8B6-984665F10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65125"/>
            <a:ext cx="3221228" cy="752475"/>
          </a:xfrm>
        </p:spPr>
        <p:txBody>
          <a:bodyPr>
            <a:normAutofit/>
          </a:bodyPr>
          <a:lstStyle/>
          <a:p>
            <a:r>
              <a:rPr lang="en-US" sz="3600" dirty="0"/>
              <a:t>Target Audience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BDBECC-0611-40AA-9425-F37610F22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3" y="1235201"/>
            <a:ext cx="5037327" cy="1406399"/>
          </a:xfrm>
        </p:spPr>
        <p:txBody>
          <a:bodyPr>
            <a:normAutofit/>
          </a:bodyPr>
          <a:lstStyle/>
          <a:p>
            <a:r>
              <a:rPr lang="en-US" sz="2400" dirty="0"/>
              <a:t>General sport fans audience</a:t>
            </a:r>
          </a:p>
          <a:p>
            <a:r>
              <a:rPr lang="en-US" sz="2400" dirty="0"/>
              <a:t>Swimmers from all around the world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2D3973A1-4DE7-4458-822A-8D8BDA0C5273}"/>
              </a:ext>
            </a:extLst>
          </p:cNvPr>
          <p:cNvSpPr txBox="1">
            <a:spLocks/>
          </p:cNvSpPr>
          <p:nvPr/>
        </p:nvSpPr>
        <p:spPr>
          <a:xfrm>
            <a:off x="804673" y="3052523"/>
            <a:ext cx="3843528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Visitor’s Motivation</a:t>
            </a:r>
          </a:p>
        </p:txBody>
      </p:sp>
      <p:sp>
        <p:nvSpPr>
          <p:cNvPr id="41" name="Content Placeholder 8">
            <a:extLst>
              <a:ext uri="{FF2B5EF4-FFF2-40B4-BE49-F238E27FC236}">
                <a16:creationId xmlns:a16="http://schemas.microsoft.com/office/drawing/2014/main" id="{362B462A-2015-4EB4-BB9F-846179225794}"/>
              </a:ext>
            </a:extLst>
          </p:cNvPr>
          <p:cNvSpPr txBox="1">
            <a:spLocks/>
          </p:cNvSpPr>
          <p:nvPr/>
        </p:nvSpPr>
        <p:spPr>
          <a:xfrm>
            <a:off x="804673" y="3876791"/>
            <a:ext cx="4211827" cy="2006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Acquiring information about ISL</a:t>
            </a:r>
          </a:p>
          <a:p>
            <a:r>
              <a:rPr lang="en-US" sz="2400" dirty="0"/>
              <a:t>Current state of the league</a:t>
            </a:r>
          </a:p>
          <a:p>
            <a:r>
              <a:rPr lang="en-US" sz="2400" dirty="0"/>
              <a:t>Roaster, schedule, and results</a:t>
            </a:r>
          </a:p>
        </p:txBody>
      </p:sp>
    </p:spTree>
    <p:extLst>
      <p:ext uri="{BB962C8B-B14F-4D97-AF65-F5344CB8AC3E}">
        <p14:creationId xmlns:p14="http://schemas.microsoft.com/office/powerpoint/2010/main" val="2710385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Radar chart&#10;&#10;Description automatically generated with low confidence">
            <a:extLst>
              <a:ext uri="{FF2B5EF4-FFF2-40B4-BE49-F238E27FC236}">
                <a16:creationId xmlns:a16="http://schemas.microsoft.com/office/drawing/2014/main" id="{50DFF5E5-4CA1-4A57-9AE1-A0EB19B75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" r="-1" b="-1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A9F8A0-D2A9-42F0-876D-A9F735E37B33}"/>
              </a:ext>
            </a:extLst>
          </p:cNvPr>
          <p:cNvSpPr txBox="1"/>
          <p:nvPr/>
        </p:nvSpPr>
        <p:spPr>
          <a:xfrm>
            <a:off x="1435085" y="2366957"/>
            <a:ext cx="919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INTERNATIONAL SWIMMING LEAGUE</a:t>
            </a:r>
          </a:p>
          <a:p>
            <a:pPr algn="ctr"/>
            <a:endParaRPr lang="en-US" sz="44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Take Your Mark</a:t>
            </a:r>
          </a:p>
        </p:txBody>
      </p:sp>
    </p:spTree>
    <p:extLst>
      <p:ext uri="{BB962C8B-B14F-4D97-AF65-F5344CB8AC3E}">
        <p14:creationId xmlns:p14="http://schemas.microsoft.com/office/powerpoint/2010/main" val="293368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water, outdoor, wave, dark&#10;&#10;Description automatically generated">
            <a:extLst>
              <a:ext uri="{FF2B5EF4-FFF2-40B4-BE49-F238E27FC236}">
                <a16:creationId xmlns:a16="http://schemas.microsoft.com/office/drawing/2014/main" id="{16C0889B-97B0-4AD6-8EE9-5F22D08F9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6D0315-3813-4544-BD94-B2928890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609725"/>
            <a:ext cx="8559800" cy="11461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Implementations and Challenges…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0C774-6BC7-4FF9-84CA-1C96CEC21F1E}"/>
              </a:ext>
            </a:extLst>
          </p:cNvPr>
          <p:cNvSpPr txBox="1"/>
          <p:nvPr/>
        </p:nvSpPr>
        <p:spPr>
          <a:xfrm>
            <a:off x="7035800" y="595630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… but mostly challenges.</a:t>
            </a:r>
          </a:p>
        </p:txBody>
      </p:sp>
    </p:spTree>
    <p:extLst>
      <p:ext uri="{BB962C8B-B14F-4D97-AF65-F5344CB8AC3E}">
        <p14:creationId xmlns:p14="http://schemas.microsoft.com/office/powerpoint/2010/main" val="315803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3CD010-04F4-4127-921D-CB81B6F89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E79890-520F-4388-85B4-6F39736D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0" y="2766219"/>
            <a:ext cx="2857500" cy="104378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HTML &amp; CSSS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F0BB2F-2EB5-4A7B-8F1C-E948D1A500EB}"/>
              </a:ext>
            </a:extLst>
          </p:cNvPr>
          <p:cNvSpPr txBox="1"/>
          <p:nvPr/>
        </p:nvSpPr>
        <p:spPr>
          <a:xfrm>
            <a:off x="5568950" y="3810001"/>
            <a:ext cx="5029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Building HTML from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Sources: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Labs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Udemy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3W Schools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YouTube Web Dev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30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D2760-95EB-4E73-8F23-EB28E06F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Picture 16" descr="A picture containing blue&#10;&#10;Description automatically generated">
            <a:extLst>
              <a:ext uri="{FF2B5EF4-FFF2-40B4-BE49-F238E27FC236}">
                <a16:creationId xmlns:a16="http://schemas.microsoft.com/office/drawing/2014/main" id="{5A34478E-30D2-4589-8145-4C01D454E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683C99-A41E-4122-A657-0291D8E08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86809" y="194600"/>
            <a:ext cx="3266991" cy="285591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E22871-B972-4FFB-BC98-24C192D21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4600"/>
            <a:ext cx="3266990" cy="285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95D1F3-74CC-42BD-8902-46D829DA7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8261" y="194600"/>
            <a:ext cx="3255477" cy="2855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F5E155-8D39-4724-8D2A-4D30DA0FEE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636963"/>
            <a:ext cx="3266990" cy="29222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DAB688-5A42-4339-8870-5A4DF6A32E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2447" y="3636963"/>
            <a:ext cx="3267105" cy="28714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8892A6-5C72-4C53-8219-7392B56D2E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6809" y="3636963"/>
            <a:ext cx="3266989" cy="285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41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blue&#10;&#10;Description automatically generated">
            <a:extLst>
              <a:ext uri="{FF2B5EF4-FFF2-40B4-BE49-F238E27FC236}">
                <a16:creationId xmlns:a16="http://schemas.microsoft.com/office/drawing/2014/main" id="{037AFCBE-DCD9-4FF0-A2BA-401C58DB0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29D5FD-B670-45DF-BBB9-84254FC98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547887"/>
            <a:ext cx="3352800" cy="2881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751D51-E85D-486B-B079-730784D14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800" y="547887"/>
            <a:ext cx="3251200" cy="28811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3A6766-AB12-4AB3-808B-480CDBFEB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7800" y="547887"/>
            <a:ext cx="3231366" cy="28811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3E480B-8F39-4C0C-8C5D-65238B3694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200" y="3640136"/>
            <a:ext cx="3334700" cy="28811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917782-B00E-4144-9156-1C35617D66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1800" y="3640136"/>
            <a:ext cx="3251200" cy="2881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48DEE1-5A50-4DC9-8B9F-2C7FC9F935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7801" y="3640135"/>
            <a:ext cx="3231366" cy="288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513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236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“We aim to create new groundbreaking projects, new in both form and content, which would explore the full potential of competitive swimming and secure sustainable commercial growth in the sport.” - ISL</vt:lpstr>
      <vt:lpstr>Project Description</vt:lpstr>
      <vt:lpstr>Target Audience</vt:lpstr>
      <vt:lpstr>PowerPoint Presentation</vt:lpstr>
      <vt:lpstr>Implementations and Challenges…</vt:lpstr>
      <vt:lpstr>HTML &amp; CSSS</vt:lpstr>
      <vt:lpstr>PowerPoint Presentation</vt:lpstr>
      <vt:lpstr>PowerPoint Presentation</vt:lpstr>
      <vt:lpstr>PowerPoint Presentation</vt:lpstr>
      <vt:lpstr>One of the biggest challenges: Team Cards</vt:lpstr>
      <vt:lpstr>PowerPoint Presentation</vt:lpstr>
      <vt:lpstr>PowerPoint Presentation</vt:lpstr>
      <vt:lpstr>Reflection…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Jiri Kral</dc:creator>
  <cp:lastModifiedBy>Jiri Kral</cp:lastModifiedBy>
  <cp:revision>8</cp:revision>
  <dcterms:created xsi:type="dcterms:W3CDTF">2021-12-07T18:28:37Z</dcterms:created>
  <dcterms:modified xsi:type="dcterms:W3CDTF">2021-12-07T23:50:21Z</dcterms:modified>
</cp:coreProperties>
</file>