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257" r:id="rId2"/>
    <p:sldId id="392" r:id="rId3"/>
    <p:sldId id="393" r:id="rId4"/>
    <p:sldId id="320" r:id="rId5"/>
    <p:sldId id="394" r:id="rId6"/>
    <p:sldId id="395" r:id="rId7"/>
    <p:sldId id="396" r:id="rId8"/>
    <p:sldId id="401" r:id="rId9"/>
    <p:sldId id="397" r:id="rId10"/>
    <p:sldId id="398" r:id="rId11"/>
    <p:sldId id="399" r:id="rId12"/>
    <p:sldId id="400" r:id="rId13"/>
    <p:sldId id="402" r:id="rId14"/>
    <p:sldId id="403" r:id="rId15"/>
    <p:sldId id="405" r:id="rId16"/>
    <p:sldId id="407" r:id="rId17"/>
    <p:sldId id="406" r:id="rId18"/>
    <p:sldId id="408" r:id="rId19"/>
    <p:sldId id="273" r:id="rId20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E7F00"/>
    <a:srgbClr val="D9D9D9"/>
    <a:srgbClr val="D9DADB"/>
    <a:srgbClr val="646567"/>
    <a:srgbClr val="008BD0"/>
    <a:srgbClr val="A4C400"/>
    <a:srgbClr val="F0F1F1"/>
    <a:srgbClr val="C6C7C9"/>
    <a:srgbClr val="9C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0417" autoAdjust="0"/>
  </p:normalViewPr>
  <p:slideViewPr>
    <p:cSldViewPr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490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A1A49-6141-4DE4-8345-3F0329C073B9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43F5C233-FC14-48CE-AD33-200BD553BE93}">
      <dgm:prSet phldrT="[Text]"/>
      <dgm:spPr/>
      <dgm:t>
        <a:bodyPr/>
        <a:lstStyle/>
        <a:p>
          <a:r>
            <a:rPr lang="cs-CZ" dirty="0"/>
            <a:t>Doménová znalost</a:t>
          </a:r>
        </a:p>
      </dgm:t>
    </dgm:pt>
    <dgm:pt modelId="{51872220-7B9A-4B3C-BDD3-CA543951847E}" type="parTrans" cxnId="{561B5A07-B4AE-4234-B150-DFEE579EA1C8}">
      <dgm:prSet/>
      <dgm:spPr/>
      <dgm:t>
        <a:bodyPr/>
        <a:lstStyle/>
        <a:p>
          <a:endParaRPr lang="cs-CZ"/>
        </a:p>
      </dgm:t>
    </dgm:pt>
    <dgm:pt modelId="{4BEDFB45-D906-4C07-846C-22E9A7979E69}" type="sibTrans" cxnId="{561B5A07-B4AE-4234-B150-DFEE579EA1C8}">
      <dgm:prSet/>
      <dgm:spPr/>
      <dgm:t>
        <a:bodyPr/>
        <a:lstStyle/>
        <a:p>
          <a:endParaRPr lang="cs-CZ"/>
        </a:p>
      </dgm:t>
    </dgm:pt>
    <dgm:pt modelId="{3C176A5D-8374-427B-BA2A-A319A3846215}">
      <dgm:prSet phldrT="[Text]"/>
      <dgm:spPr/>
      <dgm:t>
        <a:bodyPr/>
        <a:lstStyle/>
        <a:p>
          <a:r>
            <a:rPr lang="cs-CZ" dirty="0"/>
            <a:t>Data </a:t>
          </a:r>
          <a:r>
            <a:rPr lang="cs-CZ" dirty="0" err="1"/>
            <a:t>hacking</a:t>
          </a:r>
          <a:endParaRPr lang="cs-CZ" dirty="0"/>
        </a:p>
      </dgm:t>
    </dgm:pt>
    <dgm:pt modelId="{59EC14FF-EF95-4E79-8DC4-33AA23EDCBF5}" type="parTrans" cxnId="{6A48203C-A7E3-497D-BC06-9CAEC334DEE4}">
      <dgm:prSet/>
      <dgm:spPr/>
      <dgm:t>
        <a:bodyPr/>
        <a:lstStyle/>
        <a:p>
          <a:endParaRPr lang="cs-CZ"/>
        </a:p>
      </dgm:t>
    </dgm:pt>
    <dgm:pt modelId="{E13CEF58-5A75-4517-A85D-BE05D06DF755}" type="sibTrans" cxnId="{6A48203C-A7E3-497D-BC06-9CAEC334DEE4}">
      <dgm:prSet/>
      <dgm:spPr/>
      <dgm:t>
        <a:bodyPr/>
        <a:lstStyle/>
        <a:p>
          <a:endParaRPr lang="cs-CZ"/>
        </a:p>
      </dgm:t>
    </dgm:pt>
    <dgm:pt modelId="{F07F64C5-81D4-422B-91DF-6A400C6817CB}">
      <dgm:prSet phldrT="[Text]"/>
      <dgm:spPr/>
      <dgm:t>
        <a:bodyPr/>
        <a:lstStyle/>
        <a:p>
          <a:r>
            <a:rPr lang="cs-CZ" dirty="0"/>
            <a:t>Statistika</a:t>
          </a:r>
        </a:p>
      </dgm:t>
    </dgm:pt>
    <dgm:pt modelId="{9035F1E9-DEFD-4E24-A465-886155B9A563}" type="parTrans" cxnId="{347AD9D7-C924-41F4-A213-6B1EDA34447A}">
      <dgm:prSet/>
      <dgm:spPr/>
      <dgm:t>
        <a:bodyPr/>
        <a:lstStyle/>
        <a:p>
          <a:endParaRPr lang="cs-CZ"/>
        </a:p>
      </dgm:t>
    </dgm:pt>
    <dgm:pt modelId="{24108FF7-ACBA-4751-A20C-084DC46217DA}" type="sibTrans" cxnId="{347AD9D7-C924-41F4-A213-6B1EDA34447A}">
      <dgm:prSet/>
      <dgm:spPr/>
      <dgm:t>
        <a:bodyPr/>
        <a:lstStyle/>
        <a:p>
          <a:endParaRPr lang="cs-CZ"/>
        </a:p>
      </dgm:t>
    </dgm:pt>
    <dgm:pt modelId="{C39DBC82-92D4-4ED5-86E4-A60D72EBB68D}" type="pres">
      <dgm:prSet presAssocID="{F68A1A49-6141-4DE4-8345-3F0329C073B9}" presName="compositeShape" presStyleCnt="0">
        <dgm:presLayoutVars>
          <dgm:chMax val="7"/>
          <dgm:dir/>
          <dgm:resizeHandles val="exact"/>
        </dgm:presLayoutVars>
      </dgm:prSet>
      <dgm:spPr/>
    </dgm:pt>
    <dgm:pt modelId="{9B8E0470-8A63-47EA-B750-24751A870187}" type="pres">
      <dgm:prSet presAssocID="{43F5C233-FC14-48CE-AD33-200BD553BE93}" presName="circ1" presStyleLbl="vennNode1" presStyleIdx="0" presStyleCnt="3"/>
      <dgm:spPr/>
    </dgm:pt>
    <dgm:pt modelId="{5CCE534C-C0D2-4328-8857-40686C9F69E3}" type="pres">
      <dgm:prSet presAssocID="{43F5C233-FC14-48CE-AD33-200BD553BE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5CD7E0B-D282-44C8-A994-4E554AE7CEB1}" type="pres">
      <dgm:prSet presAssocID="{3C176A5D-8374-427B-BA2A-A319A3846215}" presName="circ2" presStyleLbl="vennNode1" presStyleIdx="1" presStyleCnt="3"/>
      <dgm:spPr/>
    </dgm:pt>
    <dgm:pt modelId="{727845F6-5916-411C-8EE4-A94E4BECFD36}" type="pres">
      <dgm:prSet presAssocID="{3C176A5D-8374-427B-BA2A-A319A38462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695D4C-6B2A-44F8-9D26-509F8EA4E94A}" type="pres">
      <dgm:prSet presAssocID="{F07F64C5-81D4-422B-91DF-6A400C6817CB}" presName="circ3" presStyleLbl="vennNode1" presStyleIdx="2" presStyleCnt="3"/>
      <dgm:spPr/>
    </dgm:pt>
    <dgm:pt modelId="{1A496A2D-F934-4A06-9E1C-A4BAD1547FDE}" type="pres">
      <dgm:prSet presAssocID="{F07F64C5-81D4-422B-91DF-6A400C6817C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61B5A07-B4AE-4234-B150-DFEE579EA1C8}" srcId="{F68A1A49-6141-4DE4-8345-3F0329C073B9}" destId="{43F5C233-FC14-48CE-AD33-200BD553BE93}" srcOrd="0" destOrd="0" parTransId="{51872220-7B9A-4B3C-BDD3-CA543951847E}" sibTransId="{4BEDFB45-D906-4C07-846C-22E9A7979E69}"/>
    <dgm:cxn modelId="{79CFBB07-BD40-4C8F-BA9E-C0E8C2E443B9}" type="presOf" srcId="{F68A1A49-6141-4DE4-8345-3F0329C073B9}" destId="{C39DBC82-92D4-4ED5-86E4-A60D72EBB68D}" srcOrd="0" destOrd="0" presId="urn:microsoft.com/office/officeart/2005/8/layout/venn1"/>
    <dgm:cxn modelId="{6A48203C-A7E3-497D-BC06-9CAEC334DEE4}" srcId="{F68A1A49-6141-4DE4-8345-3F0329C073B9}" destId="{3C176A5D-8374-427B-BA2A-A319A3846215}" srcOrd="1" destOrd="0" parTransId="{59EC14FF-EF95-4E79-8DC4-33AA23EDCBF5}" sibTransId="{E13CEF58-5A75-4517-A85D-BE05D06DF755}"/>
    <dgm:cxn modelId="{685C035D-BB69-4F93-B206-703E05922901}" type="presOf" srcId="{F07F64C5-81D4-422B-91DF-6A400C6817CB}" destId="{1A496A2D-F934-4A06-9E1C-A4BAD1547FDE}" srcOrd="1" destOrd="0" presId="urn:microsoft.com/office/officeart/2005/8/layout/venn1"/>
    <dgm:cxn modelId="{9B296A6F-9461-4EBE-A548-B546E31BB7D6}" type="presOf" srcId="{3C176A5D-8374-427B-BA2A-A319A3846215}" destId="{727845F6-5916-411C-8EE4-A94E4BECFD36}" srcOrd="1" destOrd="0" presId="urn:microsoft.com/office/officeart/2005/8/layout/venn1"/>
    <dgm:cxn modelId="{75ACAC7E-A99C-4F8C-BDC4-CF85E9C53DB9}" type="presOf" srcId="{3C176A5D-8374-427B-BA2A-A319A3846215}" destId="{15CD7E0B-D282-44C8-A994-4E554AE7CEB1}" srcOrd="0" destOrd="0" presId="urn:microsoft.com/office/officeart/2005/8/layout/venn1"/>
    <dgm:cxn modelId="{EE1F6791-A4DD-4FF6-AC20-4B05ECBE3854}" type="presOf" srcId="{43F5C233-FC14-48CE-AD33-200BD553BE93}" destId="{9B8E0470-8A63-47EA-B750-24751A870187}" srcOrd="0" destOrd="0" presId="urn:microsoft.com/office/officeart/2005/8/layout/venn1"/>
    <dgm:cxn modelId="{1F2E22A5-2B45-4E64-AE12-08DE98858FB1}" type="presOf" srcId="{43F5C233-FC14-48CE-AD33-200BD553BE93}" destId="{5CCE534C-C0D2-4328-8857-40686C9F69E3}" srcOrd="1" destOrd="0" presId="urn:microsoft.com/office/officeart/2005/8/layout/venn1"/>
    <dgm:cxn modelId="{B63D6FCA-E20E-4A69-9D64-7A5DAD24AA3C}" type="presOf" srcId="{F07F64C5-81D4-422B-91DF-6A400C6817CB}" destId="{14695D4C-6B2A-44F8-9D26-509F8EA4E94A}" srcOrd="0" destOrd="0" presId="urn:microsoft.com/office/officeart/2005/8/layout/venn1"/>
    <dgm:cxn modelId="{347AD9D7-C924-41F4-A213-6B1EDA34447A}" srcId="{F68A1A49-6141-4DE4-8345-3F0329C073B9}" destId="{F07F64C5-81D4-422B-91DF-6A400C6817CB}" srcOrd="2" destOrd="0" parTransId="{9035F1E9-DEFD-4E24-A465-886155B9A563}" sibTransId="{24108FF7-ACBA-4751-A20C-084DC46217DA}"/>
    <dgm:cxn modelId="{AC2D58CE-7BFD-4B97-BEEB-8E833FB078C1}" type="presParOf" srcId="{C39DBC82-92D4-4ED5-86E4-A60D72EBB68D}" destId="{9B8E0470-8A63-47EA-B750-24751A870187}" srcOrd="0" destOrd="0" presId="urn:microsoft.com/office/officeart/2005/8/layout/venn1"/>
    <dgm:cxn modelId="{A8626EB1-D833-43B5-8FC9-A8BD00B0ACFF}" type="presParOf" srcId="{C39DBC82-92D4-4ED5-86E4-A60D72EBB68D}" destId="{5CCE534C-C0D2-4328-8857-40686C9F69E3}" srcOrd="1" destOrd="0" presId="urn:microsoft.com/office/officeart/2005/8/layout/venn1"/>
    <dgm:cxn modelId="{B61CA1E3-A14F-4455-84D1-CB836DB6FB32}" type="presParOf" srcId="{C39DBC82-92D4-4ED5-86E4-A60D72EBB68D}" destId="{15CD7E0B-D282-44C8-A994-4E554AE7CEB1}" srcOrd="2" destOrd="0" presId="urn:microsoft.com/office/officeart/2005/8/layout/venn1"/>
    <dgm:cxn modelId="{77CB00BF-44E8-40C3-A518-42CDDB0D2297}" type="presParOf" srcId="{C39DBC82-92D4-4ED5-86E4-A60D72EBB68D}" destId="{727845F6-5916-411C-8EE4-A94E4BECFD36}" srcOrd="3" destOrd="0" presId="urn:microsoft.com/office/officeart/2005/8/layout/venn1"/>
    <dgm:cxn modelId="{12D73594-B05C-4EEA-ABB4-757E8409F474}" type="presParOf" srcId="{C39DBC82-92D4-4ED5-86E4-A60D72EBB68D}" destId="{14695D4C-6B2A-44F8-9D26-509F8EA4E94A}" srcOrd="4" destOrd="0" presId="urn:microsoft.com/office/officeart/2005/8/layout/venn1"/>
    <dgm:cxn modelId="{F4D5E8AC-D0DD-4924-88D2-D9F217AE9A96}" type="presParOf" srcId="{C39DBC82-92D4-4ED5-86E4-A60D72EBB68D}" destId="{1A496A2D-F934-4A06-9E1C-A4BAD1547FD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0470-8A63-47EA-B750-24751A870187}">
      <dsp:nvSpPr>
        <dsp:cNvPr id="0" name=""/>
        <dsp:cNvSpPr/>
      </dsp:nvSpPr>
      <dsp:spPr>
        <a:xfrm>
          <a:off x="2847662" y="66607"/>
          <a:ext cx="3197155" cy="319715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Doménová znalost</a:t>
          </a:r>
        </a:p>
      </dsp:txBody>
      <dsp:txXfrm>
        <a:off x="3273949" y="626109"/>
        <a:ext cx="2344580" cy="1438719"/>
      </dsp:txXfrm>
    </dsp:sp>
    <dsp:sp modelId="{15CD7E0B-D282-44C8-A994-4E554AE7CEB1}">
      <dsp:nvSpPr>
        <dsp:cNvPr id="0" name=""/>
        <dsp:cNvSpPr/>
      </dsp:nvSpPr>
      <dsp:spPr>
        <a:xfrm>
          <a:off x="4001302" y="2064829"/>
          <a:ext cx="3197155" cy="3197155"/>
        </a:xfrm>
        <a:prstGeom prst="ellipse">
          <a:avLst/>
        </a:prstGeom>
        <a:solidFill>
          <a:schemeClr val="accent5">
            <a:alpha val="50000"/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Data </a:t>
          </a:r>
          <a:r>
            <a:rPr lang="cs-CZ" sz="4100" kern="1200" dirty="0" err="1"/>
            <a:t>hacking</a:t>
          </a:r>
          <a:endParaRPr lang="cs-CZ" sz="4100" kern="1200" dirty="0"/>
        </a:p>
      </dsp:txBody>
      <dsp:txXfrm>
        <a:off x="4979099" y="2890761"/>
        <a:ext cx="1918293" cy="1758435"/>
      </dsp:txXfrm>
    </dsp:sp>
    <dsp:sp modelId="{14695D4C-6B2A-44F8-9D26-509F8EA4E94A}">
      <dsp:nvSpPr>
        <dsp:cNvPr id="0" name=""/>
        <dsp:cNvSpPr/>
      </dsp:nvSpPr>
      <dsp:spPr>
        <a:xfrm>
          <a:off x="1694022" y="2064829"/>
          <a:ext cx="3197155" cy="3197155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Statistika</a:t>
          </a:r>
        </a:p>
      </dsp:txBody>
      <dsp:txXfrm>
        <a:off x="1995087" y="2890761"/>
        <a:ext cx="1918293" cy="175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88D9-5904-4BC6-A7ED-AC9F7E9ADE63}" type="datetimeFigureOut">
              <a:rPr lang="cs-CZ" smtClean="0"/>
              <a:pPr/>
              <a:t>06.09.2018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2192-4EEF-4CB3-BC9F-968E5BA3BA1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099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3D1E8-A7B3-4CF4-8A66-94AD6703CB68}" type="datetimeFigureOut">
              <a:rPr lang="cs-CZ" smtClean="0"/>
              <a:pPr/>
              <a:t>06.09.2018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2472-B188-4E4C-B950-D556C39B9DE9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5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066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81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83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87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5C07F-4AD7-4FEA-96F7-E7031E8F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90F615-52DE-4241-A841-573609A9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E8E2EF-714C-4163-8B39-45285C2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D4D985-919E-43FA-9C3D-6FA169F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4D7077-21FF-4F50-839C-70C4F651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DF90-447F-4CEF-8933-4A18B5AC540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491EF5A8-256D-49D0-84DB-C5E8F0674413}"/>
              </a:ext>
            </a:extLst>
          </p:cNvPr>
          <p:cNvSpPr/>
          <p:nvPr userDrawn="1"/>
        </p:nvSpPr>
        <p:spPr>
          <a:xfrm>
            <a:off x="0" y="-19819"/>
            <a:ext cx="12192000" cy="687782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" name="logo-white.png" descr="logo-white.png">
            <a:extLst>
              <a:ext uri="{FF2B5EF4-FFF2-40B4-BE49-F238E27FC236}">
                <a16:creationId xmlns:a16="http://schemas.microsoft.com/office/drawing/2014/main" id="{8A0F4E6E-3A8C-4E58-A703-EE7EA3937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133218" y="320874"/>
            <a:ext cx="3925563" cy="7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80463DCB-743F-4DF4-90E6-9B1C6F225C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rcRect t="30597" b="30597"/>
          <a:stretch>
            <a:fillRect/>
          </a:stretch>
        </p:blipFill>
        <p:spPr>
          <a:xfrm>
            <a:off x="4982749" y="5559470"/>
            <a:ext cx="2226499" cy="86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52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955E37-29E1-4430-A234-EFEA7B88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1F17535-8F42-44B2-8BD7-A321DF5B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548F39-AC58-4662-B3BF-95EAF33A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F3436-C4C1-4FBA-A87E-AC8B9C9A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821D69-250E-41CB-8608-3029C64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539521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8C4E001-899F-4C89-866B-A3508BCA1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E20CCCB-ADAB-49DF-8460-6364C308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554EEA-A087-4A9B-8CF6-B114E621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D0C877-72A4-4EC6-A5F5-B625237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EAB92-A760-4319-B55F-EEE9F1BE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7133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r8zek s 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7050" y="274638"/>
            <a:ext cx="11137900" cy="70609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cs-CZ" dirty="0"/>
              <a:t>HLAVNÍ NADPIS STRÁNKY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27050" y="980728"/>
            <a:ext cx="11137900" cy="5184576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rgbClr val="0070C0"/>
              </a:buClr>
              <a:buFont typeface="Wingdings" pitchFamily="2" charset="2"/>
              <a:buNone/>
              <a:defRPr sz="3200"/>
            </a:lvl1pPr>
            <a:lvl2pPr>
              <a:spcAft>
                <a:spcPts val="300"/>
              </a:spcAft>
              <a:defRPr sz="2800"/>
            </a:lvl2pPr>
            <a:lvl3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cs-CZ" dirty="0"/>
              <a:t>Obsah sdělení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78633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Záhlaví blok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>
          <a:xfrm>
            <a:off x="17058" y="2132856"/>
            <a:ext cx="7560000" cy="324000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335360" y="2492897"/>
            <a:ext cx="6912769" cy="2592287"/>
          </a:xfrm>
        </p:spPr>
        <p:txBody>
          <a:bodyPr anchor="t"/>
          <a:lstStyle>
            <a:lvl1pPr algn="l">
              <a:defRPr sz="4600" b="0" cap="none" baseline="0">
                <a:solidFill>
                  <a:schemeClr val="bg1"/>
                </a:solidFill>
                <a:latin typeface="Helvetica Light"/>
              </a:defRPr>
            </a:lvl1pPr>
          </a:lstStyle>
          <a:p>
            <a:r>
              <a:rPr lang="cs-CZ" dirty="0"/>
              <a:t>Nadpis bloku</a:t>
            </a:r>
          </a:p>
        </p:txBody>
      </p:sp>
    </p:spTree>
    <p:extLst>
      <p:ext uri="{BB962C8B-B14F-4D97-AF65-F5344CB8AC3E}">
        <p14:creationId xmlns:p14="http://schemas.microsoft.com/office/powerpoint/2010/main" val="54750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Závěrečný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0" y="-19819"/>
            <a:ext cx="12192000" cy="687782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463742" y="3661790"/>
            <a:ext cx="9264512" cy="1470025"/>
          </a:xfrm>
        </p:spPr>
        <p:txBody>
          <a:bodyPr anchor="b"/>
          <a:lstStyle>
            <a:lvl1pPr algn="ctr">
              <a:lnSpc>
                <a:spcPct val="100000"/>
              </a:lnSpc>
              <a:defRPr sz="2400" b="0" baseline="0">
                <a:solidFill>
                  <a:schemeClr val="bg1"/>
                </a:solidFill>
                <a:latin typeface="Helvetica Light"/>
              </a:defRPr>
            </a:lvl1pPr>
          </a:lstStyle>
          <a:p>
            <a:r>
              <a:rPr lang="cs-CZ" dirty="0"/>
              <a:t>Poděkování a kontakty</a:t>
            </a:r>
          </a:p>
        </p:txBody>
      </p:sp>
      <p:pic>
        <p:nvPicPr>
          <p:cNvPr id="5" name="logo-white.png" descr="logo-white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4133218" y="320874"/>
            <a:ext cx="3925563" cy="7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 userDrawn="1"/>
        </p:nvPicPr>
        <p:blipFill>
          <a:blip r:embed="rId4">
            <a:extLst/>
          </a:blip>
          <a:srcRect t="30597" b="30597"/>
          <a:stretch>
            <a:fillRect/>
          </a:stretch>
        </p:blipFill>
        <p:spPr>
          <a:xfrm>
            <a:off x="4982749" y="5559470"/>
            <a:ext cx="2226499" cy="86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8142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áhlaví čás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title" hasCustomPrompt="1"/>
          </p:nvPr>
        </p:nvSpPr>
        <p:spPr>
          <a:xfrm>
            <a:off x="335360" y="404665"/>
            <a:ext cx="6912769" cy="4680520"/>
          </a:xfrm>
        </p:spPr>
        <p:txBody>
          <a:bodyPr anchor="t"/>
          <a:lstStyle>
            <a:lvl1pPr algn="l">
              <a:defRPr sz="4600" b="0" cap="none" baseline="0">
                <a:solidFill>
                  <a:schemeClr val="tx1"/>
                </a:solidFill>
                <a:latin typeface="Helvetica Light"/>
              </a:defRPr>
            </a:lvl1pPr>
          </a:lstStyle>
          <a:p>
            <a:r>
              <a:rPr lang="cs-CZ" dirty="0"/>
              <a:t>Nadpis části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27050" y="1844824"/>
            <a:ext cx="11137900" cy="432102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rgbClr val="0070C0"/>
              </a:buClr>
              <a:buFont typeface="Wingdings" pitchFamily="2" charset="2"/>
              <a:buNone/>
              <a:defRPr sz="3200"/>
            </a:lvl1pPr>
            <a:lvl2pPr marL="357188" indent="0">
              <a:spcAft>
                <a:spcPts val="300"/>
              </a:spcAft>
              <a:buNone/>
              <a:defRPr sz="2800"/>
            </a:lvl2pPr>
            <a:lvl3pPr marL="9144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cs-CZ" dirty="0"/>
              <a:t>Obsah sdělení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980728"/>
            <a:ext cx="11137900" cy="576064"/>
          </a:xfrm>
        </p:spPr>
        <p:txBody>
          <a:bodyPr tIns="0">
            <a:noAutofit/>
          </a:bodyPr>
          <a:lstStyle>
            <a:lvl1pPr>
              <a:buFontTx/>
              <a:buNone/>
              <a:defRPr sz="32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cs-CZ" dirty="0"/>
              <a:t>Upřesnění nebo podtitul stránky</a:t>
            </a:r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3"/>
          </p:nvPr>
        </p:nvSpPr>
        <p:spPr>
          <a:xfrm>
            <a:off x="527381" y="6356351"/>
            <a:ext cx="11137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nadpis 1"/>
          <p:cNvSpPr>
            <a:spLocks noGrp="1"/>
          </p:cNvSpPr>
          <p:nvPr>
            <p:ph type="title" hasCustomPrompt="1"/>
          </p:nvPr>
        </p:nvSpPr>
        <p:spPr>
          <a:xfrm>
            <a:off x="527050" y="274638"/>
            <a:ext cx="11137900" cy="706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cs-CZ" dirty="0"/>
              <a:t>HLAVNÍ NADPIS STRÁNKY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5C8D7-3E28-499D-AEA5-4D91B3D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3323CDE-3997-42EC-889D-8B3E5544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BDE3A7-1B67-403B-8E72-F37BB2DF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D430B1-738D-4BBD-A628-46B9A9B7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1903A8-36EF-4A5A-B0B6-E84931FB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442159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325B28-A795-4CC5-B792-82255F64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A2C5D7E-EC92-43F6-97FB-23D1CC5A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4E087F-FAD1-45E4-A440-74F12436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CD2754-634D-4904-A1BE-4519FF65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0EEFC1-EEC9-4D64-98E1-429B5C8C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010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437AB-EFE7-43E5-8F11-773F1E97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39A19D8-77A7-404F-B238-BD93051A3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6474154C-7E8D-462F-8A47-82A189FC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8DA541-1BB9-4896-9FC1-5D9FE2F8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C85D98-A755-43BD-AD5E-F7A7291C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D7A247-7E0A-4AFC-A3E9-C96F3830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DF90-447F-4CEF-8933-4A18B5AC54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9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328E2-9131-4A33-8EF1-537FEB9F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A5A89A9-7F69-4242-9950-EE6B0927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545BFDD-BE62-4D38-BCF3-7115EB6F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EB4E8D3D-54CE-47F9-B741-36FC8E88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9492F6BE-A9D1-498B-87D1-FBA6F2DC7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AD766C4-EAD7-48AA-8B20-5BC99B1A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E8FC319-B026-4721-A5C7-C08B1FB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EE7B69C-72A1-4468-B582-A6F759FB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33720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3E28BD-8D53-48CE-A75B-E5D48BE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04FA900-3331-4037-92F0-6AC25704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29E1E0-5513-48DC-9DA5-0AB05D7A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A8956B-3BE0-4E60-B263-ED6F842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477716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244A44-BD92-4757-A931-70949CF1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DA6CBF2-CDA7-4F4F-92EF-236FEB53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954E67-CB5E-4176-A46D-849CE36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DF90-447F-4CEF-8933-4A18B5AC54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7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D6201-EF87-4A26-916E-D1B6D1D2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49A3FF-0648-4EBD-9EF1-325FAE77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252C3F4-9C7E-4CCA-B625-1E695F444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29A2AF-DF61-4F8D-89E5-E5CA9D8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418B2F4-C9C4-4D8F-BF15-9A58F32A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79AC98-9979-4431-93D0-7BB5B10D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273549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FBF07-1458-4824-AB2E-A633B0FD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D35958-DBDC-439F-A2EA-212648A76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8B6FCF67-8F8E-4C06-B16F-DCF23467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BDF575-7330-4E37-911D-A9BF152A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103E0C2-F0F1-4E55-A08D-2856904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51EF22-3A0A-4730-8D29-049B004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542972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41D33FC-B82D-4831-9D76-67BF342B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922DC81-4EAB-4869-A32D-29CA2A20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3B562F-49D0-49A1-BE4D-08AE8275E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E384-5A1D-4B06-9343-EEF6DC5BAD1C}" type="datetimeFigureOut">
              <a:rPr lang="cs-CZ" smtClean="0"/>
              <a:t>06.09.2018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84A261-156F-49C6-8B7A-4479F258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36AD06-F4C8-4343-8817-84B4F246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51F71A45-16A9-401A-9FB3-25D38E06D23E}"/>
              </a:ext>
            </a:extLst>
          </p:cNvPr>
          <p:cNvSpPr/>
          <p:nvPr userDrawn="1"/>
        </p:nvSpPr>
        <p:spPr>
          <a:xfrm>
            <a:off x="0" y="6273320"/>
            <a:ext cx="12192000" cy="58468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02" r:id="rId15"/>
    <p:sldLayoutId id="2147483701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ml.com/" TargetMode="External"/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ctivat1@activate.cz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&#269;len.tymu@etnetera.c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Your first AI</a:t>
            </a:r>
          </a:p>
        </p:txBody>
      </p:sp>
      <p:sp>
        <p:nvSpPr>
          <p:cNvPr id="8" name="Zástupný symbol pro text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Jiri Stepan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5229F-EEE5-4119-B49B-CFCCD03A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 </a:t>
            </a:r>
            <a:r>
              <a:rPr lang="en-US" dirty="0"/>
              <a:t>(</a:t>
            </a:r>
            <a:r>
              <a:rPr lang="en-US" dirty="0" err="1"/>
              <a:t>prav</a:t>
            </a:r>
            <a:r>
              <a:rPr lang="cs-CZ" dirty="0" err="1"/>
              <a:t>ěk</a:t>
            </a:r>
            <a:r>
              <a:rPr lang="cs-CZ" dirty="0"/>
              <a:t> strojového učení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60CF53E-63BD-4BCF-B592-66BCEE1C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VÃ½sledek obrÃ¡zku pro linear regression">
            <a:extLst>
              <a:ext uri="{FF2B5EF4-FFF2-40B4-BE49-F238E27FC236}">
                <a16:creationId xmlns:a16="http://schemas.microsoft.com/office/drawing/2014/main" id="{CCF23194-BE7A-4F6E-A461-0B37EFE0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71624"/>
            <a:ext cx="6242756" cy="40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3E1677A-4C7F-443E-BD28-775AF9EE427C}"/>
              </a:ext>
            </a:extLst>
          </p:cNvPr>
          <p:cNvSpPr txBox="1"/>
          <p:nvPr/>
        </p:nvSpPr>
        <p:spPr>
          <a:xfrm>
            <a:off x="7464152" y="1690688"/>
            <a:ext cx="403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Modelem je ta čára.</a:t>
            </a:r>
          </a:p>
          <a:p>
            <a:endParaRPr lang="cs-CZ" dirty="0"/>
          </a:p>
          <a:p>
            <a:r>
              <a:rPr lang="cs-CZ" dirty="0"/>
              <a:t>Tedy </a:t>
            </a:r>
            <a:endParaRPr lang="en-US" dirty="0"/>
          </a:p>
          <a:p>
            <a:r>
              <a:rPr lang="en-US" dirty="0"/>
              <a:t>     </a:t>
            </a:r>
            <a:r>
              <a:rPr lang="cs-CZ" dirty="0"/>
              <a:t>y </a:t>
            </a:r>
            <a:r>
              <a:rPr lang="en-US" dirty="0"/>
              <a:t>= a*x</a:t>
            </a:r>
          </a:p>
          <a:p>
            <a:endParaRPr lang="en-US" dirty="0"/>
          </a:p>
          <a:p>
            <a:r>
              <a:rPr lang="en-US" dirty="0" err="1"/>
              <a:t>Obecn</a:t>
            </a:r>
            <a:r>
              <a:rPr lang="cs-CZ" dirty="0"/>
              <a:t>ě pak </a:t>
            </a:r>
            <a:br>
              <a:rPr lang="cs-CZ" dirty="0"/>
            </a:br>
            <a:r>
              <a:rPr lang="cs-CZ" dirty="0"/>
              <a:t>     y </a:t>
            </a:r>
            <a:r>
              <a:rPr lang="en-US" dirty="0"/>
              <a:t>= a1*x1 + a2*x2 + … + </a:t>
            </a:r>
            <a:r>
              <a:rPr lang="en-US" dirty="0" err="1"/>
              <a:t>aN</a:t>
            </a:r>
            <a:r>
              <a:rPr lang="en-US" dirty="0"/>
              <a:t>*</a:t>
            </a:r>
            <a:r>
              <a:rPr lang="en-US" dirty="0" err="1"/>
              <a:t>xN</a:t>
            </a:r>
            <a:endParaRPr lang="en-US" dirty="0"/>
          </a:p>
          <a:p>
            <a:endParaRPr lang="cs-CZ" dirty="0"/>
          </a:p>
          <a:p>
            <a:r>
              <a:rPr lang="cs-CZ" dirty="0"/>
              <a:t>Modelem je vektor </a:t>
            </a:r>
            <a:r>
              <a:rPr lang="en-US" dirty="0"/>
              <a:t>[a1, a2, … an]</a:t>
            </a:r>
          </a:p>
          <a:p>
            <a:endParaRPr lang="en-US" dirty="0"/>
          </a:p>
          <a:p>
            <a:r>
              <a:rPr lang="en-US" dirty="0" err="1"/>
              <a:t>Kvalita</a:t>
            </a:r>
            <a:r>
              <a:rPr lang="en-US" dirty="0"/>
              <a:t> </a:t>
            </a:r>
            <a:r>
              <a:rPr lang="cs-CZ" dirty="0"/>
              <a:t>predikce</a:t>
            </a:r>
            <a:r>
              <a:rPr lang="en-US" dirty="0"/>
              <a:t>se m</a:t>
            </a:r>
            <a:r>
              <a:rPr lang="cs-CZ" dirty="0" err="1"/>
              <a:t>ěří</a:t>
            </a:r>
            <a:r>
              <a:rPr lang="cs-CZ" dirty="0"/>
              <a:t> pomocí součtu </a:t>
            </a:r>
            <a:r>
              <a:rPr lang="cs-CZ" dirty="0" err="1"/>
              <a:t>délet</a:t>
            </a:r>
            <a:r>
              <a:rPr lang="cs-CZ" dirty="0"/>
              <a:t> chybových čar. Typicky jejich druhých mocnin.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97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013BB-10C3-4352-B554-E7EB33B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Rozhodovac</a:t>
            </a:r>
            <a:r>
              <a:rPr lang="cs-CZ" dirty="0"/>
              <a:t>í stromy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A75399B-A397-4AEE-A3A3-E7F338B9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 descr="https://annalyzin.files.wordpress.com/2016/07/decision-trees-titanic-tutorial.png">
            <a:extLst>
              <a:ext uri="{FF2B5EF4-FFF2-40B4-BE49-F238E27FC236}">
                <a16:creationId xmlns:a16="http://schemas.microsoft.com/office/drawing/2014/main" id="{031673F2-12A8-4F3D-A701-F371748B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722586"/>
            <a:ext cx="7215260" cy="401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814546E-B38C-443F-B1A0-439A9226F5D2}"/>
              </a:ext>
            </a:extLst>
          </p:cNvPr>
          <p:cNvSpPr txBox="1"/>
          <p:nvPr/>
        </p:nvSpPr>
        <p:spPr>
          <a:xfrm>
            <a:off x="7464152" y="1690688"/>
            <a:ext cx="403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Modelem</a:t>
            </a:r>
            <a:r>
              <a:rPr lang="cs-CZ" dirty="0"/>
              <a:t> je posloupnost rozhodnutí v každém uzlu.</a:t>
            </a:r>
          </a:p>
          <a:p>
            <a:endParaRPr lang="cs-CZ" dirty="0"/>
          </a:p>
          <a:p>
            <a:r>
              <a:rPr lang="cs-CZ" dirty="0"/>
              <a:t>Typicky končí nějakým zařazením do jedné z kategorií nebo rozsahem hodnot.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Výhoda: velmi dobře srozumitelné, nesou jasnou informaci proč k rozhodnutí došlo.</a:t>
            </a:r>
          </a:p>
        </p:txBody>
      </p:sp>
    </p:spTree>
    <p:extLst>
      <p:ext uri="{BB962C8B-B14F-4D97-AF65-F5344CB8AC3E}">
        <p14:creationId xmlns:p14="http://schemas.microsoft.com/office/powerpoint/2010/main" val="151373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BEA7E-4B66-41DE-B909-8563D42E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Neuronové sítě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9C4EA0A-53C6-4F92-85F5-83A2DCB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VÃ½sledek obrÃ¡zku pro neural network">
            <a:extLst>
              <a:ext uri="{FF2B5EF4-FFF2-40B4-BE49-F238E27FC236}">
                <a16:creationId xmlns:a16="http://schemas.microsoft.com/office/drawing/2014/main" id="{40931F7A-56B8-4BA3-AC63-C0F23894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0" y="1986424"/>
            <a:ext cx="6558917" cy="3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800/0*kETHX4MtZfu8_0sE.png">
            <a:extLst>
              <a:ext uri="{FF2B5EF4-FFF2-40B4-BE49-F238E27FC236}">
                <a16:creationId xmlns:a16="http://schemas.microsoft.com/office/drawing/2014/main" id="{A893124E-9132-413B-BD46-37235FCD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986424"/>
            <a:ext cx="4289648" cy="23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FF12406C-4B3E-4CDA-943A-AA324D540050}"/>
              </a:ext>
            </a:extLst>
          </p:cNvPr>
          <p:cNvSpPr txBox="1"/>
          <p:nvPr/>
        </p:nvSpPr>
        <p:spPr>
          <a:xfrm>
            <a:off x="7824192" y="751344"/>
            <a:ext cx="4034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Modelem 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Konfigurace sítě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Váhy jednotlivých spojnic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Výhody: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Obrovsky univerzální, hodí se na velké množství úloh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Schopnost zobecňovat problémy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Výpočty jsou tak snadné, že je lze paralelně a rychle provádět na grafických kartách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Nevýhody: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Black box. Netušíte vůbec co se děje, proč se rozhoduje jak se rozhoduje atd.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41567B-E577-43B2-A2B3-26B6AD2D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Praktické použití</a:t>
            </a:r>
          </a:p>
        </p:txBody>
      </p:sp>
    </p:spTree>
    <p:extLst>
      <p:ext uri="{BB962C8B-B14F-4D97-AF65-F5344CB8AC3E}">
        <p14:creationId xmlns:p14="http://schemas.microsoft.com/office/powerpoint/2010/main" val="419702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1C896-C61C-4A2F-869C-C836C64E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si vytvořit vlastní učení?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E452153-B9FE-4596-BEAA-E636A064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cs-CZ" dirty="0"/>
              <a:t>Naprogramovat si vlastní</a:t>
            </a:r>
          </a:p>
          <a:p>
            <a:pPr lvl="1"/>
            <a:r>
              <a:rPr lang="cs-CZ" dirty="0"/>
              <a:t>Knihovny pro R, Python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https://anaconda.org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Vyu</a:t>
            </a:r>
            <a:r>
              <a:rPr lang="cs-CZ" dirty="0"/>
              <a:t>žití knihoven pro NPU</a:t>
            </a:r>
          </a:p>
          <a:p>
            <a:pPr lvl="1"/>
            <a:endParaRPr lang="cs-CZ" dirty="0"/>
          </a:p>
          <a:p>
            <a:r>
              <a:rPr lang="cs-CZ" dirty="0"/>
              <a:t>Využít </a:t>
            </a:r>
            <a:r>
              <a:rPr lang="cs-CZ" dirty="0" err="1"/>
              <a:t>cloudové</a:t>
            </a:r>
            <a:r>
              <a:rPr lang="cs-CZ" dirty="0"/>
              <a:t> služby pro větší zpracování dat</a:t>
            </a:r>
          </a:p>
          <a:p>
            <a:pPr lvl="1"/>
            <a:r>
              <a:rPr lang="cs-CZ" dirty="0"/>
              <a:t>Google ML </a:t>
            </a:r>
            <a:r>
              <a:rPr lang="cs-CZ" dirty="0" err="1"/>
              <a:t>kit</a:t>
            </a:r>
            <a:endParaRPr lang="cs-CZ" dirty="0"/>
          </a:p>
          <a:p>
            <a:pPr lvl="1"/>
            <a:r>
              <a:rPr lang="cs-CZ" dirty="0"/>
              <a:t>IBM Watson</a:t>
            </a:r>
          </a:p>
          <a:p>
            <a:pPr lvl="1"/>
            <a:r>
              <a:rPr lang="cs-CZ" dirty="0"/>
              <a:t>MS Azure ML </a:t>
            </a:r>
          </a:p>
          <a:p>
            <a:endParaRPr lang="cs-CZ" dirty="0"/>
          </a:p>
          <a:p>
            <a:r>
              <a:rPr lang="cs-CZ" dirty="0" err="1"/>
              <a:t>First</a:t>
            </a:r>
            <a:r>
              <a:rPr lang="cs-CZ" dirty="0"/>
              <a:t> step: </a:t>
            </a:r>
            <a:r>
              <a:rPr lang="cs-CZ" dirty="0">
                <a:hlinkClick r:id="rId3"/>
              </a:rPr>
              <a:t>www.bigml.com</a:t>
            </a:r>
            <a:r>
              <a:rPr lang="cs-CZ" dirty="0"/>
              <a:t> 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0FB66CF-FD6D-4659-809F-D650A3D7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2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D092432-334B-4667-957B-EC3E1AA7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cs-CZ" dirty="0"/>
              <a:t>Sčítání pro první třídu</a:t>
            </a:r>
          </a:p>
        </p:txBody>
      </p:sp>
      <p:pic>
        <p:nvPicPr>
          <p:cNvPr id="4100" name="Picture 4" descr="VÃ½sledek obrÃ¡zku pro matematika pro prvnÃ­ tÅÃ­du">
            <a:extLst>
              <a:ext uri="{FF2B5EF4-FFF2-40B4-BE49-F238E27FC236}">
                <a16:creationId xmlns:a16="http://schemas.microsoft.com/office/drawing/2014/main" id="{E8B905AC-3865-4DE6-969F-ADE65E22C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r="142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C44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BDC84A-4963-4A5C-AC15-BE244DA2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000" dirty="0"/>
              <a:t>Pomocí </a:t>
            </a:r>
            <a:r>
              <a:rPr lang="cs-CZ" sz="2000" dirty="0" err="1"/>
              <a:t>excelu</a:t>
            </a:r>
            <a:r>
              <a:rPr lang="cs-CZ" sz="2000" dirty="0"/>
              <a:t> si vytvořte testovací sadu s </a:t>
            </a:r>
            <a:r>
              <a:rPr lang="en-US" sz="2000" dirty="0"/>
              <a:t>100</a:t>
            </a:r>
            <a:r>
              <a:rPr lang="cs-CZ" sz="2000" dirty="0"/>
              <a:t>0ci příklady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Exportujte si jej do CSV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err="1"/>
              <a:t>Přihla</a:t>
            </a:r>
            <a:r>
              <a:rPr lang="en-US" sz="2000" dirty="0"/>
              <a:t>s</a:t>
            </a:r>
            <a:r>
              <a:rPr lang="cs-CZ" sz="2000" dirty="0"/>
              <a:t>tě se do bigml.com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600" dirty="0" err="1"/>
              <a:t>Login</a:t>
            </a:r>
            <a:r>
              <a:rPr lang="cs-CZ" sz="1600" dirty="0"/>
              <a:t>: </a:t>
            </a:r>
            <a:r>
              <a:rPr lang="cs-CZ" sz="1600" dirty="0">
                <a:hlinkClick r:id="rId3"/>
              </a:rPr>
              <a:t>activat1</a:t>
            </a:r>
            <a:r>
              <a:rPr lang="en-US" sz="1600" dirty="0">
                <a:hlinkClick r:id="rId3"/>
              </a:rPr>
              <a:t>@activate.cz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Password: activate-</a:t>
            </a:r>
            <a:r>
              <a:rPr lang="en-US" sz="1600" dirty="0" err="1"/>
              <a:t>jedna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Nahrajte</a:t>
            </a:r>
            <a:r>
              <a:rPr lang="en-US" sz="2000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Vytvo</a:t>
            </a:r>
            <a:r>
              <a:rPr lang="cs-CZ" sz="2000" dirty="0" err="1"/>
              <a:t>řte</a:t>
            </a:r>
            <a:r>
              <a:rPr lang="cs-CZ" sz="2000" dirty="0"/>
              <a:t> z dat </a:t>
            </a:r>
            <a:r>
              <a:rPr lang="cs-CZ" sz="2000" dirty="0" err="1"/>
              <a:t>dataset</a:t>
            </a:r>
            <a:endParaRPr lang="cs-CZ" sz="2000" dirty="0"/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 </a:t>
            </a:r>
            <a:r>
              <a:rPr lang="cs-CZ" sz="2000" dirty="0" err="1"/>
              <a:t>datasetu</a:t>
            </a:r>
            <a:r>
              <a:rPr lang="cs-CZ" sz="2000" dirty="0"/>
              <a:t> vytvořte </a:t>
            </a:r>
            <a:r>
              <a:rPr lang="cs-CZ" sz="2000" dirty="0" err="1"/>
              <a:t>deepnet</a:t>
            </a:r>
            <a:r>
              <a:rPr lang="cs-CZ" sz="2000" dirty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Zkuste si predikce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55D231-D7E1-4753-BAA4-2BAD286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06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C10DD3-A6ED-43B4-95B4-8E15AF58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Hrajeme si s tím dál ..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988B50-C6C4-437B-B114-9F8B674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Úkol 1: </a:t>
            </a:r>
          </a:p>
          <a:p>
            <a:pPr marL="0" indent="0">
              <a:buNone/>
            </a:pPr>
            <a:r>
              <a:rPr lang="cs-CZ" dirty="0"/>
              <a:t>Upravte </a:t>
            </a:r>
            <a:r>
              <a:rPr lang="cs-CZ" dirty="0" err="1"/>
              <a:t>excel</a:t>
            </a:r>
            <a:r>
              <a:rPr lang="cs-CZ" dirty="0"/>
              <a:t> tak aby čísla byla 0 až 100 a sčítejme jen první dva sloupce. Zkuste, zda se i síť takto naučí.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Úkol 2: </a:t>
            </a:r>
          </a:p>
          <a:p>
            <a:pPr marL="0" indent="0">
              <a:buNone/>
            </a:pPr>
            <a:r>
              <a:rPr lang="cs-CZ" dirty="0"/>
              <a:t>Zkuste síť naučit na násobení. Tušíte proč se chová jak se chová?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15B4103-BF5C-4BD5-8A1C-E6EC3A58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36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02D01-41FD-4FD2-A800-968A80C8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6000" dirty="0" err="1"/>
              <a:t>Přííklad</a:t>
            </a:r>
            <a:r>
              <a:rPr lang="cs-CZ" sz="6000" dirty="0"/>
              <a:t> 2: </a:t>
            </a:r>
            <a:r>
              <a:rPr lang="en-US" sz="6000" dirty="0" err="1"/>
              <a:t>Klasifikace</a:t>
            </a:r>
            <a:r>
              <a:rPr lang="en-US" sz="6000" dirty="0"/>
              <a:t> </a:t>
            </a:r>
            <a:r>
              <a:rPr lang="en-US" sz="6000" dirty="0" err="1"/>
              <a:t>kandidátů</a:t>
            </a:r>
            <a:endParaRPr lang="en-US" sz="6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A7BD59D-76EF-434E-B519-F71569F7F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DF60071-0E42-48F6-9978-18DDCE1B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44" y="6356350"/>
            <a:ext cx="480618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2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0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F99E0B-077F-405B-8955-1642989C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Úkol: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BC1C07-78DA-43D6-9569-2A4F2851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Stáhněte se </a:t>
            </a:r>
            <a:r>
              <a:rPr lang="cs-CZ" dirty="0" err="1"/>
              <a:t>excel</a:t>
            </a:r>
            <a:r>
              <a:rPr lang="cs-CZ" dirty="0"/>
              <a:t> s výsledky názorové ankety mezi týmy </a:t>
            </a:r>
            <a:r>
              <a:rPr lang="cs-CZ" dirty="0" err="1"/>
              <a:t>Etnetera</a:t>
            </a:r>
            <a:r>
              <a:rPr lang="cs-CZ" dirty="0"/>
              <a:t> Group</a:t>
            </a:r>
          </a:p>
          <a:p>
            <a:endParaRPr lang="cs-CZ" dirty="0"/>
          </a:p>
          <a:p>
            <a:r>
              <a:rPr lang="cs-CZ" dirty="0"/>
              <a:t>Pokuste se vytvořit klasifikační síť, která nového uchazeče zařadí do jedné z firem.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D52D09-4791-4DDC-A0C8-6BF718C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518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Za pozornost děkuje…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Člen týmu</a:t>
            </a:r>
            <a:br>
              <a:rPr lang="en-US" dirty="0"/>
            </a:br>
            <a:r>
              <a:rPr lang="cs-CZ" dirty="0" err="1">
                <a:hlinkClick r:id="rId3"/>
              </a:rPr>
              <a:t>člen.tymu</a:t>
            </a:r>
            <a:r>
              <a:rPr lang="en-US" dirty="0">
                <a:hlinkClick r:id="rId3"/>
              </a:rPr>
              <a:t>@etnetera.cz</a:t>
            </a:r>
            <a:br>
              <a:rPr lang="en-US" dirty="0"/>
            </a:br>
            <a:r>
              <a:rPr lang="en-US" dirty="0"/>
              <a:t>+420 </a:t>
            </a:r>
            <a:r>
              <a:rPr lang="cs-CZ" dirty="0"/>
              <a:t>6XX XXX </a:t>
            </a:r>
            <a:r>
              <a:rPr lang="cs-CZ" dirty="0" err="1"/>
              <a:t>XXX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chci</a:t>
            </a:r>
            <a:r>
              <a:rPr lang="en-US" dirty="0"/>
              <a:t> </a:t>
            </a:r>
            <a:r>
              <a:rPr lang="cs-CZ" dirty="0"/>
              <a:t>dnes dosáhnout?</a:t>
            </a:r>
          </a:p>
        </p:txBody>
      </p:sp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A314D6B5-C74B-4497-80EE-5A4A91D7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Předpokládám, že jste o AI slyšeli, ale nemáte praktickou zkušenost.</a:t>
            </a:r>
          </a:p>
          <a:p>
            <a:r>
              <a:rPr lang="cs-CZ" dirty="0"/>
              <a:t>Chci abyste si dneska odnesli: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Jasnou představu o konceptech strojového učení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Inspiraci k čemu se dá hned zítra použít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Alespoň minimální praktickou zkušenost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To vše bez jediného řádku kódu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53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9A40C-6F5D-42BB-8704-A62DFA7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2FDA213-EFAC-43A6-A7A1-0E94B13E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Orientační plán: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nezbytn</a:t>
            </a:r>
            <a:r>
              <a:rPr lang="cs-CZ" dirty="0"/>
              <a:t>á teorie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15 minut ukázka učení v BIGML.com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45 minut </a:t>
            </a:r>
            <a:r>
              <a:rPr lang="cs-CZ" dirty="0" err="1"/>
              <a:t>hands</a:t>
            </a:r>
            <a:r>
              <a:rPr lang="cs-CZ" dirty="0"/>
              <a:t>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Klidně se ptejte, křičte. Rád to upravím.</a:t>
            </a:r>
          </a:p>
        </p:txBody>
      </p:sp>
    </p:spTree>
    <p:extLst>
      <p:ext uri="{BB962C8B-B14F-4D97-AF65-F5344CB8AC3E}">
        <p14:creationId xmlns:p14="http://schemas.microsoft.com/office/powerpoint/2010/main" val="215550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AI?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A8430C-9B6F-459B-8453-1419CBBC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něco takového potřebujeme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B75CA76-3FDB-4A34-A3EF-6C93D151C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/>
          <a:stretch/>
        </p:blipFill>
        <p:spPr>
          <a:xfrm>
            <a:off x="1055440" y="1484784"/>
            <a:ext cx="966081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42E34D-FF9A-4611-BDB4-4F20AF1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potřebujeme k překonání </a:t>
            </a:r>
            <a:r>
              <a:rPr lang="cs-CZ" dirty="0" err="1"/>
              <a:t>me</a:t>
            </a:r>
            <a:r>
              <a:rPr lang="en-US" dirty="0" err="1"/>
              <a:t>zery</a:t>
            </a:r>
            <a:r>
              <a:rPr lang="en-US" dirty="0"/>
              <a:t>?</a:t>
            </a:r>
            <a:endParaRPr lang="cs-CZ" dirty="0"/>
          </a:p>
        </p:txBody>
      </p:sp>
      <p:graphicFrame>
        <p:nvGraphicFramePr>
          <p:cNvPr id="6" name="Zástupný symbol pro obsah 3">
            <a:extLst>
              <a:ext uri="{FF2B5EF4-FFF2-40B4-BE49-F238E27FC236}">
                <a16:creationId xmlns:a16="http://schemas.microsoft.com/office/drawing/2014/main" id="{35D66BA4-B200-497D-B94C-139A0807C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729627"/>
              </p:ext>
            </p:extLst>
          </p:nvPr>
        </p:nvGraphicFramePr>
        <p:xfrm>
          <a:off x="1343472" y="1412776"/>
          <a:ext cx="889248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Čárový popisek 1 4">
            <a:extLst>
              <a:ext uri="{FF2B5EF4-FFF2-40B4-BE49-F238E27FC236}">
                <a16:creationId xmlns:a16="http://schemas.microsoft.com/office/drawing/2014/main" id="{F73A945F-FD6A-49BE-A2B6-81450625EC0B}"/>
              </a:ext>
            </a:extLst>
          </p:cNvPr>
          <p:cNvSpPr/>
          <p:nvPr/>
        </p:nvSpPr>
        <p:spPr>
          <a:xfrm>
            <a:off x="2279576" y="1836813"/>
            <a:ext cx="1224136" cy="828672"/>
          </a:xfrm>
          <a:prstGeom prst="borderCallout1">
            <a:avLst>
              <a:gd name="adj1" fmla="val 98366"/>
              <a:gd name="adj2" fmla="val 101350"/>
              <a:gd name="adj3" fmla="val 254197"/>
              <a:gd name="adj4" fmla="val 21747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Tradiční věda</a:t>
            </a:r>
          </a:p>
        </p:txBody>
      </p:sp>
      <p:sp>
        <p:nvSpPr>
          <p:cNvPr id="8" name="Čárový popisek 1 5">
            <a:extLst>
              <a:ext uri="{FF2B5EF4-FFF2-40B4-BE49-F238E27FC236}">
                <a16:creationId xmlns:a16="http://schemas.microsoft.com/office/drawing/2014/main" id="{A5453FDB-42D1-47BA-83ED-3354B2EB5656}"/>
              </a:ext>
            </a:extLst>
          </p:cNvPr>
          <p:cNvSpPr/>
          <p:nvPr/>
        </p:nvSpPr>
        <p:spPr>
          <a:xfrm>
            <a:off x="8120608" y="2285256"/>
            <a:ext cx="1224136" cy="828672"/>
          </a:xfrm>
          <a:prstGeom prst="borderCallout1">
            <a:avLst>
              <a:gd name="adj1" fmla="val 18750"/>
              <a:gd name="adj2" fmla="val -8333"/>
              <a:gd name="adj3" fmla="val 208104"/>
              <a:gd name="adj4" fmla="val -119132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b="1" dirty="0" err="1"/>
              <a:t>Danger</a:t>
            </a:r>
            <a:r>
              <a:rPr lang="cs-CZ" b="1" dirty="0"/>
              <a:t> </a:t>
            </a:r>
            <a:r>
              <a:rPr lang="cs-CZ" b="1" dirty="0" err="1"/>
              <a:t>zone</a:t>
            </a:r>
            <a:r>
              <a:rPr lang="en-US" b="1" dirty="0"/>
              <a:t>!!</a:t>
            </a:r>
            <a:endParaRPr lang="cs-CZ" b="1" dirty="0"/>
          </a:p>
        </p:txBody>
      </p:sp>
      <p:sp>
        <p:nvSpPr>
          <p:cNvPr id="9" name="Čárový popisek 1 6">
            <a:extLst>
              <a:ext uri="{FF2B5EF4-FFF2-40B4-BE49-F238E27FC236}">
                <a16:creationId xmlns:a16="http://schemas.microsoft.com/office/drawing/2014/main" id="{A3DBDE93-FDC0-482F-BA9A-DCF0B1185549}"/>
              </a:ext>
            </a:extLst>
          </p:cNvPr>
          <p:cNvSpPr/>
          <p:nvPr/>
        </p:nvSpPr>
        <p:spPr>
          <a:xfrm>
            <a:off x="1667508" y="5373216"/>
            <a:ext cx="1224136" cy="828672"/>
          </a:xfrm>
          <a:prstGeom prst="borderCallout1">
            <a:avLst>
              <a:gd name="adj1" fmla="val 98366"/>
              <a:gd name="adj2" fmla="val 101350"/>
              <a:gd name="adj3" fmla="val -5603"/>
              <a:gd name="adj4" fmla="val 33945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cs-CZ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43A8D52E-4F45-4C1B-B4D0-9157EBF3ED85}"/>
              </a:ext>
            </a:extLst>
          </p:cNvPr>
          <p:cNvSpPr/>
          <p:nvPr/>
        </p:nvSpPr>
        <p:spPr>
          <a:xfrm>
            <a:off x="4943872" y="3717032"/>
            <a:ext cx="1440160" cy="1296144"/>
          </a:xfrm>
          <a:prstGeom prst="ellipse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analytics</a:t>
            </a:r>
            <a:endParaRPr lang="cs-C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8E0470-8A63-47EA-B750-24751A870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CD7E0B-D282-44C8-A994-4E554AE7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695D4C-6B2A-44F8-9D26-509F8EA4E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48068-CA9D-4FDD-8BDE-81E69E79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Strojové učení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729BBCC-55CF-498E-A479-C43E203E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Medoda</a:t>
            </a:r>
            <a:r>
              <a:rPr lang="cs-CZ" dirty="0"/>
              <a:t> analýzu dat, bez znalosti </a:t>
            </a:r>
            <a:r>
              <a:rPr lang="en-US" dirty="0" err="1"/>
              <a:t>kontextu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cs-CZ" dirty="0" err="1"/>
              <a:t>ému</a:t>
            </a:r>
            <a:endParaRPr lang="cs-CZ" dirty="0"/>
          </a:p>
          <a:p>
            <a:r>
              <a:rPr lang="cs-CZ" dirty="0"/>
              <a:t>Využíváme čistě sílu statistiky a počítačů</a:t>
            </a:r>
          </a:p>
          <a:p>
            <a:endParaRPr lang="cs-CZ" dirty="0"/>
          </a:p>
          <a:p>
            <a:r>
              <a:rPr lang="cs-CZ" dirty="0"/>
              <a:t>Výstupem je tzv. </a:t>
            </a:r>
            <a:r>
              <a:rPr lang="cs-CZ" b="1" dirty="0"/>
              <a:t>model. </a:t>
            </a:r>
          </a:p>
          <a:p>
            <a:r>
              <a:rPr lang="cs-CZ" dirty="0"/>
              <a:t>Model je standardizovaný algoritmus, který dostane data na vstup a na výstupu rychle vypadne výsledek. Neprogramuje se, jen se </a:t>
            </a:r>
            <a:r>
              <a:rPr lang="cs-CZ" b="1" dirty="0"/>
              <a:t>konfiguruje.</a:t>
            </a:r>
            <a:endParaRPr lang="cs-CZ" dirty="0"/>
          </a:p>
          <a:p>
            <a:r>
              <a:rPr lang="cs-CZ" dirty="0"/>
              <a:t>Strojové učení je pak proces tvorby modelu, jen tím, že předkládáme </a:t>
            </a:r>
            <a:r>
              <a:rPr lang="cs-CZ" b="1" dirty="0"/>
              <a:t>nějaká data</a:t>
            </a:r>
            <a:r>
              <a:rPr lang="cs-CZ" dirty="0"/>
              <a:t> na vstup a poskytneme informaci o tom kdy se model trefil.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3DC2B3-16E1-4101-B737-DFC777B7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1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E794EB-264F-4049-BE06-DC24CE3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dokáže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EA06279-CFA7-4318-9FC9-36A2149C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Klasifikace</a:t>
            </a:r>
          </a:p>
          <a:p>
            <a:pPr lvl="1"/>
            <a:r>
              <a:rPr lang="cs-CZ" dirty="0"/>
              <a:t>Vstup: obrázek </a:t>
            </a:r>
            <a:r>
              <a:rPr lang="en-US" dirty="0"/>
              <a:t>-&gt; v</a:t>
            </a:r>
            <a:r>
              <a:rPr lang="cs-CZ" dirty="0" err="1"/>
              <a:t>ýstup</a:t>
            </a:r>
            <a:r>
              <a:rPr lang="en-US" dirty="0"/>
              <a:t>: ko</a:t>
            </a:r>
            <a:r>
              <a:rPr lang="cs-CZ" dirty="0" err="1"/>
              <a:t>čka</a:t>
            </a:r>
            <a:r>
              <a:rPr lang="cs-CZ" dirty="0"/>
              <a:t> na 95</a:t>
            </a:r>
            <a:r>
              <a:rPr lang="en-US" dirty="0"/>
              <a:t>%</a:t>
            </a:r>
          </a:p>
          <a:p>
            <a:pPr lvl="1"/>
            <a:r>
              <a:rPr lang="en-US" dirty="0" err="1"/>
              <a:t>Vstup</a:t>
            </a:r>
            <a:r>
              <a:rPr lang="en-US" dirty="0"/>
              <a:t>: </a:t>
            </a:r>
            <a:r>
              <a:rPr lang="en-US" dirty="0" err="1"/>
              <a:t>zdravotn</a:t>
            </a:r>
            <a:r>
              <a:rPr lang="cs-CZ" dirty="0"/>
              <a:t>í dotazník </a:t>
            </a:r>
            <a:r>
              <a:rPr lang="en-US" dirty="0"/>
              <a:t>-&gt; </a:t>
            </a:r>
            <a:r>
              <a:rPr lang="en-US" dirty="0" err="1"/>
              <a:t>diagn</a:t>
            </a:r>
            <a:r>
              <a:rPr lang="cs-CZ" dirty="0" err="1"/>
              <a:t>óza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Odhad hodnoty:</a:t>
            </a:r>
          </a:p>
          <a:p>
            <a:pPr lvl="1"/>
            <a:r>
              <a:rPr lang="cs-CZ" dirty="0"/>
              <a:t>Historická data </a:t>
            </a:r>
            <a:r>
              <a:rPr lang="en-US" dirty="0"/>
              <a:t>-&gt; dal</a:t>
            </a:r>
            <a:r>
              <a:rPr lang="cs-CZ" dirty="0" err="1"/>
              <a:t>ší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cs-CZ" dirty="0"/>
          </a:p>
          <a:p>
            <a:pPr lvl="1"/>
            <a:r>
              <a:rPr lang="cs-CZ" dirty="0"/>
              <a:t>Data ze senzorů </a:t>
            </a:r>
            <a:r>
              <a:rPr lang="en-US" dirty="0"/>
              <a:t>-&gt; </a:t>
            </a:r>
            <a:r>
              <a:rPr lang="en-US" dirty="0" err="1"/>
              <a:t>pravd</a:t>
            </a:r>
            <a:r>
              <a:rPr lang="cs-CZ" dirty="0" err="1"/>
              <a:t>ěpodobnost</a:t>
            </a:r>
            <a:r>
              <a:rPr lang="cs-CZ" dirty="0"/>
              <a:t> poruchy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38DCF29-5A2E-4529-8CB2-CE5AF7A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89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FA5A3-591B-4133-BC6D-3206DAD3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typy strojového učení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E5C3CD-A6A7-4645-888B-FA33128C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Supervised</a:t>
            </a:r>
            <a:r>
              <a:rPr lang="cs-CZ" dirty="0"/>
              <a:t> </a:t>
            </a:r>
            <a:r>
              <a:rPr lang="en-US" dirty="0"/>
              <a:t>(u</a:t>
            </a:r>
            <a:r>
              <a:rPr lang="cs-CZ" dirty="0" err="1"/>
              <a:t>čení</a:t>
            </a:r>
            <a:r>
              <a:rPr lang="cs-CZ" dirty="0"/>
              <a:t> na příkladech)</a:t>
            </a:r>
          </a:p>
          <a:p>
            <a:pPr lvl="1"/>
            <a:r>
              <a:rPr lang="cs-CZ" b="1" dirty="0"/>
              <a:t>Hej. Tady máš příklady a správné výsledky. Zkoušej je a uč se.</a:t>
            </a:r>
          </a:p>
          <a:p>
            <a:pPr lvl="1"/>
            <a:r>
              <a:rPr lang="en-US" dirty="0"/>
              <a:t>(Line</a:t>
            </a:r>
            <a:r>
              <a:rPr lang="cs-CZ" dirty="0" err="1"/>
              <a:t>ární</a:t>
            </a:r>
            <a:r>
              <a:rPr lang="en-US" dirty="0"/>
              <a:t>)</a:t>
            </a:r>
            <a:r>
              <a:rPr lang="cs-CZ" dirty="0"/>
              <a:t> regrese</a:t>
            </a:r>
            <a:endParaRPr lang="en-US" dirty="0"/>
          </a:p>
          <a:p>
            <a:pPr lvl="1"/>
            <a:r>
              <a:rPr lang="en-US" dirty="0" err="1"/>
              <a:t>Rozhodovac</a:t>
            </a:r>
            <a:r>
              <a:rPr lang="cs-CZ" dirty="0"/>
              <a:t>í stromy</a:t>
            </a:r>
          </a:p>
          <a:p>
            <a:pPr lvl="1"/>
            <a:r>
              <a:rPr lang="en-US" dirty="0" err="1"/>
              <a:t>Neuronov</a:t>
            </a:r>
            <a:r>
              <a:rPr lang="cs-CZ" dirty="0"/>
              <a:t>é sítě</a:t>
            </a:r>
          </a:p>
          <a:p>
            <a:pPr lvl="1"/>
            <a:endParaRPr lang="cs-CZ" dirty="0"/>
          </a:p>
          <a:p>
            <a:r>
              <a:rPr lang="cs-CZ" dirty="0" err="1"/>
              <a:t>Unsupervised</a:t>
            </a:r>
            <a:endParaRPr lang="cs-CZ" dirty="0"/>
          </a:p>
          <a:p>
            <a:pPr lvl="1"/>
            <a:r>
              <a:rPr lang="cs-CZ" b="1" dirty="0"/>
              <a:t>Hej tady máš data. Zkus s nimi něco dělat a takhle poznáš, že to děláš správně.</a:t>
            </a:r>
          </a:p>
          <a:p>
            <a:pPr lvl="1"/>
            <a:r>
              <a:rPr lang="cs-CZ" dirty="0"/>
              <a:t>Asociativní analýza</a:t>
            </a:r>
          </a:p>
          <a:p>
            <a:pPr lvl="1"/>
            <a:r>
              <a:rPr lang="cs-CZ" dirty="0" err="1"/>
              <a:t>Clustering</a:t>
            </a:r>
            <a:endParaRPr lang="cs-CZ" dirty="0"/>
          </a:p>
          <a:p>
            <a:pPr lvl="1"/>
            <a:r>
              <a:rPr lang="cs-CZ" dirty="0"/>
              <a:t>Genetické algoritmy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7421EAD-8671-4F8E-9B73-B66C36ED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18650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597</Words>
  <Application>Microsoft Office PowerPoint</Application>
  <PresentationFormat>Širokoúhlá obrazovka</PresentationFormat>
  <Paragraphs>124</Paragraphs>
  <Slides>19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Light</vt:lpstr>
      <vt:lpstr>Helvetica Neue Medium</vt:lpstr>
      <vt:lpstr>Wingdings</vt:lpstr>
      <vt:lpstr>Motiv Office</vt:lpstr>
      <vt:lpstr>Your first AI</vt:lpstr>
      <vt:lpstr>Co chci dnes dosáhnout?</vt:lpstr>
      <vt:lpstr>Program</vt:lpstr>
      <vt:lpstr>Co je to AI?</vt:lpstr>
      <vt:lpstr>Proč něco takového potřebujeme</vt:lpstr>
      <vt:lpstr>Co potřebujeme k překonání mezery?</vt:lpstr>
      <vt:lpstr>Strojové učení</vt:lpstr>
      <vt:lpstr>Co dokáže</vt:lpstr>
      <vt:lpstr>Hlavní typy strojového učení</vt:lpstr>
      <vt:lpstr>Lineární regrese (pravěk strojového učení)</vt:lpstr>
      <vt:lpstr>Rozhodovací stromy</vt:lpstr>
      <vt:lpstr>Neuronové sítě</vt:lpstr>
      <vt:lpstr>Praktické použití</vt:lpstr>
      <vt:lpstr>Jak si vytvořit vlastní učení?</vt:lpstr>
      <vt:lpstr>Sčítání pro první třídu</vt:lpstr>
      <vt:lpstr>Hrajeme si s tím dál ..</vt:lpstr>
      <vt:lpstr>Přííklad 2: Klasifikace kandidátů</vt:lpstr>
      <vt:lpstr>Úkol:</vt:lpstr>
      <vt:lpstr> Za pozornost děkuje…  Člen týmu člen.tymu@etnetera.cz +420 6XX XXX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AI</dc:title>
  <dc:creator>Jiri stepan</dc:creator>
  <cp:lastModifiedBy>Jiri stepan</cp:lastModifiedBy>
  <cp:revision>1</cp:revision>
  <dcterms:created xsi:type="dcterms:W3CDTF">2018-09-06T13:52:16Z</dcterms:created>
  <dcterms:modified xsi:type="dcterms:W3CDTF">2018-09-06T14:00:23Z</dcterms:modified>
</cp:coreProperties>
</file>