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72" r:id="rId3"/>
  </p:sldMasterIdLst>
  <p:notesMasterIdLst>
    <p:notesMasterId r:id="rId16"/>
  </p:notesMasterIdLst>
  <p:sldIdLst>
    <p:sldId id="264" r:id="rId4"/>
    <p:sldId id="258" r:id="rId5"/>
    <p:sldId id="267" r:id="rId6"/>
    <p:sldId id="268" r:id="rId7"/>
    <p:sldId id="278" r:id="rId8"/>
    <p:sldId id="270" r:id="rId9"/>
    <p:sldId id="274" r:id="rId10"/>
    <p:sldId id="269" r:id="rId11"/>
    <p:sldId id="273" r:id="rId12"/>
    <p:sldId id="277" r:id="rId13"/>
    <p:sldId id="276" r:id="rId14"/>
    <p:sldId id="265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67C3EF"/>
    <a:srgbClr val="2F7088"/>
    <a:srgbClr val="E84E0F"/>
    <a:srgbClr val="F27021"/>
    <a:srgbClr val="8B90C0"/>
    <a:srgbClr val="6395B0"/>
    <a:srgbClr val="7DB0C1"/>
    <a:srgbClr val="E10000"/>
    <a:srgbClr val="F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496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B9D51-57F8-6E41-B6D9-FA2FE49A7D8A}" type="datetimeFigureOut">
              <a:rPr lang="cs-CZ" smtClean="0"/>
              <a:t>09.11.2022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01E45-BC6D-6747-8345-664612F8D2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18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01E45-BC6D-6747-8345-664612F8D2F5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494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AF0EBD-D0EB-B048-8A01-A1910AFF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3" y="1122363"/>
            <a:ext cx="11387137" cy="15494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FF0000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D85FD60-4086-3249-A7CB-57EA58FF0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63" y="2900363"/>
            <a:ext cx="11387137" cy="23574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353479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E775C1-6309-5142-AFED-3FD620F9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565484"/>
            <a:ext cx="11337133" cy="1231687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0891A7-49D1-F148-9A1C-50A3F390ED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632" y="1825625"/>
            <a:ext cx="11337132" cy="4351338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83658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06473734-39B7-4155-8E4A-8F2DBDF2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3" y="1122363"/>
            <a:ext cx="11387137" cy="1549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FF0000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0F8D92D1-4899-41C1-B3BB-FF241481F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63" y="2900363"/>
            <a:ext cx="11387137" cy="23574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21304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53677C-8682-AB4C-98DB-055A1B17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7516"/>
            <a:ext cx="11277600" cy="1219655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8F6FB-1EB8-3046-87D1-46D53FB2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97171"/>
            <a:ext cx="5638800" cy="4351338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031AC93-C5C0-064E-B62F-93C05720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97171"/>
            <a:ext cx="5638800" cy="4351338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414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88B91-1D35-C14F-9903-A8554463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69" y="577516"/>
            <a:ext cx="10918031" cy="1219655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61609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2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1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8A6F9E5-A195-2241-BAE7-48CCB866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44" y="471608"/>
            <a:ext cx="11365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594585-F1E2-F140-946F-FBA20DAD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344" y="1825625"/>
            <a:ext cx="113657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pic>
        <p:nvPicPr>
          <p:cNvPr id="17" name="Obrázek 16" descr="Obsah obrázku kreslení, podepsat&#10;&#10;Popis byl vytvořen automaticky">
            <a:extLst>
              <a:ext uri="{FF2B5EF4-FFF2-40B4-BE49-F238E27FC236}">
                <a16:creationId xmlns:a16="http://schemas.microsoft.com/office/drawing/2014/main" id="{A3EE80DF-450C-BF43-85F9-C962C3ACB24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928010" y="6448877"/>
            <a:ext cx="946243" cy="20623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F31203F-2B42-4E90-9CB4-19F1FD57714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18814" y="6313389"/>
            <a:ext cx="1219792" cy="3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9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C7E301BC-EEB9-4071-9C7A-1E267AD1EC97}"/>
              </a:ext>
            </a:extLst>
          </p:cNvPr>
          <p:cNvSpPr txBox="1"/>
          <p:nvPr userDrawn="1"/>
        </p:nvSpPr>
        <p:spPr>
          <a:xfrm>
            <a:off x="856527" y="4687747"/>
            <a:ext cx="5058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4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Děkuji Vám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40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 pozornost</a:t>
            </a:r>
          </a:p>
          <a:p>
            <a:pPr algn="ctr"/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284973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ildpacks/pack/releas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topicals/spring-boot-dock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centric.de/buildpacks-spring-boo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maven-plugin/reference/htmlsing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baeldung.com/docker-layers-spring-bo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paketo-buildpacks/repositories?q=jre&amp;type=&amp;language=&amp;sort=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keto.io/docs/howto/create-custom-stack/" TargetMode="External"/><Relationship Id="rId2" Type="http://schemas.openxmlformats.org/officeDocument/2006/relationships/hyperlink" Target="https://paketo.io/docs/concepts/builde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11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C4E9-4EA4-351C-1284-9C51E44B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r>
              <a:rPr lang="cs-CZ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6F40-31E8-7588-7220-50069A67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Packeto</a:t>
            </a:r>
            <a:r>
              <a:rPr lang="cs-CZ" dirty="0"/>
              <a:t> </a:t>
            </a:r>
            <a:r>
              <a:rPr lang="cs-CZ" dirty="0" err="1"/>
              <a:t>buildpacks</a:t>
            </a:r>
            <a:r>
              <a:rPr lang="cs-CZ" dirty="0"/>
              <a:t> má také CLI, pomocí kterého je možné provádět build aplikace:</a:t>
            </a:r>
          </a:p>
          <a:p>
            <a:pPr lvl="1"/>
            <a:r>
              <a:rPr lang="en-US" dirty="0">
                <a:hlinkClick r:id="rId2"/>
              </a:rPr>
              <a:t>https://github.com/buildpacks/pack/releases</a:t>
            </a:r>
            <a:endParaRPr lang="en-US" dirty="0"/>
          </a:p>
          <a:p>
            <a:pPr lvl="2"/>
            <a:r>
              <a:rPr lang="en-US" dirty="0"/>
              <a:t>pack build </a:t>
            </a:r>
            <a:r>
              <a:rPr lang="en-US" dirty="0" err="1"/>
              <a:t>test_img</a:t>
            </a:r>
            <a:r>
              <a:rPr lang="en-US" dirty="0"/>
              <a:t> --builder=</a:t>
            </a:r>
            <a:r>
              <a:rPr lang="en-US" dirty="0" err="1"/>
              <a:t>paketobuildpacks</a:t>
            </a:r>
            <a:r>
              <a:rPr lang="en-US" dirty="0"/>
              <a:t>/</a:t>
            </a:r>
            <a:r>
              <a:rPr lang="en-US" dirty="0" err="1"/>
              <a:t>builder:base</a:t>
            </a:r>
            <a:r>
              <a:rPr lang="en-US" dirty="0"/>
              <a:t> -e BP_JVM_VERSION=17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83815-470D-03F3-DAE4-1B5A623DC9E5}"/>
              </a:ext>
            </a:extLst>
          </p:cNvPr>
          <p:cNvSpPr txBox="1"/>
          <p:nvPr/>
        </p:nvSpPr>
        <p:spPr>
          <a:xfrm>
            <a:off x="728565" y="3389680"/>
            <a:ext cx="74792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spring-boot-maven-plugin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gcr.io/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paketo-buildpacks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/bellsoft-liberica:9.9.0-ea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gcr.io/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paketo-buildpacks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/java-native-image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env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BP_JVM_VERSION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17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BP_JVM_VERSION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env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2D9CE-9D8C-E5E5-2D69-62128FC627CA}"/>
              </a:ext>
            </a:extLst>
          </p:cNvPr>
          <p:cNvSpPr txBox="1"/>
          <p:nvPr/>
        </p:nvSpPr>
        <p:spPr>
          <a:xfrm>
            <a:off x="4114801" y="3470594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Nastavování </a:t>
            </a:r>
            <a:r>
              <a:rPr lang="cs-CZ" dirty="0" err="1"/>
              <a:t>env</a:t>
            </a:r>
            <a:r>
              <a:rPr lang="cs-CZ" dirty="0"/>
              <a:t>. </a:t>
            </a:r>
            <a:r>
              <a:rPr lang="cs-CZ" dirty="0" err="1"/>
              <a:t>variables</a:t>
            </a:r>
            <a:r>
              <a:rPr lang="cs-CZ" dirty="0"/>
              <a:t> pomocí </a:t>
            </a:r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r>
              <a:rPr lang="cs-CZ" dirty="0"/>
              <a:t> </a:t>
            </a:r>
            <a:r>
              <a:rPr lang="cs-CZ" dirty="0" err="1"/>
              <a:t>Maven</a:t>
            </a:r>
            <a:r>
              <a:rPr lang="cs-CZ" dirty="0"/>
              <a:t> Pluginu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4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DA05B-5121-487B-A0A0-D2418F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způsoby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B5377BF-DA85-48E9-BF95-DDBC5470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Další možnosti tvorby </a:t>
            </a:r>
            <a:r>
              <a:rPr lang="cs-CZ" dirty="0" err="1"/>
              <a:t>Docker</a:t>
            </a:r>
            <a:r>
              <a:rPr lang="cs-CZ" dirty="0"/>
              <a:t> image:</a:t>
            </a:r>
          </a:p>
          <a:p>
            <a:pPr lvl="1"/>
            <a:r>
              <a:rPr lang="cs-CZ" dirty="0">
                <a:hlinkClick r:id="rId2"/>
              </a:rPr>
              <a:t>https://spring.io/guides/topicals/spring-boot-docker/</a:t>
            </a:r>
            <a:endParaRPr lang="cs-CZ" dirty="0"/>
          </a:p>
          <a:p>
            <a:r>
              <a:rPr lang="cs-CZ" dirty="0"/>
              <a:t>Co chcete?</a:t>
            </a:r>
          </a:p>
          <a:p>
            <a:pPr lvl="1"/>
            <a:r>
              <a:rPr lang="cs-CZ" dirty="0" err="1"/>
              <a:t>Layered</a:t>
            </a:r>
            <a:r>
              <a:rPr lang="cs-CZ" dirty="0"/>
              <a:t> </a:t>
            </a:r>
            <a:r>
              <a:rPr lang="cs-CZ" dirty="0" err="1"/>
              <a:t>Docker</a:t>
            </a:r>
            <a:r>
              <a:rPr lang="cs-CZ" dirty="0"/>
              <a:t> </a:t>
            </a:r>
            <a:r>
              <a:rPr lang="cs-CZ" dirty="0" err="1"/>
              <a:t>images</a:t>
            </a:r>
            <a:endParaRPr lang="cs-CZ" dirty="0"/>
          </a:p>
          <a:p>
            <a:pPr lvl="1"/>
            <a:r>
              <a:rPr lang="cs-CZ" dirty="0"/>
              <a:t>Ideálně menší </a:t>
            </a:r>
            <a:r>
              <a:rPr lang="cs-CZ" dirty="0" err="1"/>
              <a:t>images</a:t>
            </a:r>
            <a:r>
              <a:rPr lang="cs-CZ" dirty="0"/>
              <a:t> („JRE“, </a:t>
            </a:r>
            <a:r>
              <a:rPr lang="cs-CZ" dirty="0" err="1"/>
              <a:t>distroless</a:t>
            </a:r>
            <a:r>
              <a:rPr lang="cs-CZ" dirty="0"/>
              <a:t>). </a:t>
            </a:r>
            <a:r>
              <a:rPr lang="cs-CZ" dirty="0" err="1"/>
              <a:t>JLink</a:t>
            </a:r>
            <a:r>
              <a:rPr lang="cs-CZ" dirty="0"/>
              <a:t> pravděpodobně není správná cesta.</a:t>
            </a:r>
          </a:p>
          <a:p>
            <a:pPr lvl="1"/>
            <a:r>
              <a:rPr lang="cs-CZ" dirty="0"/>
              <a:t>Tvorba image je samozřejmě zapojená do CI/CD </a:t>
            </a:r>
            <a:r>
              <a:rPr lang="cs-CZ" dirty="0" err="1"/>
              <a:t>pipeline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r>
              <a:rPr lang="cs-CZ" dirty="0"/>
              <a:t>Pokud ještě nejste připraveni na </a:t>
            </a:r>
            <a:r>
              <a:rPr lang="cs-CZ" dirty="0" err="1"/>
              <a:t>Buildpacks</a:t>
            </a:r>
            <a:r>
              <a:rPr lang="cs-CZ" dirty="0"/>
              <a:t>, tak doporučuji JIB.</a:t>
            </a:r>
            <a:endParaRPr lang="en-US" dirty="0"/>
          </a:p>
          <a:p>
            <a:pPr lvl="1"/>
            <a:r>
              <a:rPr lang="cs-CZ" dirty="0"/>
              <a:t>Případný přechod na </a:t>
            </a:r>
            <a:r>
              <a:rPr lang="cs-CZ" dirty="0" err="1"/>
              <a:t>Buildpacks</a:t>
            </a:r>
            <a:r>
              <a:rPr lang="cs-CZ" dirty="0"/>
              <a:t> z </a:t>
            </a:r>
            <a:r>
              <a:rPr lang="cs-CZ" dirty="0" err="1"/>
              <a:t>JIBu</a:t>
            </a:r>
            <a:r>
              <a:rPr lang="cs-CZ" dirty="0"/>
              <a:t> je velice jednoduchý.</a:t>
            </a:r>
          </a:p>
        </p:txBody>
      </p:sp>
    </p:spTree>
    <p:extLst>
      <p:ext uri="{BB962C8B-B14F-4D97-AF65-F5344CB8AC3E}">
        <p14:creationId xmlns:p14="http://schemas.microsoft.com/office/powerpoint/2010/main" val="165454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12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CF9B-F984-FB40-B995-410431808720}"/>
              </a:ext>
            </a:extLst>
          </p:cNvPr>
          <p:cNvSpPr txBox="1">
            <a:spLocks/>
          </p:cNvSpPr>
          <p:nvPr/>
        </p:nvSpPr>
        <p:spPr>
          <a:xfrm>
            <a:off x="403860" y="1785825"/>
            <a:ext cx="7563729" cy="10022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rgbClr val="0034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5000" dirty="0">
                <a:solidFill>
                  <a:srgbClr val="FF0000"/>
                </a:solidFill>
              </a:rPr>
              <a:t>Tvorba </a:t>
            </a:r>
            <a:r>
              <a:rPr lang="cs-CZ" sz="5000" dirty="0" err="1">
                <a:solidFill>
                  <a:srgbClr val="FF0000"/>
                </a:solidFill>
              </a:rPr>
              <a:t>Docker</a:t>
            </a:r>
            <a:r>
              <a:rPr lang="cs-CZ" sz="5000" dirty="0">
                <a:solidFill>
                  <a:srgbClr val="FF0000"/>
                </a:solidFill>
              </a:rPr>
              <a:t> </a:t>
            </a:r>
            <a:r>
              <a:rPr lang="cs-CZ" sz="5000" dirty="0" err="1">
                <a:solidFill>
                  <a:srgbClr val="FF0000"/>
                </a:solidFill>
              </a:rPr>
              <a:t>images</a:t>
            </a:r>
            <a:r>
              <a:rPr lang="cs-CZ" sz="5000" dirty="0">
                <a:solidFill>
                  <a:srgbClr val="FF0000"/>
                </a:solidFill>
              </a:rPr>
              <a:t> pomocí </a:t>
            </a:r>
            <a:r>
              <a:rPr lang="cs-CZ" sz="5000" dirty="0" err="1">
                <a:solidFill>
                  <a:srgbClr val="FF0000"/>
                </a:solidFill>
              </a:rPr>
              <a:t>Spring</a:t>
            </a:r>
            <a:r>
              <a:rPr lang="cs-CZ" sz="5000" dirty="0">
                <a:solidFill>
                  <a:srgbClr val="FF0000"/>
                </a:solidFill>
              </a:rPr>
              <a:t> </a:t>
            </a:r>
            <a:r>
              <a:rPr lang="cs-CZ" sz="5000" dirty="0" err="1">
                <a:solidFill>
                  <a:srgbClr val="FF0000"/>
                </a:solidFill>
              </a:rPr>
              <a:t>Boot</a:t>
            </a:r>
            <a:r>
              <a:rPr lang="cs-CZ" sz="5000" dirty="0">
                <a:solidFill>
                  <a:srgbClr val="FF0000"/>
                </a:solidFill>
              </a:rPr>
              <a:t> </a:t>
            </a:r>
            <a:r>
              <a:rPr lang="cs-CZ" sz="5000" dirty="0" err="1">
                <a:solidFill>
                  <a:srgbClr val="FF0000"/>
                </a:solidFill>
              </a:rPr>
              <a:t>Maven</a:t>
            </a:r>
            <a:r>
              <a:rPr lang="cs-CZ" sz="5000" dirty="0">
                <a:solidFill>
                  <a:srgbClr val="FF0000"/>
                </a:solidFill>
              </a:rPr>
              <a:t> pluginu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09F81-A9C5-F848-91BB-05639184E077}"/>
              </a:ext>
            </a:extLst>
          </p:cNvPr>
          <p:cNvSpPr txBox="1">
            <a:spLocks/>
          </p:cNvSpPr>
          <p:nvPr/>
        </p:nvSpPr>
        <p:spPr>
          <a:xfrm>
            <a:off x="403860" y="2776632"/>
            <a:ext cx="6222521" cy="15904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54AAD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500" dirty="0">
                <a:solidFill>
                  <a:schemeClr val="tx1"/>
                </a:solidFill>
              </a:rPr>
              <a:t>Jiří Pinkas  |</a:t>
            </a:r>
            <a:r>
              <a:rPr lang="cs-CZ" sz="2500" dirty="0">
                <a:solidFill>
                  <a:srgbClr val="FFD500"/>
                </a:solidFill>
              </a:rPr>
              <a:t>  </a:t>
            </a:r>
            <a:r>
              <a:rPr lang="cs-CZ" sz="2500" dirty="0" err="1">
                <a:solidFill>
                  <a:srgbClr val="FF0000"/>
                </a:solidFill>
              </a:rPr>
              <a:t>JavaDays</a:t>
            </a:r>
            <a:r>
              <a:rPr lang="cs-CZ" sz="2500" dirty="0">
                <a:solidFill>
                  <a:srgbClr val="FF0000"/>
                </a:solidFill>
              </a:rPr>
              <a:t> 2022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D727EAA-9A0C-4976-BD38-7EE0AAB7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79" y="0"/>
            <a:ext cx="2255521" cy="338514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340DAFBE-9F2E-3E7B-251A-D815DD14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23" y="5312771"/>
            <a:ext cx="1387186" cy="1387186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9E21F700-BA4B-9546-69BD-37A2BD36EDA9}"/>
              </a:ext>
            </a:extLst>
          </p:cNvPr>
          <p:cNvSpPr txBox="1"/>
          <p:nvPr/>
        </p:nvSpPr>
        <p:spPr>
          <a:xfrm>
            <a:off x="10094525" y="4920861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Generální partner</a:t>
            </a:r>
          </a:p>
        </p:txBody>
      </p:sp>
    </p:spTree>
    <p:extLst>
      <p:ext uri="{BB962C8B-B14F-4D97-AF65-F5344CB8AC3E}">
        <p14:creationId xmlns:p14="http://schemas.microsoft.com/office/powerpoint/2010/main" val="20632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build="p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>
                    <p:tmAbs val="0"/>
                  </p:iterate>
                  <p:childTnLst>
                    <p:set>
                      <p:cBhvr>
                        <p:cTn fill="hold"/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DA05B-5121-487B-A0A0-D2418F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story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B5377BF-DA85-48E9-BF95-DDBC5470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Goodbye Dockerfile: Cloud Native Buildpacks with Paketo.io &amp; layered jars  for Spring Boot">
            <a:extLst>
              <a:ext uri="{FF2B5EF4-FFF2-40B4-BE49-F238E27FC236}">
                <a16:creationId xmlns:a16="http://schemas.microsoft.com/office/drawing/2014/main" id="{7061D994-A59F-C27B-8B30-62BC75D1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75353"/>
            <a:ext cx="7075714" cy="5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441A3-56D8-D1F5-CA84-59A98C9A1FBF}"/>
              </a:ext>
            </a:extLst>
          </p:cNvPr>
          <p:cNvSpPr txBox="1"/>
          <p:nvPr/>
        </p:nvSpPr>
        <p:spPr>
          <a:xfrm>
            <a:off x="3282043" y="629251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https://blog.codecentric.de/buildpacks-spring-boot</a:t>
            </a:r>
            <a:r>
              <a:rPr lang="cs-C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2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DA05B-5121-487B-A0A0-D2418F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TL</a:t>
            </a:r>
            <a:r>
              <a:rPr lang="en-US" dirty="0"/>
              <a:t>;DR: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B5377BF-DA85-48E9-BF95-DDBC5470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Ideálně pomocí:</a:t>
            </a:r>
          </a:p>
          <a:p>
            <a:pPr lvl="1"/>
            <a:r>
              <a:rPr lang="cs-CZ" dirty="0" err="1"/>
              <a:t>mvn</a:t>
            </a:r>
            <a:r>
              <a:rPr lang="cs-CZ" dirty="0"/>
              <a:t> </a:t>
            </a:r>
            <a:r>
              <a:rPr lang="cs-CZ" dirty="0" err="1"/>
              <a:t>spring-boot:build-image</a:t>
            </a:r>
            <a:endParaRPr lang="cs-CZ" dirty="0"/>
          </a:p>
          <a:p>
            <a:pPr lvl="2"/>
            <a:r>
              <a:rPr lang="cs-CZ" dirty="0"/>
              <a:t>Stáhne se </a:t>
            </a:r>
            <a:r>
              <a:rPr lang="cs-CZ" dirty="0" err="1"/>
              <a:t>builder</a:t>
            </a:r>
            <a:r>
              <a:rPr lang="cs-CZ" dirty="0"/>
              <a:t> image, ve které se provede build aplikace a výsledkem je </a:t>
            </a:r>
            <a:r>
              <a:rPr lang="cs-CZ" dirty="0" err="1"/>
              <a:t>Docker</a:t>
            </a:r>
            <a:r>
              <a:rPr lang="cs-CZ" dirty="0"/>
              <a:t> image</a:t>
            </a:r>
          </a:p>
          <a:p>
            <a:pPr lvl="3"/>
            <a:r>
              <a:rPr lang="cs-CZ" dirty="0"/>
              <a:t>Jediné co je zapotřebí je mít nainstalovaný </a:t>
            </a:r>
            <a:r>
              <a:rPr lang="cs-CZ" dirty="0" err="1"/>
              <a:t>Docker</a:t>
            </a:r>
            <a:r>
              <a:rPr lang="cs-CZ" dirty="0"/>
              <a:t> (build-image </a:t>
            </a:r>
            <a:r>
              <a:rPr lang="cs-CZ" dirty="0" err="1"/>
              <a:t>goal</a:t>
            </a:r>
            <a:r>
              <a:rPr lang="cs-CZ" dirty="0"/>
              <a:t> používá </a:t>
            </a:r>
            <a:r>
              <a:rPr lang="cs-CZ" dirty="0" err="1"/>
              <a:t>Docker</a:t>
            </a:r>
            <a:r>
              <a:rPr lang="cs-CZ" dirty="0"/>
              <a:t> </a:t>
            </a:r>
            <a:r>
              <a:rPr lang="cs-CZ" dirty="0" err="1"/>
              <a:t>daemon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Tvoří </a:t>
            </a:r>
            <a:r>
              <a:rPr lang="cs-CZ" dirty="0" err="1"/>
              <a:t>layered</a:t>
            </a:r>
            <a:r>
              <a:rPr lang="cs-CZ" dirty="0"/>
              <a:t> image</a:t>
            </a:r>
          </a:p>
          <a:p>
            <a:pPr lvl="2"/>
            <a:r>
              <a:rPr lang="cs-CZ" dirty="0"/>
              <a:t>Out-</a:t>
            </a:r>
            <a:r>
              <a:rPr lang="cs-CZ" dirty="0" err="1"/>
              <a:t>of</a:t>
            </a:r>
            <a:r>
              <a:rPr lang="cs-CZ" dirty="0"/>
              <a:t>-</a:t>
            </a:r>
            <a:r>
              <a:rPr lang="cs-CZ" dirty="0" err="1"/>
              <a:t>the</a:t>
            </a:r>
            <a:r>
              <a:rPr lang="cs-CZ" dirty="0"/>
              <a:t>-box bude uvnitř </a:t>
            </a:r>
            <a:r>
              <a:rPr lang="cs-CZ" dirty="0" err="1"/>
              <a:t>Bellsoft</a:t>
            </a:r>
            <a:r>
              <a:rPr lang="cs-CZ" dirty="0"/>
              <a:t> </a:t>
            </a:r>
            <a:r>
              <a:rPr lang="cs-CZ" dirty="0" err="1"/>
              <a:t>Liberica</a:t>
            </a:r>
            <a:r>
              <a:rPr lang="cs-CZ" dirty="0"/>
              <a:t> JDK</a:t>
            </a:r>
          </a:p>
          <a:p>
            <a:pPr marL="0" indent="0"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spring-boot-maven-plugin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endParaRPr lang="cs-CZ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49D33-C494-E3DD-43A0-E5B1DE618948}"/>
              </a:ext>
            </a:extLst>
          </p:cNvPr>
          <p:cNvSpPr txBox="1"/>
          <p:nvPr/>
        </p:nvSpPr>
        <p:spPr>
          <a:xfrm>
            <a:off x="478631" y="5807631"/>
            <a:ext cx="8254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https://docs.spring.io/spring-boot/docs/current/maven-plugin/reference/htmlsingle/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91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5A91-9CB4-4BA8-8520-C12DCA32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Layered</a:t>
            </a:r>
            <a:r>
              <a:rPr lang="cs-CZ" dirty="0"/>
              <a:t> </a:t>
            </a:r>
            <a:r>
              <a:rPr lang="cs-CZ" dirty="0" err="1"/>
              <a:t>Docker</a:t>
            </a:r>
            <a:r>
              <a:rPr lang="cs-CZ" dirty="0"/>
              <a:t> </a:t>
            </a:r>
            <a:r>
              <a:rPr lang="cs-CZ" dirty="0" err="1"/>
              <a:t>images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E784-A06E-4C7A-9F6A-C1F65A3B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2" y="1825625"/>
            <a:ext cx="5505450" cy="4351338"/>
          </a:xfrm>
        </p:spPr>
        <p:txBody>
          <a:bodyPr/>
          <a:lstStyle/>
          <a:p>
            <a:r>
              <a:rPr lang="cs-CZ" dirty="0"/>
              <a:t>Nejlepší je tvořit </a:t>
            </a:r>
            <a:r>
              <a:rPr lang="cs-CZ" dirty="0" err="1"/>
              <a:t>layered</a:t>
            </a:r>
            <a:r>
              <a:rPr lang="cs-CZ" dirty="0"/>
              <a:t> image.</a:t>
            </a:r>
          </a:p>
          <a:p>
            <a:pPr lvl="1"/>
            <a:r>
              <a:rPr lang="cs-CZ" dirty="0"/>
              <a:t>Když máme vrstvy jako jsou na obrázku vpravo a změní se něco z vrstvy </a:t>
            </a:r>
            <a:r>
              <a:rPr lang="cs-CZ" dirty="0" err="1"/>
              <a:t>dependencies</a:t>
            </a:r>
            <a:r>
              <a:rPr lang="cs-CZ" dirty="0"/>
              <a:t>, tak se do </a:t>
            </a:r>
            <a:r>
              <a:rPr lang="cs-CZ" dirty="0" err="1"/>
              <a:t>Docker</a:t>
            </a:r>
            <a:r>
              <a:rPr lang="cs-CZ" dirty="0"/>
              <a:t> registry / k8s node pošlou vrstvy </a:t>
            </a:r>
            <a:r>
              <a:rPr lang="cs-CZ" dirty="0" err="1"/>
              <a:t>dependencies</a:t>
            </a:r>
            <a:r>
              <a:rPr lang="cs-CZ" dirty="0"/>
              <a:t>, </a:t>
            </a:r>
            <a:r>
              <a:rPr lang="cs-CZ" dirty="0" err="1"/>
              <a:t>snapshot-dependencies</a:t>
            </a:r>
            <a:r>
              <a:rPr lang="cs-CZ" dirty="0"/>
              <a:t> a </a:t>
            </a:r>
            <a:r>
              <a:rPr lang="cs-CZ" dirty="0" err="1"/>
              <a:t>application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Když se něco změní ve vrstvě </a:t>
            </a:r>
            <a:r>
              <a:rPr lang="cs-CZ" dirty="0" err="1"/>
              <a:t>application</a:t>
            </a:r>
            <a:r>
              <a:rPr lang="cs-CZ" dirty="0"/>
              <a:t>, tak se pošle pouze vrstva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https://www.baeldung.com/docker-layers-spring-boot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29BB2-B97B-4F2C-9AAC-8B802F6E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18" y="2015366"/>
            <a:ext cx="550545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1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DA05B-5121-487B-A0A0-D2418F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r>
              <a:rPr lang="cs-CZ" dirty="0"/>
              <a:t>!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B5377BF-DA85-48E9-BF95-DDBC5470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OpenJ9 </a:t>
            </a:r>
            <a:r>
              <a:rPr lang="en-US" dirty="0" err="1"/>
              <a:t>buildpack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spring-boot-maven-plugin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TODO_IMAGE_NAME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gcr.io/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paketo-buildpacks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/eclipse-openj9:latest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paketo-buildpacks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/java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endParaRPr lang="cs-CZ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9D147-46C8-F998-4023-036BBBD28281}"/>
              </a:ext>
            </a:extLst>
          </p:cNvPr>
          <p:cNvSpPr txBox="1"/>
          <p:nvPr/>
        </p:nvSpPr>
        <p:spPr>
          <a:xfrm>
            <a:off x="478632" y="5646185"/>
            <a:ext cx="8418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Podporovan</a:t>
            </a:r>
            <a:r>
              <a:rPr lang="cs-CZ" dirty="0"/>
              <a:t>é image:</a:t>
            </a:r>
            <a:endParaRPr lang="en-US" dirty="0"/>
          </a:p>
          <a:p>
            <a:r>
              <a:rPr lang="en-US" dirty="0">
                <a:hlinkClick r:id="rId2"/>
              </a:rPr>
              <a:t>https://github.com/orgs/paketo-buildpacks/repositories?q=jre&amp;type=&amp;language=&amp;sort=</a:t>
            </a:r>
            <a:r>
              <a:rPr lang="cs-C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7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DA05B-5121-487B-A0A0-D2418F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  <a:r>
              <a:rPr lang="cs-CZ" dirty="0"/>
              <a:t>!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B5377BF-DA85-48E9-BF95-DDBC5470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V </a:t>
            </a:r>
            <a:r>
              <a:rPr lang="cs-CZ" dirty="0" err="1"/>
              <a:t>Builder</a:t>
            </a:r>
            <a:r>
              <a:rPr lang="cs-CZ" dirty="0"/>
              <a:t> image se provádí build Vaší aplikace. Out-</a:t>
            </a:r>
            <a:r>
              <a:rPr lang="cs-CZ" dirty="0" err="1"/>
              <a:t>of</a:t>
            </a:r>
            <a:r>
              <a:rPr lang="cs-CZ" dirty="0"/>
              <a:t>-</a:t>
            </a:r>
            <a:r>
              <a:rPr lang="cs-CZ" dirty="0" err="1"/>
              <a:t>the</a:t>
            </a:r>
            <a:r>
              <a:rPr lang="cs-CZ" dirty="0"/>
              <a:t>-box existují 3 </a:t>
            </a:r>
            <a:r>
              <a:rPr lang="cs-CZ" dirty="0" err="1"/>
              <a:t>buildery</a:t>
            </a:r>
            <a:r>
              <a:rPr lang="cs-CZ" dirty="0"/>
              <a:t>: full, base a </a:t>
            </a:r>
            <a:r>
              <a:rPr lang="cs-CZ" dirty="0" err="1"/>
              <a:t>tiny</a:t>
            </a:r>
            <a:r>
              <a:rPr lang="cs-CZ" dirty="0"/>
              <a:t> (liší se množstvím knihoven, které jsou uvnitř </a:t>
            </a:r>
            <a:r>
              <a:rPr lang="cs-CZ" dirty="0" err="1"/>
              <a:t>builder</a:t>
            </a:r>
            <a:r>
              <a:rPr lang="cs-CZ" dirty="0"/>
              <a:t> image). Pro tvorbu Java aplikací Vám bude s největší pravděpodobností stačit </a:t>
            </a:r>
            <a:r>
              <a:rPr lang="cs-CZ" dirty="0" err="1"/>
              <a:t>tiny</a:t>
            </a:r>
            <a:r>
              <a:rPr lang="cs-CZ" dirty="0"/>
              <a:t> </a:t>
            </a:r>
            <a:r>
              <a:rPr lang="cs-CZ" dirty="0" err="1"/>
              <a:t>builder</a:t>
            </a:r>
            <a:r>
              <a:rPr lang="cs-CZ" dirty="0"/>
              <a:t>:</a:t>
            </a:r>
          </a:p>
          <a:p>
            <a:pPr marL="0" indent="0">
              <a:buNone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spring-boot-maven-plugin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paketobuildpacks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builder:tiny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endParaRPr kumimoji="0" lang="cs-CZ" altLang="en-US" sz="1400" b="0" i="1" u="none" strike="noStrike" cap="none" normalizeH="0" baseline="0" dirty="0">
              <a:ln>
                <a:noFill/>
              </a:ln>
              <a:solidFill>
                <a:srgbClr val="871094"/>
              </a:solidFill>
              <a:effectLst/>
              <a:latin typeface="JetBrains Mono"/>
            </a:endParaRPr>
          </a:p>
          <a:p>
            <a:r>
              <a:rPr lang="cs-CZ" dirty="0">
                <a:hlinkClick r:id="rId2"/>
              </a:rPr>
              <a:t>https://paketo.io/docs/concepts/builders/</a:t>
            </a:r>
            <a:r>
              <a:rPr lang="cs-CZ" dirty="0"/>
              <a:t> </a:t>
            </a:r>
          </a:p>
          <a:p>
            <a:r>
              <a:rPr lang="cs-CZ" dirty="0"/>
              <a:t>Je možné si vytvořit i vlastní </a:t>
            </a:r>
            <a:r>
              <a:rPr lang="cs-CZ" dirty="0" err="1"/>
              <a:t>builder</a:t>
            </a:r>
            <a:r>
              <a:rPr lang="cs-CZ" dirty="0"/>
              <a:t> s vlastní image (pro korporáty)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https://paketo.io/docs/howto/create-custom-stack/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455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DA05B-5121-487B-A0A0-D2418F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MORE!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B5377BF-DA85-48E9-BF95-DDBC5470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Buildpacks</a:t>
            </a:r>
            <a:r>
              <a:rPr lang="cs-CZ" dirty="0"/>
              <a:t> umí také provést </a:t>
            </a:r>
            <a:r>
              <a:rPr lang="cs-CZ" dirty="0" err="1"/>
              <a:t>push</a:t>
            </a:r>
            <a:r>
              <a:rPr lang="cs-CZ" dirty="0"/>
              <a:t> do </a:t>
            </a:r>
            <a:r>
              <a:rPr lang="cs-CZ" dirty="0" err="1"/>
              <a:t>Docker</a:t>
            </a:r>
            <a:r>
              <a:rPr lang="cs-CZ" dirty="0"/>
              <a:t> registry:</a:t>
            </a:r>
          </a:p>
          <a:p>
            <a:pPr marL="0" indent="0">
              <a:buNone/>
            </a:pP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plugin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cs-CZ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&lt;</a:t>
            </a:r>
            <a:r>
              <a:rPr lang="en-US" sz="1800" b="0" i="0" u="none" strike="noStrike" dirty="0" err="1">
                <a:solidFill>
                  <a:srgbClr val="0033B3"/>
                </a:solidFill>
                <a:latin typeface="JetBrains Mono"/>
              </a:rPr>
              <a:t>groupId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r>
              <a:rPr lang="en-US" sz="1800" b="0" i="0" u="none" strike="noStrike" dirty="0" err="1">
                <a:solidFill>
                  <a:srgbClr val="080808"/>
                </a:solidFill>
                <a:latin typeface="JetBrains Mono"/>
              </a:rPr>
              <a:t>org.springframework.boot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&lt;/</a:t>
            </a:r>
            <a:r>
              <a:rPr lang="en-US" sz="1800" b="0" i="0" u="none" strike="noStrike" dirty="0" err="1">
                <a:solidFill>
                  <a:srgbClr val="0033B3"/>
                </a:solidFill>
                <a:latin typeface="JetBrains Mono"/>
              </a:rPr>
              <a:t>groupId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cs-CZ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&lt;</a:t>
            </a:r>
            <a:r>
              <a:rPr lang="en-US" sz="1800" b="0" i="0" u="none" strike="noStrike" dirty="0" err="1">
                <a:solidFill>
                  <a:srgbClr val="0033B3"/>
                </a:solidFill>
                <a:latin typeface="JetBrains Mono"/>
              </a:rPr>
              <a:t>artifactId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r>
              <a:rPr lang="en-US" sz="1800" b="0" i="0" u="none" strike="noStrike" dirty="0">
                <a:solidFill>
                  <a:srgbClr val="080808"/>
                </a:solidFill>
                <a:latin typeface="JetBrains Mono"/>
              </a:rPr>
              <a:t>spring-boot-maven-plugin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&lt;/</a:t>
            </a:r>
            <a:r>
              <a:rPr lang="en-US" sz="1800" b="0" i="0" u="none" strike="noStrike" dirty="0" err="1">
                <a:solidFill>
                  <a:srgbClr val="0033B3"/>
                </a:solidFill>
                <a:latin typeface="JetBrains Mono"/>
              </a:rPr>
              <a:t>artifactId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cs-CZ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configuration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classifier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r>
              <a:rPr lang="en-US" sz="1800" b="0" i="0" u="none" strike="noStrike" dirty="0">
                <a:solidFill>
                  <a:srgbClr val="080808"/>
                </a:solidFill>
                <a:latin typeface="JetBrains Mono"/>
              </a:rPr>
              <a:t>${</a:t>
            </a:r>
            <a:r>
              <a:rPr lang="en-US" sz="1800" b="0" i="0" u="none" strike="noStrike" dirty="0" err="1">
                <a:solidFill>
                  <a:srgbClr val="080808"/>
                </a:solidFill>
                <a:latin typeface="JetBrains Mono"/>
              </a:rPr>
              <a:t>repackage.classifier</a:t>
            </a:r>
            <a:r>
              <a:rPr lang="en-US" sz="1800" b="0" i="0" u="none" strike="noStrike" dirty="0">
                <a:solidFill>
                  <a:srgbClr val="080808"/>
                </a:solidFill>
                <a:latin typeface="JetBrains Mono"/>
              </a:rPr>
              <a:t>}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classifier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image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    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builder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r>
              <a:rPr lang="en-US" sz="1800" b="0" i="0" u="none" strike="noStrike" dirty="0" err="1">
                <a:solidFill>
                  <a:srgbClr val="080808"/>
                </a:solidFill>
                <a:latin typeface="JetBrains Mono"/>
              </a:rPr>
              <a:t>paketobuildpacks</a:t>
            </a:r>
            <a:r>
              <a:rPr lang="en-US" sz="1800" b="0" i="0" u="none" strike="noStrike" dirty="0">
                <a:solidFill>
                  <a:srgbClr val="080808"/>
                </a:solidFill>
                <a:latin typeface="JetBrains Mono"/>
              </a:rPr>
              <a:t>/</a:t>
            </a:r>
            <a:r>
              <a:rPr lang="en-US" sz="1800" b="0" i="0" u="none" strike="noStrike" dirty="0" err="1">
                <a:solidFill>
                  <a:srgbClr val="080808"/>
                </a:solidFill>
                <a:latin typeface="JetBrains Mono"/>
              </a:rPr>
              <a:t>builder:tiny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builder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cs-CZ" sz="1800" b="0" i="1" u="none" strike="noStrike" dirty="0">
                <a:solidFill>
                  <a:srgbClr val="871094"/>
                </a:solidFill>
                <a:latin typeface="JetBrains Mono"/>
              </a:rPr>
              <a:t>            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name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r>
              <a:rPr lang="en-US" sz="1800" b="0" i="0" u="none" strike="noStrike" dirty="0">
                <a:solidFill>
                  <a:srgbClr val="080808"/>
                </a:solidFill>
                <a:latin typeface="JetBrains Mono"/>
              </a:rPr>
              <a:t>TODO_IMAGE_NAME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name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    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publish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r>
              <a:rPr lang="en-US" sz="1800" b="0" i="0" u="none" strike="noStrike" dirty="0">
                <a:solidFill>
                  <a:srgbClr val="080808"/>
                </a:solidFill>
                <a:latin typeface="JetBrains Mono"/>
              </a:rPr>
              <a:t>true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publish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image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docker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    &lt;</a:t>
            </a:r>
            <a:r>
              <a:rPr lang="en-US" sz="1800" b="0" i="0" u="none" strike="noStrike" dirty="0" err="1">
                <a:solidFill>
                  <a:srgbClr val="0033B3"/>
                </a:solidFill>
                <a:latin typeface="JetBrains Mono"/>
              </a:rPr>
              <a:t>publishRegistry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        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username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r>
              <a:rPr lang="en-US" sz="1800" b="0" i="0" u="none" strike="noStrike" dirty="0">
                <a:solidFill>
                  <a:srgbClr val="080808"/>
                </a:solidFill>
                <a:latin typeface="JetBrains Mono"/>
              </a:rPr>
              <a:t>TODO_USERNAME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username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        &lt;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password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r>
              <a:rPr lang="en-US" sz="1800" b="0" i="0" u="none" strike="noStrike" dirty="0">
                <a:solidFill>
                  <a:srgbClr val="080808"/>
                </a:solidFill>
                <a:latin typeface="JetBrains Mono"/>
              </a:rPr>
              <a:t>TODO_PASSWORD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password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    &lt;/</a:t>
            </a:r>
            <a:r>
              <a:rPr lang="en-US" sz="1800" b="0" i="0" u="none" strike="noStrike" dirty="0" err="1">
                <a:solidFill>
                  <a:srgbClr val="0033B3"/>
                </a:solidFill>
                <a:latin typeface="JetBrains Mono"/>
              </a:rPr>
              <a:t>publishRegistry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    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docker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    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configuration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b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</a:b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&lt;/</a:t>
            </a:r>
            <a:r>
              <a:rPr lang="en-US" sz="1800" b="0" i="0" u="none" strike="noStrike" dirty="0">
                <a:solidFill>
                  <a:srgbClr val="0033B3"/>
                </a:solidFill>
                <a:latin typeface="JetBrains Mono"/>
              </a:rPr>
              <a:t>plugin</a:t>
            </a:r>
            <a:r>
              <a:rPr lang="en-US" sz="1800" b="0" i="1" u="none" strike="noStrike" dirty="0">
                <a:solidFill>
                  <a:srgbClr val="871094"/>
                </a:solidFill>
                <a:latin typeface="JetBrains Mono"/>
              </a:rPr>
              <a:t>&gt;</a:t>
            </a:r>
            <a:endParaRPr lang="en-US" sz="1800" b="0" i="0" u="none" strike="noStrike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cs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E9B00-A021-436C-45A0-9AD7CF87D4F5}"/>
              </a:ext>
            </a:extLst>
          </p:cNvPr>
          <p:cNvSpPr txBox="1"/>
          <p:nvPr/>
        </p:nvSpPr>
        <p:spPr>
          <a:xfrm>
            <a:off x="5279912" y="4170040"/>
            <a:ext cx="5440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1800" b="0" i="0" u="none" strike="noStrike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Tady</a:t>
            </a:r>
            <a:r>
              <a:rPr lang="en-US" sz="1800" b="0" i="0" u="none" strike="noStrike" dirty="0">
                <a:solidFill>
                  <a:prstClr val="black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bohužel</a:t>
            </a:r>
            <a:r>
              <a:rPr lang="en-US" sz="1800" b="0" i="0" u="none" strike="noStrike" dirty="0">
                <a:solidFill>
                  <a:prstClr val="black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musí</a:t>
            </a:r>
            <a:r>
              <a:rPr lang="en-US" sz="1800" b="0" i="0" u="none" strike="noStrike" dirty="0">
                <a:solidFill>
                  <a:prstClr val="black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být</a:t>
            </a:r>
            <a:r>
              <a:rPr lang="en-US" sz="1800" b="0" i="0" u="none" strike="noStrike" dirty="0">
                <a:solidFill>
                  <a:prstClr val="black"/>
                </a:solidFill>
                <a:latin typeface="Liberation Sans" panose="020B0604020202020204" pitchFamily="34" charset="0"/>
              </a:rPr>
              <a:t> v </a:t>
            </a:r>
            <a:r>
              <a:rPr lang="en-US" sz="1800" b="0" i="0" u="none" strike="noStrike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současnosti</a:t>
            </a:r>
            <a:r>
              <a:rPr lang="en-US" sz="1800" b="0" i="0" u="none" strike="noStrike" dirty="0">
                <a:solidFill>
                  <a:prstClr val="black"/>
                </a:solidFill>
                <a:latin typeface="Liberation Sans" panose="020B0604020202020204" pitchFamily="34" charset="0"/>
              </a:rPr>
              <a:t> username &amp; password  :-( </a:t>
            </a:r>
            <a:endParaRPr lang="en-US" sz="2400" b="0" i="0" u="none" strike="noStrike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/>
            <a:r>
              <a:rPr lang="pl-PL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Dá se to obejít tak, že se zadefinuje property např.:</a:t>
            </a:r>
            <a:endParaRPr lang="pl-PL" sz="24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/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  &lt;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docker.username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&gt;TODO&lt;/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docker.username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&gt;</a:t>
            </a:r>
            <a:endParaRPr lang="en-US" sz="24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/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Poté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zde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použije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:</a:t>
            </a:r>
            <a:endParaRPr lang="en-US" sz="24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/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  &lt;username&gt;${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docker.username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}&lt;/username&gt;</a:t>
            </a:r>
            <a:endParaRPr lang="en-US" sz="24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/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A 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při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spuštění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dá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změnit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z 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příkazové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řádky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:</a:t>
            </a:r>
            <a:endParaRPr lang="en-US" sz="24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/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mvn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 -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Ddocker.username</a:t>
            </a:r>
            <a:r>
              <a:rPr lang="en-US" sz="1800" b="0" i="0" u="none" strike="noStrike" baseline="0" dirty="0">
                <a:solidFill>
                  <a:prstClr val="black"/>
                </a:solidFill>
                <a:latin typeface="Liberation Sans" panose="020B0604020202020204" pitchFamily="34" charset="0"/>
              </a:rPr>
              <a:t>=TODO_REAL_VALUE </a:t>
            </a:r>
            <a:r>
              <a:rPr lang="en-US" sz="1800" b="0" i="0" u="none" strike="noStrike" baseline="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spring-boot:build-image</a:t>
            </a:r>
            <a:endParaRPr lang="en-US" sz="2400" b="0" i="0" u="none" strike="noStrike" baseline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3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DA05B-5121-487B-A0A0-D2418F1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MORE!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B5377BF-DA85-48E9-BF95-DDBC5470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err="1"/>
              <a:t>Spring</a:t>
            </a:r>
            <a:r>
              <a:rPr lang="cs-CZ" sz="2400" dirty="0"/>
              <a:t> </a:t>
            </a:r>
            <a:r>
              <a:rPr lang="cs-CZ" sz="2400" dirty="0" err="1"/>
              <a:t>Native</a:t>
            </a:r>
            <a:r>
              <a:rPr lang="cs-CZ" sz="2400" dirty="0"/>
              <a:t> (</a:t>
            </a:r>
            <a:r>
              <a:rPr lang="cs-CZ" sz="2400" dirty="0" err="1"/>
              <a:t>Spring</a:t>
            </a:r>
            <a:r>
              <a:rPr lang="cs-CZ" sz="2400" dirty="0"/>
              <a:t> </a:t>
            </a:r>
            <a:r>
              <a:rPr lang="cs-CZ" sz="2400" dirty="0" err="1"/>
              <a:t>Boot</a:t>
            </a:r>
            <a:r>
              <a:rPr lang="cs-CZ" sz="2400" dirty="0"/>
              <a:t> 3):</a:t>
            </a:r>
          </a:p>
          <a:p>
            <a:pPr marL="0" indent="0">
              <a:buNone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&lt;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cs-CZ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&lt;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spring-boot-maven-plugin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&lt;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cs-CZ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&lt;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buildpacks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cs-CZ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&lt;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gcr.io/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paketo-buildpacks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/bellsoft-liberica:9.9.0-ea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</a:t>
            </a:r>
            <a:r>
              <a:rPr kumimoji="0" lang="cs-CZ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&lt;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gcr.io/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paketo-buildpacks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/java-native-image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</a:t>
            </a:r>
            <a:r>
              <a:rPr kumimoji="0" lang="cs-CZ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&lt;/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buildpacks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cs-CZ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cs-CZ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configuration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&lt;/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plugin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&gt;</a:t>
            </a:r>
            <a:b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endParaRPr lang="cs-CZ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D102D-C686-5E1D-3D57-871CF9D3863A}"/>
              </a:ext>
            </a:extLst>
          </p:cNvPr>
          <p:cNvSpPr txBox="1"/>
          <p:nvPr/>
        </p:nvSpPr>
        <p:spPr>
          <a:xfrm>
            <a:off x="478631" y="52970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 err="1"/>
              <a:t>mvn</a:t>
            </a:r>
            <a:r>
              <a:rPr lang="cs-CZ" dirty="0"/>
              <a:t> </a:t>
            </a:r>
            <a:r>
              <a:rPr lang="cs-CZ" dirty="0" err="1"/>
              <a:t>spring-boot:build-image</a:t>
            </a:r>
            <a:r>
              <a:rPr lang="en-US" dirty="0"/>
              <a:t> -</a:t>
            </a:r>
            <a:r>
              <a:rPr lang="en-US" dirty="0" err="1"/>
              <a:t>Pnative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1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1049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JetBrains Mono</vt:lpstr>
      <vt:lpstr>Liberation Sans</vt:lpstr>
      <vt:lpstr>Motiv Office</vt:lpstr>
      <vt:lpstr>1_Vlastní návrh</vt:lpstr>
      <vt:lpstr>2_Vlastní návrh</vt:lpstr>
      <vt:lpstr>PowerPoint Presentation</vt:lpstr>
      <vt:lpstr>PowerPoint Presentation</vt:lpstr>
      <vt:lpstr>The story</vt:lpstr>
      <vt:lpstr>TL;DR:</vt:lpstr>
      <vt:lpstr>Layered Docker images</vt:lpstr>
      <vt:lpstr>MORE!</vt:lpstr>
      <vt:lpstr>MORE!</vt:lpstr>
      <vt:lpstr>MORE!</vt:lpstr>
      <vt:lpstr>MORE!</vt:lpstr>
      <vt:lpstr>MORE!</vt:lpstr>
      <vt:lpstr>Další způsoby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Petra Susserova</dc:creator>
  <cp:lastModifiedBy>Pinkas Jiri</cp:lastModifiedBy>
  <cp:revision>70</cp:revision>
  <dcterms:created xsi:type="dcterms:W3CDTF">2020-04-21T14:57:11Z</dcterms:created>
  <dcterms:modified xsi:type="dcterms:W3CDTF">2022-11-09T10:03:52Z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6d9757-80ae-4c87-b4d7-9ffa7a0710d0_Enabled">
    <vt:lpwstr>true</vt:lpwstr>
  </property>
  <property fmtid="{D5CDD505-2E9C-101B-9397-08002B2CF9AE}" pid="3" name="MSIP_Label_076d9757-80ae-4c87-b4d7-9ffa7a0710d0_SetDate">
    <vt:lpwstr>2022-11-09T10:03:52Z</vt:lpwstr>
  </property>
  <property fmtid="{D5CDD505-2E9C-101B-9397-08002B2CF9AE}" pid="4" name="MSIP_Label_076d9757-80ae-4c87-b4d7-9ffa7a0710d0_Method">
    <vt:lpwstr>Standard</vt:lpwstr>
  </property>
  <property fmtid="{D5CDD505-2E9C-101B-9397-08002B2CF9AE}" pid="5" name="MSIP_Label_076d9757-80ae-4c87-b4d7-9ffa7a0710d0_Name">
    <vt:lpwstr>C1 - Internal</vt:lpwstr>
  </property>
  <property fmtid="{D5CDD505-2E9C-101B-9397-08002B2CF9AE}" pid="6" name="MSIP_Label_076d9757-80ae-4c87-b4d7-9ffa7a0710d0_SiteId">
    <vt:lpwstr>c79e7c80-cff5-4503-b468-3702cea89272</vt:lpwstr>
  </property>
  <property fmtid="{D5CDD505-2E9C-101B-9397-08002B2CF9AE}" pid="7" name="MSIP_Label_076d9757-80ae-4c87-b4d7-9ffa7a0710d0_ActionId">
    <vt:lpwstr>e1a4dadc-9fcf-442b-8737-b7de6c9ed03d</vt:lpwstr>
  </property>
  <property fmtid="{D5CDD505-2E9C-101B-9397-08002B2CF9AE}" pid="8" name="MSIP_Label_076d9757-80ae-4c87-b4d7-9ffa7a0710d0_ContentBits">
    <vt:lpwstr>0</vt:lpwstr>
  </property>
  <property fmtid="{D5CDD505-2E9C-101B-9397-08002B2CF9AE}" pid="9" name="Kod_Duvernosti">
    <vt:lpwstr>KB_C1_INTERNAL_992521</vt:lpwstr>
  </property>
</Properties>
</file>