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  <p:sldMasterId id="2147483672" r:id="rId3"/>
  </p:sldMasterIdLst>
  <p:notesMasterIdLst>
    <p:notesMasterId r:id="rId28"/>
  </p:notesMasterIdLst>
  <p:sldIdLst>
    <p:sldId id="264" r:id="rId4"/>
    <p:sldId id="258" r:id="rId5"/>
    <p:sldId id="275" r:id="rId6"/>
    <p:sldId id="278" r:id="rId7"/>
    <p:sldId id="277" r:id="rId8"/>
    <p:sldId id="286" r:id="rId9"/>
    <p:sldId id="276" r:id="rId10"/>
    <p:sldId id="272" r:id="rId11"/>
    <p:sldId id="268" r:id="rId12"/>
    <p:sldId id="279" r:id="rId13"/>
    <p:sldId id="280" r:id="rId14"/>
    <p:sldId id="281" r:id="rId15"/>
    <p:sldId id="282" r:id="rId16"/>
    <p:sldId id="283" r:id="rId17"/>
    <p:sldId id="271" r:id="rId18"/>
    <p:sldId id="290" r:id="rId19"/>
    <p:sldId id="291" r:id="rId20"/>
    <p:sldId id="287" r:id="rId21"/>
    <p:sldId id="285" r:id="rId22"/>
    <p:sldId id="292" r:id="rId23"/>
    <p:sldId id="289" r:id="rId24"/>
    <p:sldId id="288" r:id="rId25"/>
    <p:sldId id="284" r:id="rId26"/>
    <p:sldId id="265" r:id="rId2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67C3EF"/>
    <a:srgbClr val="2F7088"/>
    <a:srgbClr val="E84E0F"/>
    <a:srgbClr val="F27021"/>
    <a:srgbClr val="8B90C0"/>
    <a:srgbClr val="6395B0"/>
    <a:srgbClr val="7DB0C1"/>
    <a:srgbClr val="E10000"/>
    <a:srgbClr val="F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/>
    <p:restoredTop sz="94694"/>
  </p:normalViewPr>
  <p:slideViewPr>
    <p:cSldViewPr snapToGrid="0" snapToObjects="1">
      <p:cViewPr varScale="1">
        <p:scale>
          <a:sx n="77" d="100"/>
          <a:sy n="77" d="100"/>
        </p:scale>
        <p:origin x="11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496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B9D51-57F8-6E41-B6D9-FA2FE49A7D8A}" type="datetimeFigureOut">
              <a:rPr lang="cs-CZ" smtClean="0"/>
              <a:t>10.11.2022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01E45-BC6D-6747-8345-664612F8D2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18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AF0EBD-D0EB-B048-8A01-A1910AFF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763" y="1122363"/>
            <a:ext cx="11387137" cy="15494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FF0000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D85FD60-4086-3249-A7CB-57EA58FF0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763" y="2900363"/>
            <a:ext cx="11387137" cy="23574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</p:spTree>
    <p:extLst>
      <p:ext uri="{BB962C8B-B14F-4D97-AF65-F5344CB8AC3E}">
        <p14:creationId xmlns:p14="http://schemas.microsoft.com/office/powerpoint/2010/main" val="353479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E775C1-6309-5142-AFED-3FD620F9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565484"/>
            <a:ext cx="11337133" cy="1231687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0891A7-49D1-F148-9A1C-50A3F390ED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8632" y="1825625"/>
            <a:ext cx="11337132" cy="4351338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83658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06473734-39B7-4155-8E4A-8F2DBDF25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763" y="1122363"/>
            <a:ext cx="11387137" cy="15494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FF0000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0F8D92D1-4899-41C1-B3BB-FF241481F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763" y="2900363"/>
            <a:ext cx="11387137" cy="23574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</p:spTree>
    <p:extLst>
      <p:ext uri="{BB962C8B-B14F-4D97-AF65-F5344CB8AC3E}">
        <p14:creationId xmlns:p14="http://schemas.microsoft.com/office/powerpoint/2010/main" val="213045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53677C-8682-AB4C-98DB-055A1B17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7516"/>
            <a:ext cx="11277600" cy="1219655"/>
          </a:xfrm>
        </p:spPr>
        <p:txBody>
          <a:bodyPr/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D8F6FB-1EB8-3046-87D1-46D53FB23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97171"/>
            <a:ext cx="5638800" cy="4351338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031AC93-C5C0-064E-B62F-93C05720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97171"/>
            <a:ext cx="5638800" cy="4351338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74147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B88B91-1D35-C14F-9903-A8554463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69" y="577516"/>
            <a:ext cx="10918031" cy="1219655"/>
          </a:xfrm>
        </p:spPr>
        <p:txBody>
          <a:bodyPr/>
          <a:lstStyle/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61609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12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1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8A6F9E5-A195-2241-BAE7-48CCB866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44" y="471608"/>
            <a:ext cx="113657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594585-F1E2-F140-946F-FBA20DAD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344" y="1825625"/>
            <a:ext cx="113657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pic>
        <p:nvPicPr>
          <p:cNvPr id="17" name="Obrázek 16" descr="Obsah obrázku kreslení, podepsat&#10;&#10;Popis byl vytvořen automaticky">
            <a:extLst>
              <a:ext uri="{FF2B5EF4-FFF2-40B4-BE49-F238E27FC236}">
                <a16:creationId xmlns:a16="http://schemas.microsoft.com/office/drawing/2014/main" id="{A3EE80DF-450C-BF43-85F9-C962C3ACB24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28010" y="6448877"/>
            <a:ext cx="946243" cy="20623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F31203F-2B42-4E90-9CB4-19F1FD57714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18814" y="6313389"/>
            <a:ext cx="1219792" cy="3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8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9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C7E301BC-EEB9-4071-9C7A-1E267AD1EC97}"/>
              </a:ext>
            </a:extLst>
          </p:cNvPr>
          <p:cNvSpPr txBox="1"/>
          <p:nvPr userDrawn="1"/>
        </p:nvSpPr>
        <p:spPr>
          <a:xfrm>
            <a:off x="856527" y="4687747"/>
            <a:ext cx="5058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4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Děkuji Vám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4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 pozornost</a:t>
            </a:r>
          </a:p>
          <a:p>
            <a:pPr algn="ctr"/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284973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alvm.org/reference-manual/native-image/MemoryManagemen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raalvm.org/dashboar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wagoodman/div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alvm.org/reference-manual/native-image/JF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raalvm/enhancing-3rd-party-library-support-in-graalvm-native-image-with-shared-metadata-9eeae1651da4" TargetMode="External"/><Relationship Id="rId2" Type="http://schemas.openxmlformats.org/officeDocument/2006/relationships/hyperlink" Target="https://github.com/oracle/graalvm-reachability-meta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tart.spring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11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D7E5-D928-4298-8F55-70BFD6BF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Kompilace</a:t>
            </a:r>
            <a:r>
              <a:rPr lang="en-US" dirty="0"/>
              <a:t> Spring Boot </a:t>
            </a:r>
            <a:r>
              <a:rPr lang="en-US" dirty="0" err="1"/>
              <a:t>aplikace</a:t>
            </a:r>
            <a:r>
              <a:rPr lang="en-US" dirty="0"/>
              <a:t> do Native Executable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599B-CC46-47AB-85B4-97FCBE5C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A0045-4BE5-4178-BBDC-B561524F9AEA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05213" y="1797170"/>
            <a:ext cx="9359473" cy="4421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51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6A2B-2D28-483A-A9D2-A92ABB33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Time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32B0-F293-4967-83BF-917E3C680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78824-572B-440F-A6A5-5E7BB79D0EDD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56442" y="1825625"/>
            <a:ext cx="10581510" cy="3705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2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A1F1-9BC2-4468-9822-4A7FB59E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Size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5C95-6B99-4C08-91F8-8488F845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B96B7-0024-486F-8F8F-8B991F1F248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75869" y="1797171"/>
            <a:ext cx="11037499" cy="396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40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161C-F358-4C86-9BE5-05009D8B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Footprint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312A-C359-4321-84B1-174AC9F4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673B3-1FC6-49EC-B5B5-1A8BBC81CFF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8547" y="1825625"/>
            <a:ext cx="11355317" cy="411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45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16B7-A5D7-429F-B175-4A64911E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Time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B6E8-D8B4-4DFE-B0BC-21CFB638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14AD7-EBBD-4B6B-ACF3-98C1894121A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4589" y="1825625"/>
            <a:ext cx="10795897" cy="4433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70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AAE8-B5CA-919F-9FFE-3FDDBE18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 </a:t>
            </a:r>
            <a:r>
              <a:rPr lang="cs-CZ" dirty="0" err="1"/>
              <a:t>custom</a:t>
            </a:r>
            <a:r>
              <a:rPr lang="cs-CZ" dirty="0"/>
              <a:t> tříd atd.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14BB-3156-6F66-2A1E-46641C43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2" y="1825624"/>
            <a:ext cx="11337132" cy="4783897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RuntimeHintsRegistrar</a:t>
            </a:r>
            <a:r>
              <a:rPr lang="en-US" dirty="0"/>
              <a:t> interface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Pomocí implementace tohoto interface je možné do </a:t>
            </a:r>
            <a:r>
              <a:rPr lang="cs-CZ" dirty="0" err="1"/>
              <a:t>reflect-config.json</a:t>
            </a:r>
            <a:r>
              <a:rPr lang="cs-CZ" dirty="0"/>
              <a:t>, </a:t>
            </a:r>
            <a:r>
              <a:rPr lang="cs-CZ" dirty="0" err="1"/>
              <a:t>resource-config.json</a:t>
            </a:r>
            <a:r>
              <a:rPr lang="cs-CZ" dirty="0"/>
              <a:t> atd. jednoduše přidávat vlastní záznamy.</a:t>
            </a:r>
          </a:p>
          <a:p>
            <a:r>
              <a:rPr lang="cs-CZ" dirty="0"/>
              <a:t>Tento interface se musí aktivovat pomocí </a:t>
            </a:r>
            <a:r>
              <a:rPr lang="en-US" dirty="0"/>
              <a:t>@ImportRuntimeHints </a:t>
            </a:r>
            <a:r>
              <a:rPr lang="cs-CZ" dirty="0"/>
              <a:t>anotace</a:t>
            </a:r>
          </a:p>
          <a:p>
            <a:pPr marL="0" indent="0">
              <a:buNone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@Slf4j</a:t>
            </a:r>
            <a:b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MyRuntimeHints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RuntimeHintsRegistrar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</a:t>
            </a:r>
            <a:b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b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registerHints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RuntimeHints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hints,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ClassLoader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classLoader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 {</a:t>
            </a:r>
            <a:b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Register resources</a:t>
            </a:r>
            <a:b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hints.resources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</a:t>
            </a:r>
            <a:b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registerPattern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"banner.txt"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b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registerPattern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"static/*"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b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registerPattern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"templates/*"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allMemberCategories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MemberCategory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[]{</a:t>
            </a:r>
            <a:b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MemberCategory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9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DECLARED_FIELDS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en-US" sz="29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MemberCategory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9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INTROSPECT_DECLARED_CONSTRUCTORS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lang="en-US" altLang="en-US" sz="29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MemberCategory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9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INTROSPECT_DECLARED_METHODS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MemberCategory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9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INVOKE_DECLARED_METHODS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en-US" sz="2900" dirty="0">
                <a:solidFill>
                  <a:srgbClr val="080808"/>
                </a:solidFill>
                <a:latin typeface="JetBrains Mono"/>
              </a:rPr>
              <a:t> </a:t>
            </a:r>
            <a:br>
              <a:rPr lang="en-US" altLang="en-US" sz="29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9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MemberCategory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9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INVOKE_DECLARED_CONSTRUCTORS</a:t>
            </a:r>
            <a:b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reflectionHints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.registerType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org.thymeleaf.engine.IterationStatusVar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allMemberCategories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reflectionHints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.registerType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org.thymeleaf.expression.Lists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allMemberCategories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sz="2900" i="1" dirty="0">
                <a:solidFill>
                  <a:srgbClr val="871094"/>
                </a:solidFill>
                <a:latin typeface="JetBrains Mono"/>
              </a:rPr>
              <a:t>}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58853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CAF6-5C43-424F-9FC3-809FD0F2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 </a:t>
            </a:r>
            <a:r>
              <a:rPr lang="cs-CZ" dirty="0" err="1"/>
              <a:t>custom</a:t>
            </a:r>
            <a:r>
              <a:rPr lang="cs-CZ" dirty="0"/>
              <a:t> tříd atd.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55AC-31DF-4C50-A373-7E9EEEEE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Moje </a:t>
            </a:r>
            <a:r>
              <a:rPr lang="cs-CZ" b="1" dirty="0"/>
              <a:t>aktuální řešení</a:t>
            </a:r>
            <a:r>
              <a:rPr lang="cs-CZ" dirty="0"/>
              <a:t> pro zapojení více tříd (v tomto případě to jsou typicky </a:t>
            </a:r>
            <a:r>
              <a:rPr lang="cs-CZ" dirty="0" err="1"/>
              <a:t>DTOčka</a:t>
            </a:r>
            <a:r>
              <a:rPr lang="cs-CZ" dirty="0"/>
              <a:t>, která potřebuji zapojit pro přístup pomocí </a:t>
            </a:r>
            <a:r>
              <a:rPr lang="cs-CZ" dirty="0" err="1"/>
              <a:t>reflection</a:t>
            </a:r>
            <a:r>
              <a:rPr lang="cs-CZ" dirty="0"/>
              <a:t>):</a:t>
            </a:r>
          </a:p>
          <a:p>
            <a:pPr marL="0" indent="0">
              <a:buNone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org.reflections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reflections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0.10.2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endParaRPr kumimoji="0" lang="cs-CZ" altLang="en-US" sz="2200" b="0" i="1" u="none" strike="noStrike" cap="none" normalizeH="0" baseline="0" dirty="0">
              <a:ln>
                <a:noFill/>
              </a:ln>
              <a:solidFill>
                <a:srgbClr val="871094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@RegisterForReflection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record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CurrentNews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b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content,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publishDate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seoDescription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shortTitle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title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 {</a:t>
            </a:r>
            <a:r>
              <a:rPr kumimoji="0" lang="cs-CZ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0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8F9C-7272-44B5-A4B8-46D1626E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 </a:t>
            </a:r>
            <a:r>
              <a:rPr lang="cs-CZ" dirty="0" err="1"/>
              <a:t>custom</a:t>
            </a:r>
            <a:r>
              <a:rPr lang="cs-CZ" dirty="0"/>
              <a:t> tříd atd.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87B7A-9964-45B1-8607-922F3A035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cs-CZ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rootPackage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SkoleniWebApplication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.getPackageName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.info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"scan for DTOs in root package (and it's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subpackages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): {}"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rootPackage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classesSet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Reflections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rootPackage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getTypesAnnotatedWith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RegisterForReflection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.info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"registered DTOs: {}"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classesSet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allMemberCategories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MemberCategory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[]{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MemberCategory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DECLARED_FIELDS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MemberCategory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INTROSPECT_DECLARED_CONSTRUCTORS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MemberCategory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INTROSPECT_DECLARED_METHODS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MemberCategory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INVOKE_DECLARED_METHODS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MemberCategory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INVOKE_DECLARED_CONSTRUCTORS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reflectionHints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hints.reflection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classesSet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.forEach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reflectionHints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.registerType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allMemberCategories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lang="cs-CZ" sz="6000" dirty="0"/>
          </a:p>
        </p:txBody>
      </p:sp>
    </p:spTree>
    <p:extLst>
      <p:ext uri="{BB962C8B-B14F-4D97-AF65-F5344CB8AC3E}">
        <p14:creationId xmlns:p14="http://schemas.microsoft.com/office/powerpoint/2010/main" val="248226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5AE4-D14D-40B9-9DBB-05AD8836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GraalVM</a:t>
            </a:r>
            <a:r>
              <a:rPr lang="en-US" dirty="0"/>
              <a:t> Community vs. Enterprise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4F64-1D8B-483F-8F26-D26BA922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GraalVM</a:t>
            </a:r>
            <a:r>
              <a:rPr lang="en-US" sz="2800" dirty="0"/>
              <a:t> Community </a:t>
            </a:r>
            <a:r>
              <a:rPr lang="en-US" sz="2800" dirty="0" err="1"/>
              <a:t>obsahuje</a:t>
            </a:r>
            <a:r>
              <a:rPr lang="en-US" sz="2800" dirty="0"/>
              <a:t> </a:t>
            </a:r>
            <a:r>
              <a:rPr lang="en-US" sz="2800" dirty="0" err="1"/>
              <a:t>pouze</a:t>
            </a:r>
            <a:r>
              <a:rPr lang="en-US" sz="2800" dirty="0"/>
              <a:t> Serial GC</a:t>
            </a:r>
            <a:r>
              <a:rPr lang="cs-CZ" sz="2800" dirty="0"/>
              <a:t> </a:t>
            </a:r>
            <a:r>
              <a:rPr lang="cs-CZ" sz="2800" dirty="0">
                <a:sym typeface="Wingdings" panose="05000000000000000000" pitchFamily="2" charset="2"/>
              </a:rPr>
              <a:t></a:t>
            </a:r>
            <a:r>
              <a:rPr lang="en-US" sz="2800" dirty="0"/>
              <a:t> (a Epsilon GC </a:t>
            </a:r>
            <a:r>
              <a:rPr lang="en-US" sz="2800" dirty="0" err="1"/>
              <a:t>což</a:t>
            </a:r>
            <a:r>
              <a:rPr lang="en-US" sz="2800" dirty="0"/>
              <a:t> je no-op GC). Enterprise </a:t>
            </a:r>
            <a:r>
              <a:rPr lang="en-US" sz="2800" dirty="0" err="1"/>
              <a:t>verze</a:t>
            </a:r>
            <a:r>
              <a:rPr lang="en-US" sz="2800" dirty="0"/>
              <a:t> </a:t>
            </a:r>
            <a:r>
              <a:rPr lang="en-US" sz="2800" dirty="0" err="1"/>
              <a:t>obsahuje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G1:</a:t>
            </a:r>
          </a:p>
          <a:p>
            <a:pPr lvl="1"/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Serial GC je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vhodný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pouze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pro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malý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heap.</a:t>
            </a:r>
          </a:p>
          <a:p>
            <a:pPr lvl="1"/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  <a:hlinkClick r:id="rId2"/>
              </a:rPr>
              <a:t>https://www.graalvm.org/reference-manual/native-image/MemoryManagement/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455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B613-D0F9-4B7F-A79C-B27482E1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GraalVM</a:t>
            </a:r>
            <a:r>
              <a:rPr lang="cs-CZ" dirty="0"/>
              <a:t>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D81A-32AA-4E5C-A09C-902A94C9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Abychom</a:t>
            </a:r>
            <a:r>
              <a:rPr lang="en-US" sz="2000" dirty="0"/>
              <a:t> se </a:t>
            </a:r>
            <a:r>
              <a:rPr lang="en-US" sz="2000" dirty="0" err="1"/>
              <a:t>podívali</a:t>
            </a:r>
            <a:r>
              <a:rPr lang="en-US" sz="2000" dirty="0"/>
              <a:t> </a:t>
            </a:r>
            <a:r>
              <a:rPr lang="en-US" sz="2000" dirty="0" err="1"/>
              <a:t>dovnitř</a:t>
            </a:r>
            <a:r>
              <a:rPr lang="en-US" sz="2000" dirty="0"/>
              <a:t> </a:t>
            </a:r>
            <a:r>
              <a:rPr lang="en-US" sz="2000" dirty="0" err="1"/>
              <a:t>vygenerované</a:t>
            </a:r>
            <a:r>
              <a:rPr lang="en-US" sz="2000" dirty="0"/>
              <a:t> Native image, je </a:t>
            </a:r>
            <a:r>
              <a:rPr lang="en-US" sz="2000" dirty="0" err="1"/>
              <a:t>možné</a:t>
            </a:r>
            <a:r>
              <a:rPr lang="en-US" sz="2000" dirty="0"/>
              <a:t> </a:t>
            </a:r>
            <a:r>
              <a:rPr lang="en-US" sz="2000" dirty="0" err="1"/>
              <a:t>použít</a:t>
            </a:r>
            <a:r>
              <a:rPr lang="en-US" sz="2000" dirty="0"/>
              <a:t> </a:t>
            </a:r>
            <a:r>
              <a:rPr lang="en-US" sz="2000" dirty="0" err="1"/>
              <a:t>tento</a:t>
            </a:r>
            <a:r>
              <a:rPr lang="en-US" sz="2000" dirty="0"/>
              <a:t> </a:t>
            </a:r>
            <a:r>
              <a:rPr lang="en-US" sz="2000" dirty="0" err="1"/>
              <a:t>nástroj</a:t>
            </a:r>
            <a:r>
              <a:rPr lang="en-US" sz="2000" dirty="0"/>
              <a:t>:</a:t>
            </a:r>
          </a:p>
          <a:p>
            <a:pPr lvl="1"/>
            <a:r>
              <a:rPr lang="en-US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  <a:hlinkClick r:id="rId2"/>
              </a:rPr>
              <a:t>https://www.graalvm.org/dashboard/</a:t>
            </a:r>
            <a:endParaRPr lang="en-US" sz="1800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69465B-E567-41F9-ADA1-6CB05A3E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39" y="2596074"/>
            <a:ext cx="7762461" cy="36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2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CF9B-F984-FB40-B995-410431808720}"/>
              </a:ext>
            </a:extLst>
          </p:cNvPr>
          <p:cNvSpPr txBox="1">
            <a:spLocks/>
          </p:cNvSpPr>
          <p:nvPr/>
        </p:nvSpPr>
        <p:spPr>
          <a:xfrm>
            <a:off x="403860" y="1785825"/>
            <a:ext cx="7563729" cy="10022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rgbClr val="0034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5000" dirty="0" err="1">
                <a:solidFill>
                  <a:srgbClr val="FF0000"/>
                </a:solidFill>
              </a:rPr>
              <a:t>Spring</a:t>
            </a:r>
            <a:r>
              <a:rPr lang="cs-CZ" sz="5000" dirty="0">
                <a:solidFill>
                  <a:srgbClr val="FF0000"/>
                </a:solidFill>
              </a:rPr>
              <a:t> </a:t>
            </a:r>
            <a:r>
              <a:rPr lang="cs-CZ" sz="5000" dirty="0" err="1">
                <a:solidFill>
                  <a:srgbClr val="FF0000"/>
                </a:solidFill>
              </a:rPr>
              <a:t>Native</a:t>
            </a:r>
            <a:endParaRPr lang="cs-CZ" sz="5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09F81-A9C5-F848-91BB-05639184E077}"/>
              </a:ext>
            </a:extLst>
          </p:cNvPr>
          <p:cNvSpPr txBox="1">
            <a:spLocks/>
          </p:cNvSpPr>
          <p:nvPr/>
        </p:nvSpPr>
        <p:spPr>
          <a:xfrm>
            <a:off x="403860" y="2776632"/>
            <a:ext cx="6222521" cy="15904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54AAD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500" dirty="0">
                <a:solidFill>
                  <a:schemeClr val="tx1"/>
                </a:solidFill>
              </a:rPr>
              <a:t>Jiří Pinkas  |</a:t>
            </a:r>
            <a:r>
              <a:rPr lang="cs-CZ" sz="2500" dirty="0">
                <a:solidFill>
                  <a:srgbClr val="FFD500"/>
                </a:solidFill>
              </a:rPr>
              <a:t>  </a:t>
            </a:r>
            <a:r>
              <a:rPr lang="cs-CZ" sz="2500" dirty="0" err="1">
                <a:solidFill>
                  <a:srgbClr val="FF0000"/>
                </a:solidFill>
              </a:rPr>
              <a:t>JavaDays</a:t>
            </a:r>
            <a:r>
              <a:rPr lang="cs-CZ" sz="2500" dirty="0">
                <a:solidFill>
                  <a:srgbClr val="FF0000"/>
                </a:solidFill>
              </a:rPr>
              <a:t> 2022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D727EAA-9A0C-4976-BD38-7EE0AAB7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479" y="0"/>
            <a:ext cx="2255521" cy="338514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340DAFBE-9F2E-3E7B-251A-D815DD14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623" y="5312771"/>
            <a:ext cx="1387186" cy="1387186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9E21F700-BA4B-9546-69BD-37A2BD36EDA9}"/>
              </a:ext>
            </a:extLst>
          </p:cNvPr>
          <p:cNvSpPr txBox="1"/>
          <p:nvPr/>
        </p:nvSpPr>
        <p:spPr>
          <a:xfrm>
            <a:off x="10094525" y="4920861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Generální partner</a:t>
            </a:r>
          </a:p>
        </p:txBody>
      </p:sp>
    </p:spTree>
    <p:extLst>
      <p:ext uri="{BB962C8B-B14F-4D97-AF65-F5344CB8AC3E}">
        <p14:creationId xmlns:p14="http://schemas.microsoft.com/office/powerpoint/2010/main" val="20632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3" grpId="0" build="p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>
                    <p:tmAbs val="0"/>
                  </p:iterate>
                  <p:childTnLst>
                    <p:set>
                      <p:cBhvr>
                        <p:cTn fill="hold"/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DCE7-C1CA-45B8-B419-45741D72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922E-1C73-4AF5-97E3-0A908F9A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 </a:t>
            </a:r>
            <a:r>
              <a:rPr lang="en-US" sz="2000" dirty="0" err="1"/>
              <a:t>tomu</a:t>
            </a:r>
            <a:r>
              <a:rPr lang="en-US" sz="2000" dirty="0"/>
              <a:t>, </a:t>
            </a:r>
            <a:r>
              <a:rPr lang="en-US" sz="2000" dirty="0" err="1"/>
              <a:t>abychom</a:t>
            </a:r>
            <a:r>
              <a:rPr lang="en-US" sz="2000" dirty="0"/>
              <a:t> se </a:t>
            </a:r>
            <a:r>
              <a:rPr lang="en-US" sz="2000" dirty="0" err="1"/>
              <a:t>podívali</a:t>
            </a:r>
            <a:r>
              <a:rPr lang="en-US" sz="2000" dirty="0"/>
              <a:t> </a:t>
            </a:r>
            <a:r>
              <a:rPr lang="en-US" sz="2000" dirty="0" err="1"/>
              <a:t>dovnitř</a:t>
            </a:r>
            <a:r>
              <a:rPr lang="en-US" sz="2000" dirty="0"/>
              <a:t> </a:t>
            </a:r>
            <a:r>
              <a:rPr lang="en-US" sz="2000" dirty="0" err="1"/>
              <a:t>vygenerované</a:t>
            </a:r>
            <a:r>
              <a:rPr lang="en-US" sz="2000" dirty="0"/>
              <a:t> Docker image je </a:t>
            </a:r>
            <a:r>
              <a:rPr lang="en-US" sz="2000" dirty="0" err="1"/>
              <a:t>možné</a:t>
            </a:r>
            <a:r>
              <a:rPr lang="en-US" sz="2000" dirty="0"/>
              <a:t> </a:t>
            </a:r>
            <a:r>
              <a:rPr lang="en-US" sz="2000" dirty="0" err="1"/>
              <a:t>použít</a:t>
            </a:r>
            <a:r>
              <a:rPr lang="en-US" sz="2000" dirty="0"/>
              <a:t> </a:t>
            </a:r>
            <a:r>
              <a:rPr lang="en-US" sz="2000" dirty="0" err="1"/>
              <a:t>aplikaci</a:t>
            </a:r>
            <a:r>
              <a:rPr lang="en-US" sz="2000" dirty="0"/>
              <a:t> dive:</a:t>
            </a:r>
          </a:p>
          <a:p>
            <a:pPr lvl="1"/>
            <a:r>
              <a:rPr lang="en-US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  <a:hlinkClick r:id="rId2"/>
              </a:rPr>
              <a:t>https://github.com/wagoodman/dive</a:t>
            </a:r>
            <a:endParaRPr lang="en-US" sz="1800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endParaRPr lang="en-US" sz="2000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endParaRPr lang="cs-CZ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A718C2-4E4F-4977-B337-6E329B928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41" y="2446614"/>
            <a:ext cx="7470912" cy="37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32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71AC-9A19-479A-BF11-221E0156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GraalVM</a:t>
            </a:r>
            <a:r>
              <a:rPr lang="cs-CZ" dirty="0"/>
              <a:t> </a:t>
            </a:r>
            <a:r>
              <a:rPr lang="cs-CZ" dirty="0" err="1"/>
              <a:t>Native</a:t>
            </a:r>
            <a:r>
              <a:rPr lang="cs-CZ" dirty="0"/>
              <a:t> Support </a:t>
            </a:r>
            <a:r>
              <a:rPr lang="en-US" dirty="0"/>
              <a:t>&amp; </a:t>
            </a:r>
            <a:r>
              <a:rPr lang="cs-CZ" dirty="0"/>
              <a:t>Produkce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E0F0-7A20-4545-B680-4268835B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err="1"/>
              <a:t>Problematické</a:t>
            </a:r>
            <a:r>
              <a:rPr lang="en-US" sz="2800" dirty="0"/>
              <a:t> </a:t>
            </a:r>
            <a:r>
              <a:rPr lang="en-US" sz="2800" dirty="0" err="1"/>
              <a:t>věci</a:t>
            </a:r>
            <a:r>
              <a:rPr lang="en-US" sz="2800" dirty="0"/>
              <a:t>:</a:t>
            </a:r>
            <a:endParaRPr lang="cs-CZ" sz="2800" dirty="0"/>
          </a:p>
          <a:p>
            <a:pPr lvl="1"/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Metriky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Actuatoru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jsou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hodně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omezené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,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například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neobsahují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množství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použité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paměti</a:t>
            </a:r>
            <a:endParaRPr lang="cs-CZ" sz="2400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pPr lvl="1"/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Problematický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profiling. JFR (Java Flight Recorder)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funguje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omezeně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:</a:t>
            </a:r>
          </a:p>
          <a:p>
            <a:pPr lvl="2"/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  <a:hlinkClick r:id="rId2"/>
              </a:rPr>
              <a:t>https://www.graalvm.org/reference-manual/native-image/JFR/</a:t>
            </a:r>
            <a:endParaRPr lang="cs-CZ" sz="2000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r>
              <a:rPr lang="en-US" sz="2800" dirty="0"/>
              <a:t>Moje </a:t>
            </a:r>
            <a:r>
              <a:rPr lang="en-US" sz="2800" dirty="0" err="1"/>
              <a:t>pozorování</a:t>
            </a:r>
            <a:r>
              <a:rPr lang="en-US" sz="2800" dirty="0"/>
              <a:t> z </a:t>
            </a:r>
            <a:r>
              <a:rPr lang="en-US" sz="2800" dirty="0" err="1"/>
              <a:t>jednoduchých</a:t>
            </a:r>
            <a:r>
              <a:rPr lang="en-US" sz="2800" dirty="0"/>
              <a:t> </a:t>
            </a:r>
            <a:r>
              <a:rPr lang="en-US" sz="2800" dirty="0" err="1"/>
              <a:t>microservis</a:t>
            </a:r>
            <a:r>
              <a:rPr lang="en-US" sz="2800" dirty="0"/>
              <a:t>, </a:t>
            </a:r>
            <a:r>
              <a:rPr lang="en-US" sz="2800" dirty="0" err="1"/>
              <a:t>které</a:t>
            </a:r>
            <a:r>
              <a:rPr lang="en-US" sz="2800" dirty="0"/>
              <a:t> </a:t>
            </a:r>
            <a:r>
              <a:rPr lang="en-US" sz="2800" dirty="0" err="1"/>
              <a:t>jsem</a:t>
            </a:r>
            <a:r>
              <a:rPr lang="en-US" sz="2800" dirty="0"/>
              <a:t> </a:t>
            </a:r>
            <a:r>
              <a:rPr lang="en-US" sz="2800" dirty="0" err="1"/>
              <a:t>předělal</a:t>
            </a:r>
            <a:r>
              <a:rPr lang="en-US" sz="2800" dirty="0"/>
              <a:t> do Native: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Aplikace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, co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na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Hotspot JVM “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žrala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” 200MB RAM s OpenJ9 “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žere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” 100MB RAM a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jako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Native Image “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žere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” 50MB RAM.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Response time se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překvapivě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snížil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o 50% (u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jedné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aplikace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se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snížil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z 60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ms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na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30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ms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)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Start je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cca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. 70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ms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(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relativně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jednoduchá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stateless microservice,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která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pracuje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s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databází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)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Build time je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brutální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(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na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mém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4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roky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starém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NTB 6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minut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,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na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mém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4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roky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starém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desktopu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3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minuty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) a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když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se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ladí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něco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co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nefunguje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,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tak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to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sežere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hrozně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moc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času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. Na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druhou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stranu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to je ale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dobrý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důvod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pro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pořízení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lepšího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hardware ;-)</a:t>
            </a:r>
          </a:p>
        </p:txBody>
      </p:sp>
    </p:spTree>
    <p:extLst>
      <p:ext uri="{BB962C8B-B14F-4D97-AF65-F5344CB8AC3E}">
        <p14:creationId xmlns:p14="http://schemas.microsoft.com/office/powerpoint/2010/main" val="155522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54AF-45F1-4E23-9B7D-D4A8D78C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Heap</a:t>
            </a:r>
            <a:r>
              <a:rPr lang="cs-CZ" dirty="0"/>
              <a:t> </a:t>
            </a:r>
            <a:r>
              <a:rPr lang="cs-CZ" dirty="0" err="1"/>
              <a:t>Size</a:t>
            </a:r>
            <a:r>
              <a:rPr lang="cs-CZ" dirty="0"/>
              <a:t> </a:t>
            </a:r>
            <a:r>
              <a:rPr lang="cs-CZ" dirty="0" err="1"/>
              <a:t>Tuning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3506-B15B-4FDC-84C3-CB3B6FE3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Stačí</a:t>
            </a:r>
            <a:r>
              <a:rPr lang="en-US" sz="2800" dirty="0"/>
              <a:t> </a:t>
            </a:r>
            <a:r>
              <a:rPr lang="en-US" sz="2800" dirty="0" err="1"/>
              <a:t>spustit</a:t>
            </a:r>
            <a:r>
              <a:rPr lang="en-US" sz="2800" dirty="0"/>
              <a:t> </a:t>
            </a:r>
            <a:r>
              <a:rPr lang="en-US" sz="2800" dirty="0" err="1"/>
              <a:t>aplikaci</a:t>
            </a:r>
            <a:r>
              <a:rPr lang="en-US" sz="2800" dirty="0"/>
              <a:t> </a:t>
            </a:r>
            <a:r>
              <a:rPr lang="en-US" sz="2800" dirty="0" err="1"/>
              <a:t>tímto</a:t>
            </a:r>
            <a:r>
              <a:rPr lang="en-US" sz="2800" dirty="0"/>
              <a:t> </a:t>
            </a:r>
            <a:r>
              <a:rPr lang="en-US" sz="2800" dirty="0" err="1"/>
              <a:t>způsobem</a:t>
            </a:r>
            <a:r>
              <a:rPr lang="en-US" sz="2800" dirty="0"/>
              <a:t>:</a:t>
            </a:r>
            <a:endParaRPr lang="cs-CZ" sz="2800" dirty="0"/>
          </a:p>
          <a:p>
            <a:pPr lvl="1"/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docker run -m 200m --rm -it -p 8080:8080 IMG_NAME -XX:+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PrintGC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-XX:+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VerboseGC</a:t>
            </a:r>
            <a:endParaRPr lang="cs-CZ" sz="2000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r>
              <a:rPr lang="en-US" sz="2600" dirty="0"/>
              <a:t>A do </a:t>
            </a:r>
            <a:r>
              <a:rPr lang="en-US" sz="2600" dirty="0" err="1"/>
              <a:t>konzole</a:t>
            </a:r>
            <a:r>
              <a:rPr lang="en-US" sz="2600" dirty="0"/>
              <a:t> se </a:t>
            </a:r>
            <a:r>
              <a:rPr lang="en-US" sz="2600" dirty="0" err="1"/>
              <a:t>budou</a:t>
            </a:r>
            <a:r>
              <a:rPr lang="en-US" sz="2600" dirty="0"/>
              <a:t> </a:t>
            </a:r>
            <a:r>
              <a:rPr lang="en-US" sz="2600" dirty="0" err="1"/>
              <a:t>vypisovat</a:t>
            </a:r>
            <a:r>
              <a:rPr lang="en-US" sz="2600" dirty="0"/>
              <a:t> </a:t>
            </a:r>
            <a:r>
              <a:rPr lang="en-US" sz="2600" dirty="0" err="1"/>
              <a:t>informace</a:t>
            </a:r>
            <a:r>
              <a:rPr lang="en-US" sz="2600" dirty="0"/>
              <a:t> </a:t>
            </a:r>
            <a:r>
              <a:rPr lang="en-US" sz="2600" dirty="0" err="1"/>
              <a:t>při</a:t>
            </a:r>
            <a:r>
              <a:rPr lang="en-US" sz="2600" dirty="0"/>
              <a:t> </a:t>
            </a:r>
            <a:r>
              <a:rPr lang="en-US" sz="2600" dirty="0" err="1"/>
              <a:t>každém</a:t>
            </a:r>
            <a:r>
              <a:rPr lang="en-US" sz="2600" dirty="0"/>
              <a:t> </a:t>
            </a:r>
            <a:r>
              <a:rPr lang="en-US" sz="2600" dirty="0" err="1"/>
              <a:t>provedení</a:t>
            </a:r>
            <a:r>
              <a:rPr lang="en-US" sz="2600" dirty="0"/>
              <a:t> GC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9213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949D-739D-4AE5-881B-307F2870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en-US" dirty="0"/>
              <a:t>Future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3E82-685E-4AC3-8C93-E45D4199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Standardizace</a:t>
            </a:r>
            <a:r>
              <a:rPr lang="cs-CZ" dirty="0"/>
              <a:t> </a:t>
            </a:r>
            <a:r>
              <a:rPr lang="cs-CZ" dirty="0" err="1"/>
              <a:t>Native</a:t>
            </a:r>
            <a:r>
              <a:rPr lang="cs-CZ" dirty="0"/>
              <a:t> Image do </a:t>
            </a:r>
            <a:r>
              <a:rPr lang="cs-CZ" dirty="0" err="1"/>
              <a:t>OpenJDK</a:t>
            </a:r>
            <a:r>
              <a:rPr lang="cs-CZ" dirty="0"/>
              <a:t>: </a:t>
            </a:r>
            <a:r>
              <a:rPr lang="en-US" dirty="0"/>
              <a:t>Project Leyden</a:t>
            </a:r>
            <a:endParaRPr lang="cs-CZ" dirty="0"/>
          </a:p>
          <a:p>
            <a:r>
              <a:rPr lang="cs-CZ" dirty="0" err="1"/>
              <a:t>Reachability</a:t>
            </a:r>
            <a:r>
              <a:rPr lang="cs-CZ" dirty="0"/>
              <a:t> metadata </a:t>
            </a:r>
            <a:r>
              <a:rPr lang="cs-CZ" dirty="0" err="1"/>
              <a:t>repository</a:t>
            </a:r>
            <a:endParaRPr lang="cs-CZ" dirty="0"/>
          </a:p>
          <a:p>
            <a:pPr lvl="1"/>
            <a:r>
              <a:rPr lang="cs-CZ" dirty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://github.com/oracle/</a:t>
            </a:r>
            <a:r>
              <a:rPr lang="en-US" dirty="0" err="1">
                <a:hlinkClick r:id="rId2"/>
              </a:rPr>
              <a:t>graalvm</a:t>
            </a:r>
            <a:r>
              <a:rPr lang="en-US" dirty="0">
                <a:hlinkClick r:id="rId2"/>
              </a:rPr>
              <a:t>-reachability-metadata</a:t>
            </a:r>
            <a:endParaRPr lang="en-US" dirty="0"/>
          </a:p>
          <a:p>
            <a:pPr lvl="2"/>
            <a:r>
              <a:rPr lang="cs-CZ" dirty="0" err="1"/>
              <a:t>Repozitář</a:t>
            </a:r>
            <a:r>
              <a:rPr lang="cs-CZ" dirty="0"/>
              <a:t> metadat</a:t>
            </a:r>
            <a:r>
              <a:rPr lang="en-US" dirty="0"/>
              <a:t> pro </a:t>
            </a:r>
            <a:r>
              <a:rPr lang="en-US" dirty="0" err="1"/>
              <a:t>reflexi</a:t>
            </a:r>
            <a:r>
              <a:rPr lang="en-US" dirty="0"/>
              <a:t>, proxy </a:t>
            </a:r>
            <a:r>
              <a:rPr lang="en-US" dirty="0" err="1"/>
              <a:t>atd</a:t>
            </a:r>
            <a:r>
              <a:rPr lang="cs-CZ" dirty="0"/>
              <a:t>. pro různé projekty tak, abyste je nemuseli psát sami jako nyní</a:t>
            </a:r>
          </a:p>
          <a:p>
            <a:pPr lvl="3"/>
            <a:r>
              <a:rPr lang="cs-CZ" dirty="0">
                <a:hlinkClick r:id="rId3"/>
              </a:rPr>
              <a:t>https://medium.com/graalvm/enhancing-3rd-party-library-support-in-graalvm-native-image-with-shared-metadata-9eeae1651da4</a:t>
            </a:r>
            <a:endParaRPr lang="cs-CZ" dirty="0"/>
          </a:p>
          <a:p>
            <a:pPr lvl="3"/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01C42-D8BF-4434-B99F-77C57A4FD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962" y="4365534"/>
            <a:ext cx="3188076" cy="235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93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12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3C70-3ED1-4860-8A9D-6EF187A5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GraalVM</a:t>
            </a:r>
            <a:r>
              <a:rPr lang="en-US" dirty="0"/>
              <a:t> Native Image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2F9A-13F0-48E0-94B5-EAB51F98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Native Image je </a:t>
            </a:r>
            <a:r>
              <a:rPr lang="en-US" sz="2000" dirty="0" err="1"/>
              <a:t>technologie</a:t>
            </a:r>
            <a:r>
              <a:rPr lang="en-US" sz="2000" dirty="0"/>
              <a:t>, </a:t>
            </a:r>
            <a:r>
              <a:rPr lang="en-US" sz="2000" dirty="0" err="1"/>
              <a:t>která</a:t>
            </a:r>
            <a:r>
              <a:rPr lang="en-US" sz="2000" dirty="0"/>
              <a:t> </a:t>
            </a:r>
            <a:r>
              <a:rPr lang="en-US" sz="2000" dirty="0" err="1"/>
              <a:t>zkompiluje</a:t>
            </a:r>
            <a:r>
              <a:rPr lang="en-US" sz="2000" dirty="0"/>
              <a:t> ahead-of-time Java </a:t>
            </a:r>
            <a:r>
              <a:rPr lang="en-US" sz="2000" dirty="0" err="1"/>
              <a:t>kód</a:t>
            </a:r>
            <a:r>
              <a:rPr lang="en-US" sz="2000" dirty="0"/>
              <a:t> do standalone </a:t>
            </a:r>
            <a:r>
              <a:rPr lang="en-US" sz="2000" dirty="0" err="1"/>
              <a:t>spustitelné</a:t>
            </a:r>
            <a:r>
              <a:rPr lang="en-US" sz="2000" dirty="0"/>
              <a:t> </a:t>
            </a:r>
            <a:r>
              <a:rPr lang="en-US" sz="2000" dirty="0" err="1"/>
              <a:t>aplikace</a:t>
            </a:r>
            <a:r>
              <a:rPr lang="en-US" sz="2000" dirty="0"/>
              <a:t> </a:t>
            </a:r>
            <a:r>
              <a:rPr lang="en-US" sz="2000" dirty="0" err="1"/>
              <a:t>nazvané</a:t>
            </a:r>
            <a:r>
              <a:rPr lang="en-US" sz="2000" dirty="0"/>
              <a:t> “native image”. Tato </a:t>
            </a:r>
            <a:r>
              <a:rPr lang="en-US" sz="2000" dirty="0" err="1"/>
              <a:t>aplikace</a:t>
            </a:r>
            <a:r>
              <a:rPr lang="en-US" sz="2000" dirty="0"/>
              <a:t> </a:t>
            </a:r>
            <a:r>
              <a:rPr lang="en-US" sz="2000" dirty="0" err="1"/>
              <a:t>obsahuje</a:t>
            </a:r>
            <a:r>
              <a:rPr lang="en-US" sz="2000" dirty="0"/>
              <a:t> </a:t>
            </a:r>
            <a:r>
              <a:rPr lang="en-US" sz="2000" dirty="0" err="1"/>
              <a:t>aplikační</a:t>
            </a:r>
            <a:r>
              <a:rPr lang="en-US" sz="2000" dirty="0"/>
              <a:t> </a:t>
            </a:r>
            <a:r>
              <a:rPr lang="en-US" sz="2000" dirty="0" err="1"/>
              <a:t>třídy</a:t>
            </a:r>
            <a:r>
              <a:rPr lang="en-US" sz="2000" dirty="0"/>
              <a:t>, </a:t>
            </a:r>
            <a:r>
              <a:rPr lang="en-US" sz="2000" dirty="0" err="1"/>
              <a:t>třídy</a:t>
            </a:r>
            <a:r>
              <a:rPr lang="en-US" sz="2000" dirty="0"/>
              <a:t> co se </a:t>
            </a:r>
            <a:r>
              <a:rPr lang="en-US" sz="2000" dirty="0" err="1"/>
              <a:t>používají</a:t>
            </a:r>
            <a:r>
              <a:rPr lang="en-US" sz="2000" dirty="0"/>
              <a:t> z dependencies, </a:t>
            </a:r>
            <a:r>
              <a:rPr lang="en-US" sz="2000" dirty="0" err="1"/>
              <a:t>třídy</a:t>
            </a:r>
            <a:r>
              <a:rPr lang="en-US" sz="2000" dirty="0"/>
              <a:t> co se </a:t>
            </a:r>
            <a:r>
              <a:rPr lang="en-US" sz="2000" dirty="0" err="1"/>
              <a:t>používají</a:t>
            </a:r>
            <a:r>
              <a:rPr lang="en-US" sz="2000" dirty="0"/>
              <a:t> z Java runtime a native </a:t>
            </a:r>
            <a:r>
              <a:rPr lang="en-US" sz="2000" dirty="0" err="1"/>
              <a:t>kód</a:t>
            </a:r>
            <a:r>
              <a:rPr lang="en-US" sz="2000" dirty="0"/>
              <a:t> z JVM.</a:t>
            </a:r>
          </a:p>
          <a:p>
            <a:r>
              <a:rPr lang="en-US" sz="2000" dirty="0"/>
              <a:t>Native image </a:t>
            </a:r>
            <a:r>
              <a:rPr lang="en-US" sz="2000" dirty="0" err="1"/>
              <a:t>neběží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JVM, ale </a:t>
            </a:r>
            <a:r>
              <a:rPr lang="en-US" sz="2000" dirty="0" err="1"/>
              <a:t>obsahuje</a:t>
            </a:r>
            <a:r>
              <a:rPr lang="en-US" sz="2000" dirty="0"/>
              <a:t> </a:t>
            </a:r>
            <a:r>
              <a:rPr lang="en-US" sz="2000" dirty="0" err="1"/>
              <a:t>důležité</a:t>
            </a:r>
            <a:r>
              <a:rPr lang="en-US" sz="2000" dirty="0"/>
              <a:t> JVM </a:t>
            </a:r>
            <a:r>
              <a:rPr lang="en-US" sz="2000" dirty="0" err="1"/>
              <a:t>komponenty</a:t>
            </a:r>
            <a:r>
              <a:rPr lang="en-US" sz="2000" dirty="0"/>
              <a:t> </a:t>
            </a:r>
            <a:r>
              <a:rPr lang="en-US" sz="2000" dirty="0" err="1"/>
              <a:t>jako</a:t>
            </a:r>
            <a:r>
              <a:rPr lang="en-US" sz="2000" dirty="0"/>
              <a:t> memory management, thread scheduling </a:t>
            </a:r>
            <a:r>
              <a:rPr lang="en-US" sz="2000" dirty="0" err="1"/>
              <a:t>atd</a:t>
            </a:r>
            <a:r>
              <a:rPr lang="en-US" sz="2000" dirty="0"/>
              <a:t>. z </a:t>
            </a:r>
            <a:r>
              <a:rPr lang="en-US" sz="2000" dirty="0" err="1"/>
              <a:t>jiného</a:t>
            </a:r>
            <a:r>
              <a:rPr lang="en-US" sz="2000" dirty="0"/>
              <a:t> runtime, </a:t>
            </a:r>
            <a:r>
              <a:rPr lang="en-US" sz="2000" dirty="0" err="1"/>
              <a:t>který</a:t>
            </a:r>
            <a:r>
              <a:rPr lang="en-US" sz="2000" dirty="0"/>
              <a:t> </a:t>
            </a:r>
            <a:r>
              <a:rPr lang="en-US" sz="2000" dirty="0" err="1"/>
              <a:t>má</a:t>
            </a:r>
            <a:r>
              <a:rPr lang="en-US" sz="2000" dirty="0"/>
              <a:t> </a:t>
            </a:r>
            <a:r>
              <a:rPr lang="en-US" sz="2000" dirty="0" err="1"/>
              <a:t>název</a:t>
            </a:r>
            <a:r>
              <a:rPr lang="en-US" sz="2000" dirty="0"/>
              <a:t> “Substrate VM”. </a:t>
            </a:r>
            <a:r>
              <a:rPr lang="en-US" sz="2000" dirty="0" err="1"/>
              <a:t>Výsledná</a:t>
            </a:r>
            <a:r>
              <a:rPr lang="en-US" sz="2000" dirty="0"/>
              <a:t> </a:t>
            </a:r>
            <a:r>
              <a:rPr lang="en-US" sz="2000" dirty="0" err="1"/>
              <a:t>aplikace</a:t>
            </a:r>
            <a:r>
              <a:rPr lang="en-US" sz="2000" dirty="0"/>
              <a:t> </a:t>
            </a:r>
            <a:r>
              <a:rPr lang="en-US" sz="2000" dirty="0" err="1"/>
              <a:t>má</a:t>
            </a:r>
            <a:r>
              <a:rPr lang="en-US" sz="2000" dirty="0"/>
              <a:t> </a:t>
            </a:r>
            <a:r>
              <a:rPr lang="en-US" sz="2000" dirty="0" err="1"/>
              <a:t>výrazně</a:t>
            </a:r>
            <a:r>
              <a:rPr lang="en-US" sz="2000" dirty="0"/>
              <a:t> </a:t>
            </a:r>
            <a:r>
              <a:rPr lang="en-US" sz="2000" dirty="0" err="1"/>
              <a:t>rychlejší</a:t>
            </a:r>
            <a:r>
              <a:rPr lang="en-US" sz="2000" dirty="0"/>
              <a:t> start a </a:t>
            </a:r>
            <a:r>
              <a:rPr lang="en-US" sz="2000" dirty="0" err="1"/>
              <a:t>používá</a:t>
            </a:r>
            <a:r>
              <a:rPr lang="en-US" sz="2000" dirty="0"/>
              <a:t> </a:t>
            </a:r>
            <a:r>
              <a:rPr lang="en-US" sz="2000" dirty="0" err="1"/>
              <a:t>méně</a:t>
            </a:r>
            <a:r>
              <a:rPr lang="en-US" sz="2000" dirty="0"/>
              <a:t> RAM </a:t>
            </a:r>
            <a:r>
              <a:rPr lang="en-US" sz="2000" dirty="0" err="1"/>
              <a:t>než</a:t>
            </a:r>
            <a:r>
              <a:rPr lang="en-US" sz="2000" dirty="0"/>
              <a:t> JVM.</a:t>
            </a:r>
            <a:endParaRPr lang="cs-CZ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68DB4-1692-4C0C-B5FC-1BDB86DE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89797" y="4001294"/>
            <a:ext cx="4114800" cy="2078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164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6880-230E-4C33-9CD7-6CEFA53D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3DD4-AF2F-4901-9D1F-4EE6CDBC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  <a:p>
            <a:pPr lvl="1"/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Menší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Docker image,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rychlejší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start a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zejména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výrazné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snížení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vytížení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paměti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!</a:t>
            </a:r>
            <a:endParaRPr lang="en-US" dirty="0"/>
          </a:p>
          <a:p>
            <a:r>
              <a:rPr lang="en-US" dirty="0"/>
              <a:t>Serverless</a:t>
            </a:r>
          </a:p>
          <a:p>
            <a:pPr lvl="1"/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Java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aplikace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nestartuje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X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sekund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, ale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desítky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až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stovky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milisekund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551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F0F1-C9B8-418C-88BA-BE675481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vs. Native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70F49-D8A9-4F12-86A2-2B70856D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2" y="1825625"/>
            <a:ext cx="3954220" cy="4351338"/>
          </a:xfrm>
        </p:spPr>
        <p:txBody>
          <a:bodyPr/>
          <a:lstStyle/>
          <a:p>
            <a:r>
              <a:rPr lang="en-US" sz="2800" dirty="0" err="1"/>
              <a:t>Všechno</a:t>
            </a:r>
            <a:r>
              <a:rPr lang="en-US" sz="2800" dirty="0"/>
              <a:t> </a:t>
            </a:r>
            <a:r>
              <a:rPr lang="en-US" sz="2800" dirty="0" err="1"/>
              <a:t>má</a:t>
            </a:r>
            <a:r>
              <a:rPr lang="en-US" sz="2800" dirty="0"/>
              <a:t> </a:t>
            </a:r>
            <a:r>
              <a:rPr lang="en-US" sz="2800" dirty="0" err="1"/>
              <a:t>své</a:t>
            </a:r>
            <a:r>
              <a:rPr lang="en-US" sz="2800" dirty="0"/>
              <a:t> </a:t>
            </a:r>
            <a:r>
              <a:rPr lang="en-US" sz="2800" dirty="0" err="1"/>
              <a:t>výhody</a:t>
            </a:r>
            <a:r>
              <a:rPr lang="en-US" sz="2800" dirty="0"/>
              <a:t> a </a:t>
            </a:r>
            <a:r>
              <a:rPr lang="en-US" sz="2800" dirty="0" err="1"/>
              <a:t>nevýhody</a:t>
            </a:r>
            <a:r>
              <a:rPr lang="en-US" sz="2800" dirty="0"/>
              <a:t>:</a:t>
            </a:r>
          </a:p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22A75-0EE9-4D03-926A-A8F6B5F190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052650" y="1619930"/>
            <a:ext cx="5982840" cy="4313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35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CC92-C34A-4D0C-A882-C253EB3E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3</a:t>
            </a:r>
            <a:r>
              <a:rPr lang="cs-CZ" dirty="0"/>
              <a:t> + </a:t>
            </a:r>
            <a:r>
              <a:rPr lang="cs-CZ" dirty="0" err="1"/>
              <a:t>GraalVM</a:t>
            </a:r>
            <a:r>
              <a:rPr lang="cs-CZ" dirty="0"/>
              <a:t> </a:t>
            </a:r>
            <a:r>
              <a:rPr lang="cs-CZ" dirty="0" err="1"/>
              <a:t>Native</a:t>
            </a:r>
            <a:r>
              <a:rPr lang="cs-CZ" dirty="0"/>
              <a:t>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5A09-237B-4061-89B1-70D0826B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Jak dostat podporu do </a:t>
            </a:r>
            <a:r>
              <a:rPr lang="cs-CZ" dirty="0" err="1"/>
              <a:t>Spring</a:t>
            </a:r>
            <a:r>
              <a:rPr lang="cs-CZ" dirty="0"/>
              <a:t> </a:t>
            </a:r>
            <a:r>
              <a:rPr lang="cs-CZ" dirty="0" err="1"/>
              <a:t>Boot</a:t>
            </a:r>
            <a:r>
              <a:rPr lang="cs-CZ" dirty="0"/>
              <a:t> 3 aplikace? Ve </a:t>
            </a:r>
            <a:r>
              <a:rPr lang="en-US" dirty="0">
                <a:hlinkClick r:id="rId2"/>
              </a:rPr>
              <a:t>http://</a:t>
            </a:r>
            <a:r>
              <a:rPr lang="cs-CZ" dirty="0">
                <a:hlinkClick r:id="rId2"/>
              </a:rPr>
              <a:t>start.spring.io</a:t>
            </a:r>
            <a:r>
              <a:rPr lang="en-US" dirty="0"/>
              <a:t> </a:t>
            </a:r>
            <a:r>
              <a:rPr lang="cs-CZ" dirty="0"/>
              <a:t>při tvorbě aplikace vybrat: </a:t>
            </a:r>
            <a:r>
              <a:rPr lang="cs-CZ" dirty="0" err="1"/>
              <a:t>GraalVM</a:t>
            </a:r>
            <a:r>
              <a:rPr lang="cs-CZ" dirty="0"/>
              <a:t> </a:t>
            </a:r>
            <a:r>
              <a:rPr lang="cs-CZ" dirty="0" err="1"/>
              <a:t>Native</a:t>
            </a:r>
            <a:r>
              <a:rPr lang="cs-CZ" dirty="0"/>
              <a:t>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F9C55-99E1-4CA2-98E0-BE80B872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2" y="3341136"/>
            <a:ext cx="11334588" cy="28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CAAF-264C-463D-91A7-A37FC90A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&amp; </a:t>
            </a:r>
            <a:r>
              <a:rPr lang="en-US" dirty="0" err="1"/>
              <a:t>dynamický</a:t>
            </a:r>
            <a:r>
              <a:rPr lang="en-US" dirty="0"/>
              <a:t> </a:t>
            </a:r>
            <a:r>
              <a:rPr lang="en-US" dirty="0" err="1"/>
              <a:t>kód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D820-6233-42A7-9C44-98C253BE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Jaké</a:t>
            </a:r>
            <a:r>
              <a:rPr lang="en-US" sz="2000" dirty="0"/>
              <a:t> </a:t>
            </a:r>
            <a:r>
              <a:rPr lang="en-US" sz="2000" dirty="0" err="1"/>
              <a:t>třídy</a:t>
            </a:r>
            <a:r>
              <a:rPr lang="en-US" sz="2000" dirty="0"/>
              <a:t> se </a:t>
            </a:r>
            <a:r>
              <a:rPr lang="en-US" sz="2000" dirty="0" err="1"/>
              <a:t>uloží</a:t>
            </a:r>
            <a:r>
              <a:rPr lang="en-US" sz="2000" dirty="0"/>
              <a:t> do Native Image </a:t>
            </a:r>
            <a:r>
              <a:rPr lang="en-US" sz="2000" dirty="0" err="1"/>
              <a:t>záleží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výsledku</a:t>
            </a:r>
            <a:r>
              <a:rPr lang="en-US" sz="2000" dirty="0"/>
              <a:t> </a:t>
            </a:r>
            <a:r>
              <a:rPr lang="en-US" sz="2000" dirty="0" err="1"/>
              <a:t>statické</a:t>
            </a:r>
            <a:r>
              <a:rPr lang="en-US" sz="2000" dirty="0"/>
              <a:t> </a:t>
            </a:r>
            <a:r>
              <a:rPr lang="en-US" sz="2000" dirty="0" err="1"/>
              <a:t>analýzy</a:t>
            </a:r>
            <a:r>
              <a:rPr lang="en-US" sz="2000" dirty="0"/>
              <a:t> </a:t>
            </a:r>
            <a:r>
              <a:rPr lang="en-US" sz="2000" dirty="0" err="1"/>
              <a:t>kódu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buildu</a:t>
            </a:r>
            <a:r>
              <a:rPr lang="en-US" sz="2000" dirty="0"/>
              <a:t> Native Image. Tato </a:t>
            </a:r>
            <a:r>
              <a:rPr lang="en-US" sz="2000" dirty="0" err="1"/>
              <a:t>analýza</a:t>
            </a:r>
            <a:r>
              <a:rPr lang="en-US" sz="2000" dirty="0"/>
              <a:t> </a:t>
            </a:r>
            <a:r>
              <a:rPr lang="en-US" sz="2000" dirty="0" err="1"/>
              <a:t>ze</a:t>
            </a:r>
            <a:r>
              <a:rPr lang="en-US" sz="2000" dirty="0"/>
              <a:t> </a:t>
            </a:r>
            <a:r>
              <a:rPr lang="en-US" sz="2000" dirty="0" err="1"/>
              <a:t>své</a:t>
            </a:r>
            <a:r>
              <a:rPr lang="en-US" sz="2000" dirty="0"/>
              <a:t> </a:t>
            </a:r>
            <a:r>
              <a:rPr lang="en-US" sz="2000" dirty="0" err="1"/>
              <a:t>podstaty</a:t>
            </a:r>
            <a:r>
              <a:rPr lang="en-US" sz="2000" dirty="0"/>
              <a:t> </a:t>
            </a:r>
            <a:r>
              <a:rPr lang="en-US" sz="2000" dirty="0" err="1"/>
              <a:t>nemůže</a:t>
            </a:r>
            <a:r>
              <a:rPr lang="en-US" sz="2000" dirty="0"/>
              <a:t> </a:t>
            </a:r>
            <a:r>
              <a:rPr lang="en-US" sz="2000" dirty="0" err="1"/>
              <a:t>zjistit</a:t>
            </a:r>
            <a:r>
              <a:rPr lang="en-US" sz="2000" dirty="0"/>
              <a:t>, </a:t>
            </a:r>
            <a:r>
              <a:rPr lang="en-US" sz="2000" dirty="0" err="1"/>
              <a:t>že</a:t>
            </a:r>
            <a:r>
              <a:rPr lang="en-US" sz="2000" dirty="0"/>
              <a:t> se za </a:t>
            </a:r>
            <a:r>
              <a:rPr lang="en-US" sz="2000" dirty="0" err="1"/>
              <a:t>běhu</a:t>
            </a:r>
            <a:r>
              <a:rPr lang="en-US" sz="2000" dirty="0"/>
              <a:t> </a:t>
            </a:r>
            <a:r>
              <a:rPr lang="en-US" sz="2000" dirty="0" err="1"/>
              <a:t>aplikace</a:t>
            </a:r>
            <a:r>
              <a:rPr lang="en-US" sz="2000" dirty="0"/>
              <a:t> </a:t>
            </a:r>
            <a:r>
              <a:rPr lang="en-US" sz="2000" dirty="0" err="1"/>
              <a:t>budou</a:t>
            </a:r>
            <a:r>
              <a:rPr lang="en-US" sz="2000" dirty="0"/>
              <a:t> </a:t>
            </a:r>
            <a:r>
              <a:rPr lang="en-US" sz="2000" dirty="0" err="1"/>
              <a:t>používat</a:t>
            </a:r>
            <a:r>
              <a:rPr lang="en-US" sz="2000" dirty="0"/>
              <a:t> JNI (Java Native Interface), </a:t>
            </a:r>
            <a:r>
              <a:rPr lang="en-US" sz="2000" dirty="0" err="1"/>
              <a:t>reflexe</a:t>
            </a:r>
            <a:r>
              <a:rPr lang="en-US" sz="2000" dirty="0"/>
              <a:t>, </a:t>
            </a:r>
            <a:r>
              <a:rPr lang="en-US" sz="2000" dirty="0" err="1"/>
              <a:t>dynamické</a:t>
            </a:r>
            <a:r>
              <a:rPr lang="en-US" sz="2000" dirty="0"/>
              <a:t> proxy </a:t>
            </a:r>
            <a:r>
              <a:rPr lang="en-US" sz="2000" dirty="0" err="1"/>
              <a:t>nebo</a:t>
            </a:r>
            <a:r>
              <a:rPr lang="en-US" sz="2000" dirty="0"/>
              <a:t> resources z </a:t>
            </a:r>
            <a:r>
              <a:rPr lang="en-US" sz="2000" dirty="0" err="1"/>
              <a:t>classpath</a:t>
            </a:r>
            <a:r>
              <a:rPr lang="en-US" sz="2000" dirty="0"/>
              <a:t>.</a:t>
            </a:r>
          </a:p>
          <a:p>
            <a:r>
              <a:rPr lang="en-US" sz="2000" dirty="0"/>
              <a:t>Tyto </a:t>
            </a:r>
            <a:r>
              <a:rPr lang="en-US" sz="2000" dirty="0" err="1"/>
              <a:t>třídy</a:t>
            </a:r>
            <a:r>
              <a:rPr lang="en-US" sz="2000" dirty="0"/>
              <a:t> a </a:t>
            </a:r>
            <a:r>
              <a:rPr lang="en-US" sz="2000" dirty="0" err="1"/>
              <a:t>soubory</a:t>
            </a:r>
            <a:r>
              <a:rPr lang="en-US" sz="2000" dirty="0"/>
              <a:t> je </a:t>
            </a:r>
            <a:r>
              <a:rPr lang="en-US" sz="2000" dirty="0" err="1"/>
              <a:t>zapotřebí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buildu</a:t>
            </a:r>
            <a:r>
              <a:rPr lang="en-US" sz="2000" dirty="0"/>
              <a:t> </a:t>
            </a:r>
            <a:r>
              <a:rPr lang="en-US" sz="2000" dirty="0" err="1"/>
              <a:t>přidat</a:t>
            </a:r>
            <a:r>
              <a:rPr lang="en-US" sz="2000" dirty="0"/>
              <a:t> do </a:t>
            </a:r>
            <a:r>
              <a:rPr lang="en-US" sz="2000" dirty="0" err="1"/>
              <a:t>speciálních</a:t>
            </a:r>
            <a:r>
              <a:rPr lang="en-US" sz="2000" dirty="0"/>
              <a:t> </a:t>
            </a:r>
            <a:r>
              <a:rPr lang="en-US" sz="2000" dirty="0" err="1"/>
              <a:t>souborů</a:t>
            </a:r>
            <a:r>
              <a:rPr lang="en-US" sz="2000" dirty="0"/>
              <a:t> (</a:t>
            </a:r>
            <a:r>
              <a:rPr lang="en-US" sz="2000" dirty="0" err="1"/>
              <a:t>jni-config.json</a:t>
            </a:r>
            <a:r>
              <a:rPr lang="en-US" sz="2000" dirty="0"/>
              <a:t>, reflect-</a:t>
            </a:r>
            <a:r>
              <a:rPr lang="en-US" sz="2000" dirty="0" err="1"/>
              <a:t>config.json</a:t>
            </a:r>
            <a:r>
              <a:rPr lang="en-US" sz="2000" dirty="0"/>
              <a:t>, proxy-</a:t>
            </a:r>
            <a:r>
              <a:rPr lang="en-US" sz="2000" dirty="0" err="1"/>
              <a:t>config.json</a:t>
            </a:r>
            <a:r>
              <a:rPr lang="en-US" sz="2000" dirty="0"/>
              <a:t> &amp; resource-</a:t>
            </a:r>
            <a:r>
              <a:rPr lang="en-US" sz="2000" dirty="0" err="1"/>
              <a:t>config.json</a:t>
            </a:r>
            <a:r>
              <a:rPr lang="en-US" sz="2000" dirty="0"/>
              <a:t>). </a:t>
            </a:r>
            <a:r>
              <a:rPr lang="en-US" sz="2000" dirty="0" err="1"/>
              <a:t>Abychom</a:t>
            </a:r>
            <a:r>
              <a:rPr lang="en-US" sz="2000" dirty="0"/>
              <a:t> to </a:t>
            </a:r>
            <a:r>
              <a:rPr lang="en-US" sz="2000" dirty="0" err="1"/>
              <a:t>nemuseli</a:t>
            </a:r>
            <a:r>
              <a:rPr lang="en-US" sz="2000" dirty="0"/>
              <a:t> </a:t>
            </a:r>
            <a:r>
              <a:rPr lang="en-US" sz="2000" dirty="0" err="1"/>
              <a:t>dělat</a:t>
            </a:r>
            <a:r>
              <a:rPr lang="en-US" sz="2000" dirty="0"/>
              <a:t> </a:t>
            </a:r>
            <a:r>
              <a:rPr lang="en-US" sz="2000" dirty="0" err="1"/>
              <a:t>ručně</a:t>
            </a:r>
            <a:r>
              <a:rPr lang="en-US" sz="2000" dirty="0"/>
              <a:t>, Spring </a:t>
            </a:r>
            <a:r>
              <a:rPr lang="en-US" sz="2000" dirty="0" err="1"/>
              <a:t>drtivou</a:t>
            </a:r>
            <a:r>
              <a:rPr lang="en-US" sz="2000" dirty="0"/>
              <a:t> </a:t>
            </a:r>
            <a:r>
              <a:rPr lang="en-US" sz="2000" dirty="0" err="1"/>
              <a:t>většinu</a:t>
            </a:r>
            <a:r>
              <a:rPr lang="en-US" sz="2000" dirty="0"/>
              <a:t> </a:t>
            </a:r>
            <a:r>
              <a:rPr lang="en-US" sz="2000" dirty="0" err="1"/>
              <a:t>práce</a:t>
            </a:r>
            <a:r>
              <a:rPr lang="en-US" sz="2000" dirty="0"/>
              <a:t> </a:t>
            </a:r>
            <a:r>
              <a:rPr lang="en-US" sz="2000" dirty="0" err="1"/>
              <a:t>provede</a:t>
            </a:r>
            <a:r>
              <a:rPr lang="en-US" sz="2000" dirty="0"/>
              <a:t> za </a:t>
            </a:r>
            <a:r>
              <a:rPr lang="en-US" sz="2000" dirty="0" err="1"/>
              <a:t>nás</a:t>
            </a:r>
            <a:r>
              <a:rPr lang="en-US" sz="2000" dirty="0"/>
              <a:t>. A </a:t>
            </a:r>
            <a:r>
              <a:rPr lang="en-US" sz="2000" dirty="0" err="1"/>
              <a:t>samozřejmě</a:t>
            </a:r>
            <a:r>
              <a:rPr lang="en-US" sz="2000" dirty="0"/>
              <a:t> je </a:t>
            </a:r>
            <a:r>
              <a:rPr lang="en-US" sz="2000" dirty="0" err="1"/>
              <a:t>možné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se </a:t>
            </a:r>
            <a:r>
              <a:rPr lang="en-US" sz="2000" dirty="0" err="1"/>
              <a:t>Springem</a:t>
            </a:r>
            <a:r>
              <a:rPr lang="en-US" sz="2000" dirty="0"/>
              <a:t> </a:t>
            </a:r>
            <a:r>
              <a:rPr lang="en-US" sz="2000" dirty="0" err="1"/>
              <a:t>tyto</a:t>
            </a:r>
            <a:r>
              <a:rPr lang="en-US" sz="2000" dirty="0"/>
              <a:t> </a:t>
            </a:r>
            <a:r>
              <a:rPr lang="en-US" sz="2000" dirty="0" err="1"/>
              <a:t>soubory</a:t>
            </a:r>
            <a:r>
              <a:rPr lang="en-US" sz="2000" dirty="0"/>
              <a:t> </a:t>
            </a:r>
            <a:r>
              <a:rPr lang="en-US" sz="2000" dirty="0" err="1"/>
              <a:t>ručně</a:t>
            </a:r>
            <a:r>
              <a:rPr lang="en-US" sz="2000" dirty="0"/>
              <a:t> </a:t>
            </a:r>
            <a:r>
              <a:rPr lang="en-US" sz="2000" dirty="0" err="1"/>
              <a:t>používat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GraalVM</a:t>
            </a:r>
            <a:r>
              <a:rPr lang="en-US" sz="2000" dirty="0"/>
              <a:t> out-of-the-box </a:t>
            </a:r>
            <a:r>
              <a:rPr lang="en-US" sz="2000" dirty="0" err="1"/>
              <a:t>neumožňuje</a:t>
            </a:r>
            <a:r>
              <a:rPr lang="en-US" sz="2000" dirty="0"/>
              <a:t> </a:t>
            </a:r>
            <a:r>
              <a:rPr lang="en-US" sz="2000" dirty="0" err="1"/>
              <a:t>dynamicky</a:t>
            </a:r>
            <a:r>
              <a:rPr lang="en-US" sz="2000" dirty="0"/>
              <a:t> </a:t>
            </a:r>
            <a:r>
              <a:rPr lang="en-US" sz="2000" dirty="0" err="1"/>
              <a:t>vytvářet</a:t>
            </a:r>
            <a:r>
              <a:rPr lang="en-US" sz="2000" dirty="0"/>
              <a:t> </a:t>
            </a:r>
            <a:r>
              <a:rPr lang="en-US" sz="2000" dirty="0" err="1"/>
              <a:t>nové</a:t>
            </a:r>
            <a:r>
              <a:rPr lang="en-US" sz="2000" dirty="0"/>
              <a:t> </a:t>
            </a:r>
            <a:r>
              <a:rPr lang="en-US" sz="2000" dirty="0" err="1"/>
              <a:t>třídy</a:t>
            </a:r>
            <a:r>
              <a:rPr lang="en-US" sz="2000" dirty="0"/>
              <a:t> v runtime!</a:t>
            </a:r>
            <a:endParaRPr lang="cs-CZ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567DC-D1C0-459C-BC62-2D13C196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24400" y="4423403"/>
            <a:ext cx="2743199" cy="1753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42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AAE8-B5CA-919F-9FFE-3FDDBE18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Native</a:t>
            </a:r>
            <a:br>
              <a:rPr lang="cs-CZ" dirty="0"/>
            </a:br>
            <a:r>
              <a:rPr lang="en-US" dirty="0"/>
              <a:t>vs. Spring Boot 3</a:t>
            </a:r>
            <a:r>
              <a:rPr lang="cs-CZ" dirty="0"/>
              <a:t> + </a:t>
            </a:r>
            <a:r>
              <a:rPr lang="cs-CZ" dirty="0" err="1"/>
              <a:t>GraalVM</a:t>
            </a:r>
            <a:r>
              <a:rPr lang="cs-CZ" dirty="0"/>
              <a:t> </a:t>
            </a:r>
            <a:r>
              <a:rPr lang="cs-CZ" dirty="0" err="1"/>
              <a:t>Native</a:t>
            </a:r>
            <a:r>
              <a:rPr lang="cs-CZ" dirty="0"/>
              <a:t> Support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33902-6E46-6948-8C51-41E6C9556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4684" y="2004529"/>
            <a:ext cx="4043673" cy="40605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861169-D6AF-43D3-AC48-21AFC8132545}"/>
              </a:ext>
            </a:extLst>
          </p:cNvPr>
          <p:cNvSpPr txBox="1"/>
          <p:nvPr/>
        </p:nvSpPr>
        <p:spPr>
          <a:xfrm>
            <a:off x="606287" y="2004529"/>
            <a:ext cx="64405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dirty="0" err="1"/>
              <a:t>Spring</a:t>
            </a:r>
            <a:r>
              <a:rPr lang="cs-CZ" sz="2800" dirty="0"/>
              <a:t> </a:t>
            </a:r>
            <a:r>
              <a:rPr lang="cs-CZ" sz="2800" dirty="0" err="1"/>
              <a:t>Native</a:t>
            </a:r>
            <a:r>
              <a:rPr lang="cs-CZ" sz="2800" dirty="0"/>
              <a:t> byla prvotní implementace zapojení </a:t>
            </a:r>
            <a:r>
              <a:rPr lang="cs-CZ" sz="2800" dirty="0" err="1"/>
              <a:t>Native</a:t>
            </a:r>
            <a:r>
              <a:rPr lang="cs-CZ" sz="2800" dirty="0"/>
              <a:t> Image do </a:t>
            </a:r>
            <a:r>
              <a:rPr lang="cs-CZ" sz="2800" dirty="0" err="1"/>
              <a:t>Spring</a:t>
            </a:r>
            <a:r>
              <a:rPr lang="cs-CZ" sz="2800" dirty="0"/>
              <a:t> </a:t>
            </a:r>
            <a:r>
              <a:rPr lang="cs-CZ" sz="2800" dirty="0" err="1"/>
              <a:t>Boot</a:t>
            </a:r>
            <a:r>
              <a:rPr lang="cs-CZ" sz="2800" dirty="0"/>
              <a:t> 2.X.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dirty="0"/>
              <a:t>Ve </a:t>
            </a:r>
            <a:r>
              <a:rPr lang="cs-CZ" sz="2800" dirty="0" err="1"/>
              <a:t>Spring</a:t>
            </a:r>
            <a:r>
              <a:rPr lang="cs-CZ" sz="2800" dirty="0"/>
              <a:t> </a:t>
            </a:r>
            <a:r>
              <a:rPr lang="cs-CZ" sz="2800" dirty="0" err="1"/>
              <a:t>Boot</a:t>
            </a:r>
            <a:r>
              <a:rPr lang="cs-CZ" sz="2800" dirty="0"/>
              <a:t> 3 byla kompletně přepracována.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73847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4DA05B-5121-487B-A0A0-D2418F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native image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B5377BF-DA85-48E9-BF95-DDBC5470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 </a:t>
            </a:r>
            <a:r>
              <a:rPr lang="cs-CZ" dirty="0" err="1"/>
              <a:t>Spring</a:t>
            </a:r>
            <a:r>
              <a:rPr lang="cs-CZ" dirty="0"/>
              <a:t> </a:t>
            </a:r>
            <a:r>
              <a:rPr lang="cs-CZ" dirty="0" err="1"/>
              <a:t>Boot</a:t>
            </a:r>
            <a:r>
              <a:rPr lang="cs-CZ" dirty="0"/>
              <a:t> 3 je vyžadováno mít nainstalované </a:t>
            </a:r>
            <a:r>
              <a:rPr lang="cs-CZ" dirty="0" err="1"/>
              <a:t>GraalVM</a:t>
            </a:r>
            <a:r>
              <a:rPr lang="cs-CZ" dirty="0"/>
              <a:t> JDK.</a:t>
            </a:r>
          </a:p>
          <a:p>
            <a:r>
              <a:rPr lang="en-US" dirty="0" err="1"/>
              <a:t>Jakmile</a:t>
            </a:r>
            <a:r>
              <a:rPr lang="en-US" dirty="0"/>
              <a:t> se </a:t>
            </a:r>
            <a:r>
              <a:rPr lang="cs-CZ" dirty="0"/>
              <a:t>zavolá </a:t>
            </a:r>
            <a:r>
              <a:rPr lang="cs-CZ" dirty="0" err="1"/>
              <a:t>mvn</a:t>
            </a:r>
            <a:r>
              <a:rPr lang="cs-CZ" dirty="0"/>
              <a:t> </a:t>
            </a:r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spring-boot:build-image</a:t>
            </a:r>
            <a:r>
              <a:rPr lang="cs-CZ" dirty="0"/>
              <a:t> -</a:t>
            </a:r>
            <a:r>
              <a:rPr lang="cs-CZ" dirty="0" err="1"/>
              <a:t>Pnative</a:t>
            </a:r>
            <a:r>
              <a:rPr lang="cs-CZ" dirty="0"/>
              <a:t>, tak se zavolá </a:t>
            </a:r>
            <a:r>
              <a:rPr lang="cs-CZ" dirty="0" err="1"/>
              <a:t>spring-boot-maven-plugin:process-aot</a:t>
            </a:r>
            <a:r>
              <a:rPr lang="cs-CZ" dirty="0"/>
              <a:t>, což spustí </a:t>
            </a:r>
            <a:r>
              <a:rPr lang="cs-CZ" dirty="0" err="1"/>
              <a:t>Spring</a:t>
            </a:r>
            <a:r>
              <a:rPr lang="cs-CZ" dirty="0"/>
              <a:t> kontejner, zjistí jaké </a:t>
            </a:r>
            <a:r>
              <a:rPr lang="cs-CZ" dirty="0" err="1"/>
              <a:t>beany</a:t>
            </a:r>
            <a:r>
              <a:rPr lang="cs-CZ" dirty="0"/>
              <a:t> byly vytvořené při spouštění </a:t>
            </a:r>
            <a:r>
              <a:rPr lang="cs-CZ" dirty="0" err="1"/>
              <a:t>Spring</a:t>
            </a:r>
            <a:r>
              <a:rPr lang="cs-CZ" dirty="0"/>
              <a:t> kontejneru a vygeneruje:</a:t>
            </a:r>
          </a:p>
          <a:p>
            <a:pPr lvl="1"/>
            <a:r>
              <a:rPr lang="en-US" dirty="0"/>
              <a:t>g</a:t>
            </a:r>
            <a:r>
              <a:rPr lang="cs-CZ" dirty="0" err="1"/>
              <a:t>raalvm</a:t>
            </a:r>
            <a:r>
              <a:rPr lang="cs-CZ" dirty="0"/>
              <a:t>-</a:t>
            </a:r>
            <a:r>
              <a:rPr lang="cs-CZ" dirty="0" err="1"/>
              <a:t>reachability</a:t>
            </a:r>
            <a:r>
              <a:rPr lang="cs-CZ" dirty="0"/>
              <a:t>-metadata</a:t>
            </a:r>
          </a:p>
          <a:p>
            <a:pPr lvl="2"/>
            <a:r>
              <a:rPr lang="cs-CZ" dirty="0"/>
              <a:t>Zde jsou </a:t>
            </a:r>
            <a:r>
              <a:rPr lang="cs-CZ" dirty="0" err="1"/>
              <a:t>reflect-config.json</a:t>
            </a:r>
            <a:r>
              <a:rPr lang="cs-CZ" dirty="0"/>
              <a:t>, </a:t>
            </a:r>
            <a:r>
              <a:rPr lang="cs-CZ" dirty="0" err="1"/>
              <a:t>resource-config.json</a:t>
            </a:r>
            <a:r>
              <a:rPr lang="cs-CZ" dirty="0"/>
              <a:t> atd. z různých knihoven</a:t>
            </a:r>
          </a:p>
          <a:p>
            <a:pPr lvl="1"/>
            <a:r>
              <a:rPr lang="en-US" dirty="0"/>
              <a:t>s</a:t>
            </a:r>
            <a:r>
              <a:rPr lang="cs-CZ" dirty="0" err="1"/>
              <a:t>pring-aot</a:t>
            </a:r>
            <a:endParaRPr lang="cs-CZ" dirty="0"/>
          </a:p>
          <a:p>
            <a:pPr lvl="2"/>
            <a:r>
              <a:rPr lang="cs-CZ" dirty="0"/>
              <a:t>Zde jsou </a:t>
            </a:r>
            <a:r>
              <a:rPr lang="cs-CZ" dirty="0" err="1"/>
              <a:t>reflect-config.json</a:t>
            </a:r>
            <a:r>
              <a:rPr lang="cs-CZ" dirty="0"/>
              <a:t>, </a:t>
            </a:r>
            <a:r>
              <a:rPr lang="cs-CZ" dirty="0" err="1"/>
              <a:t>resource-config.json</a:t>
            </a:r>
            <a:r>
              <a:rPr lang="cs-CZ" dirty="0"/>
              <a:t> atd. z naší aplikace</a:t>
            </a:r>
          </a:p>
          <a:p>
            <a:pPr lvl="2"/>
            <a:r>
              <a:rPr lang="cs-CZ" dirty="0"/>
              <a:t>A také </a:t>
            </a:r>
            <a:r>
              <a:rPr lang="cs-CZ" dirty="0" err="1"/>
              <a:t>beany</a:t>
            </a:r>
            <a:r>
              <a:rPr lang="cs-CZ" dirty="0"/>
              <a:t> aby se například nemusely vytvářet </a:t>
            </a:r>
            <a:r>
              <a:rPr lang="cs-CZ" dirty="0" err="1"/>
              <a:t>Spring</a:t>
            </a:r>
            <a:r>
              <a:rPr lang="cs-CZ" dirty="0"/>
              <a:t> Data JPA </a:t>
            </a:r>
            <a:r>
              <a:rPr lang="cs-CZ" dirty="0" err="1"/>
              <a:t>repozitáře</a:t>
            </a:r>
            <a:r>
              <a:rPr lang="cs-CZ" dirty="0"/>
              <a:t> při startu aplikace.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cs-CZ" dirty="0" err="1"/>
              <a:t>ytváří</a:t>
            </a:r>
            <a:r>
              <a:rPr lang="cs-CZ" dirty="0"/>
              <a:t> se pouze definice </a:t>
            </a:r>
            <a:r>
              <a:rPr lang="cs-CZ" dirty="0" err="1"/>
              <a:t>bean</a:t>
            </a:r>
            <a:r>
              <a:rPr lang="cs-CZ" dirty="0"/>
              <a:t>, nevytváří se instance!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973702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1266</Words>
  <Application>Microsoft Office PowerPoint</Application>
  <PresentationFormat>Widescreen</PresentationFormat>
  <Paragraphs>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JetBrains Mono</vt:lpstr>
      <vt:lpstr>Liberation Sans</vt:lpstr>
      <vt:lpstr>StarSymbol</vt:lpstr>
      <vt:lpstr>Motiv Office</vt:lpstr>
      <vt:lpstr>1_Vlastní návrh</vt:lpstr>
      <vt:lpstr>2_Vlastní návrh</vt:lpstr>
      <vt:lpstr>PowerPoint Presentation</vt:lpstr>
      <vt:lpstr>PowerPoint Presentation</vt:lpstr>
      <vt:lpstr>GraalVM Native Image</vt:lpstr>
      <vt:lpstr>Use-Cases</vt:lpstr>
      <vt:lpstr>JVM vs. Native</vt:lpstr>
      <vt:lpstr>Spring Boot 3 + GraalVM Native Support</vt:lpstr>
      <vt:lpstr>Native &amp; dynamický kód</vt:lpstr>
      <vt:lpstr>Spring Native vs. Spring Boot 3 + GraalVM Native Support</vt:lpstr>
      <vt:lpstr>Build native image</vt:lpstr>
      <vt:lpstr>Kompilace Spring Boot aplikace do Native Executable</vt:lpstr>
      <vt:lpstr>Build Time</vt:lpstr>
      <vt:lpstr>Image Size</vt:lpstr>
      <vt:lpstr>Memory Footprint</vt:lpstr>
      <vt:lpstr>Startup Time</vt:lpstr>
      <vt:lpstr>Registrace custom tříd atd.</vt:lpstr>
      <vt:lpstr>Registrace custom tříd atd.</vt:lpstr>
      <vt:lpstr>Registrace custom tříd atd.</vt:lpstr>
      <vt:lpstr>GraalVM Community vs. Enterprise</vt:lpstr>
      <vt:lpstr>GraalVM Dashboard</vt:lpstr>
      <vt:lpstr>Dive</vt:lpstr>
      <vt:lpstr>GraalVM Native Support &amp; Produkce</vt:lpstr>
      <vt:lpstr>Heap Size Tuning</vt:lpstr>
      <vt:lpstr>The Future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Petra Susserova</dc:creator>
  <cp:lastModifiedBy>Pinkas Jiri</cp:lastModifiedBy>
  <cp:revision>76</cp:revision>
  <dcterms:created xsi:type="dcterms:W3CDTF">2020-04-21T14:57:11Z</dcterms:created>
  <dcterms:modified xsi:type="dcterms:W3CDTF">2022-11-10T09:24:50Z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6d9757-80ae-4c87-b4d7-9ffa7a0710d0_Enabled">
    <vt:lpwstr>true</vt:lpwstr>
  </property>
  <property fmtid="{D5CDD505-2E9C-101B-9397-08002B2CF9AE}" pid="3" name="MSIP_Label_076d9757-80ae-4c87-b4d7-9ffa7a0710d0_SetDate">
    <vt:lpwstr>2022-11-10T09:24:50Z</vt:lpwstr>
  </property>
  <property fmtid="{D5CDD505-2E9C-101B-9397-08002B2CF9AE}" pid="4" name="MSIP_Label_076d9757-80ae-4c87-b4d7-9ffa7a0710d0_Method">
    <vt:lpwstr>Standard</vt:lpwstr>
  </property>
  <property fmtid="{D5CDD505-2E9C-101B-9397-08002B2CF9AE}" pid="5" name="MSIP_Label_076d9757-80ae-4c87-b4d7-9ffa7a0710d0_Name">
    <vt:lpwstr>C1 - Internal</vt:lpwstr>
  </property>
  <property fmtid="{D5CDD505-2E9C-101B-9397-08002B2CF9AE}" pid="6" name="MSIP_Label_076d9757-80ae-4c87-b4d7-9ffa7a0710d0_SiteId">
    <vt:lpwstr>c79e7c80-cff5-4503-b468-3702cea89272</vt:lpwstr>
  </property>
  <property fmtid="{D5CDD505-2E9C-101B-9397-08002B2CF9AE}" pid="7" name="MSIP_Label_076d9757-80ae-4c87-b4d7-9ffa7a0710d0_ActionId">
    <vt:lpwstr>da1b833b-5ee4-4a22-83a2-ae8587397e12</vt:lpwstr>
  </property>
  <property fmtid="{D5CDD505-2E9C-101B-9397-08002B2CF9AE}" pid="8" name="MSIP_Label_076d9757-80ae-4c87-b4d7-9ffa7a0710d0_ContentBits">
    <vt:lpwstr>0</vt:lpwstr>
  </property>
  <property fmtid="{D5CDD505-2E9C-101B-9397-08002B2CF9AE}" pid="9" name="Kod_Duvernosti">
    <vt:lpwstr>KB_C1_INTERNAL_992521</vt:lpwstr>
  </property>
</Properties>
</file>