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3"/>
  </p:notesMasterIdLst>
  <p:sldIdLst>
    <p:sldId id="260" r:id="rId2"/>
    <p:sldId id="257" r:id="rId3"/>
    <p:sldId id="258" r:id="rId4"/>
    <p:sldId id="261" r:id="rId5"/>
    <p:sldId id="259" r:id="rId6"/>
    <p:sldId id="264" r:id="rId7"/>
    <p:sldId id="263" r:id="rId8"/>
    <p:sldId id="265" r:id="rId9"/>
    <p:sldId id="266" r:id="rId10"/>
    <p:sldId id="262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10" autoAdjust="0"/>
  </p:normalViewPr>
  <p:slideViewPr>
    <p:cSldViewPr snapToGrid="0">
      <p:cViewPr varScale="1">
        <p:scale>
          <a:sx n="77" d="100"/>
          <a:sy n="77" d="100"/>
        </p:scale>
        <p:origin x="1061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0FDD3-B79C-4FA9-89B9-FAC7EAB01A89}" type="datetimeFigureOut">
              <a:rPr lang="en-US" smtClean="0"/>
              <a:t>10/7/2016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74DA4-AFDE-4939-8317-4975140C5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28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Based</a:t>
            </a:r>
            <a:r>
              <a:rPr lang="cs-CZ" baseline="0" dirty="0" smtClean="0"/>
              <a:t> on following study: http://www.cs.utexas.edu/users/EWD/ewd02xx/EWD215.PDF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74DA4-AFDE-4939-8317-4975140C5B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88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Chart explanation: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cs-CZ" baseline="0" dirty="0" smtClean="0"/>
              <a:t>Each valve represents one refactoring step</a:t>
            </a:r>
          </a:p>
          <a:p>
            <a:pPr marL="171450" indent="-171450">
              <a:buFontTx/>
              <a:buChar char="-"/>
            </a:pPr>
            <a:r>
              <a:rPr lang="cs-CZ" baseline="0" dirty="0" smtClean="0"/>
              <a:t>Each color represents part of code</a:t>
            </a:r>
          </a:p>
          <a:p>
            <a:pPr marL="171450" indent="-171450">
              <a:buFontTx/>
              <a:buChar char="-"/>
            </a:pPr>
            <a:r>
              <a:rPr lang="cs-CZ" baseline="0" dirty="0" smtClean="0"/>
              <a:t>Number represents complexity – lower is better</a:t>
            </a:r>
          </a:p>
          <a:p>
            <a:pPr marL="171450" indent="-171450">
              <a:buFontTx/>
              <a:buChar char="-"/>
            </a:pPr>
            <a:r>
              <a:rPr lang="cs-CZ" baseline="0" dirty="0" smtClean="0"/>
              <a:t>Result was multiple classes with average complexit better than original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74DA4-AFDE-4939-8317-4975140C5B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09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„Decision structured languages“ are OOP </a:t>
            </a:r>
            <a:r>
              <a:rPr lang="cs-CZ" baseline="0" dirty="0" smtClean="0"/>
              <a:t>or Functional </a:t>
            </a:r>
            <a:r>
              <a:rPr lang="cs-CZ" dirty="0" smtClean="0"/>
              <a:t>languages</a:t>
            </a:r>
          </a:p>
          <a:p>
            <a:r>
              <a:rPr lang="cs-CZ" dirty="0" smtClean="0"/>
              <a:t>Value polymorphism  - where method can be overloaed not</a:t>
            </a:r>
            <a:r>
              <a:rPr lang="cs-CZ" baseline="0" dirty="0" smtClean="0"/>
              <a:t> only by parameter types, but also by their value. It </a:t>
            </a:r>
            <a:r>
              <a:rPr lang="cs-CZ" dirty="0" smtClean="0"/>
              <a:t>is not posible in OOP like C#, usually available in functional languages.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74DA4-AFDE-4939-8317-4975140C5B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40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olarWinds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220" y="4160622"/>
            <a:ext cx="4411980" cy="419616"/>
          </a:xfrm>
        </p:spPr>
        <p:txBody>
          <a:bodyPr anchor="b"/>
          <a:lstStyle>
            <a:lvl1pPr algn="l">
              <a:defRPr sz="1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" y="4580238"/>
            <a:ext cx="4082400" cy="400762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accent5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4996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52" userDrawn="1">
          <p15:clr>
            <a:srgbClr val="FBAE40"/>
          </p15:clr>
        </p15:guide>
        <p15:guide id="2" pos="43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larWinds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7BBCBA-A865-4B15-B2C2-A01116DCD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44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olarWinds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874" y="1306641"/>
            <a:ext cx="4371165" cy="4855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533" y="1306641"/>
            <a:ext cx="4371165" cy="48552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BCBA-A865-4B15-B2C2-A01116DCD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arWinds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BCBA-A865-4B15-B2C2-A01116DCD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04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33333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1"/>
            <a:ext cx="4038600" cy="4754563"/>
          </a:xfrm>
        </p:spPr>
        <p:txBody>
          <a:bodyPr/>
          <a:lstStyle>
            <a:lvl1pPr marL="257168" indent="-257168">
              <a:buClr>
                <a:srgbClr val="666666"/>
              </a:buClr>
              <a:buFont typeface="Arial"/>
              <a:buChar char="•"/>
              <a:defRPr sz="1500">
                <a:latin typeface="Arial"/>
              </a:defRPr>
            </a:lvl1pPr>
            <a:lvl2pPr marL="469094" indent="-214308">
              <a:buClr>
                <a:srgbClr val="666666"/>
              </a:buClr>
              <a:buFont typeface="Arial"/>
              <a:buChar char="•"/>
              <a:defRPr sz="1350">
                <a:latin typeface="Arial"/>
              </a:defRPr>
            </a:lvl2pPr>
            <a:lvl3pPr marL="641731" indent="-171446">
              <a:buClr>
                <a:srgbClr val="666666"/>
              </a:buClr>
              <a:buFont typeface="Arial"/>
              <a:buChar char="•"/>
              <a:defRPr sz="1350">
                <a:latin typeface="Arial"/>
              </a:defRPr>
            </a:lvl3pPr>
            <a:lvl4pPr marL="813177" indent="-171446">
              <a:buClr>
                <a:srgbClr val="666666"/>
              </a:buClr>
              <a:buFont typeface="Arial"/>
              <a:buChar char="•"/>
              <a:defRPr sz="1200">
                <a:latin typeface="Arial"/>
              </a:defRPr>
            </a:lvl4pPr>
            <a:lvl5pPr marL="984623" indent="-171446">
              <a:buClr>
                <a:srgbClr val="666666"/>
              </a:buClr>
              <a:buFont typeface="Arial"/>
              <a:buChar char="•"/>
              <a:defRPr sz="1200" baseline="0">
                <a:latin typeface="Arial"/>
              </a:defRPr>
            </a:lvl5pPr>
            <a:lvl6pPr marL="1156068" indent="-171446">
              <a:defRPr sz="1200"/>
            </a:lvl6pPr>
            <a:lvl7pPr marL="1327514" indent="-171446">
              <a:defRPr sz="1200"/>
            </a:lvl7pPr>
            <a:lvl8pPr marL="1632306" indent="-171446">
              <a:defRPr sz="120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</p:spPr>
        <p:txBody>
          <a:bodyPr/>
          <a:lstStyle>
            <a:lvl1pPr marL="257168" indent="-257168">
              <a:buClr>
                <a:srgbClr val="666666"/>
              </a:buClr>
              <a:buFont typeface="Arial"/>
              <a:buChar char="•"/>
              <a:defRPr sz="1500"/>
            </a:lvl1pPr>
            <a:lvl2pPr marL="469094" indent="-214308">
              <a:buClr>
                <a:srgbClr val="666666"/>
              </a:buClr>
              <a:buFont typeface="Arial"/>
              <a:buChar char="•"/>
              <a:defRPr sz="1350"/>
            </a:lvl2pPr>
            <a:lvl3pPr marL="641731" indent="-171446">
              <a:buClr>
                <a:srgbClr val="666666"/>
              </a:buClr>
              <a:buFont typeface="Arial"/>
              <a:buChar char="•"/>
              <a:defRPr sz="1350"/>
            </a:lvl3pPr>
            <a:lvl4pPr marL="813177" indent="-171446">
              <a:buClr>
                <a:srgbClr val="666666"/>
              </a:buClr>
              <a:buFont typeface="Arial"/>
              <a:buChar char="•"/>
              <a:defRPr sz="1200"/>
            </a:lvl4pPr>
            <a:lvl5pPr marL="984623" indent="-171446">
              <a:buClr>
                <a:srgbClr val="666666"/>
              </a:buClr>
              <a:buFont typeface="Arial"/>
              <a:buChar char="•"/>
              <a:defRPr sz="1200" baseline="0"/>
            </a:lvl5pPr>
            <a:lvl6pPr marL="1117969" indent="-171446">
              <a:defRPr sz="1200"/>
            </a:lvl6pPr>
            <a:lvl7pPr marL="1289415" indent="-171446">
              <a:defRPr sz="1200"/>
            </a:lvl7pPr>
            <a:lvl8pPr marL="1543012" indent="-171446">
              <a:defRPr sz="120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BBCBA-A865-4B15-B2C2-A01116DCDC7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Subtitle 2"/>
          <p:cNvSpPr>
            <a:spLocks noGrp="1"/>
          </p:cNvSpPr>
          <p:nvPr>
            <p:ph type="subTitle" idx="13"/>
          </p:nvPr>
        </p:nvSpPr>
        <p:spPr>
          <a:xfrm>
            <a:off x="457202" y="766770"/>
            <a:ext cx="6635961" cy="293334"/>
          </a:xfrm>
        </p:spPr>
        <p:txBody>
          <a:bodyPr>
            <a:noAutofit/>
          </a:bodyPr>
          <a:lstStyle>
            <a:lvl1pPr marL="0" indent="0" algn="l">
              <a:buNone/>
              <a:defRPr sz="1125" b="1" i="0" cap="all" spc="180">
                <a:solidFill>
                  <a:srgbClr val="F99D1C"/>
                </a:solidFill>
                <a:latin typeface="Arial"/>
                <a:cs typeface="Arial"/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1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874" y="333376"/>
            <a:ext cx="7395210" cy="5143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873" y="1311277"/>
            <a:ext cx="8876824" cy="4895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873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6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marL="0" marR="0" indent="0" algn="ctr" defTabSz="913187" rtl="0" eaLnBrk="1" fontAlgn="base" latinLnBrk="0" hangingPunct="1">
              <a:lnSpc>
                <a:spcPts val="1256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600">
                <a:solidFill>
                  <a:schemeClr val="accent4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52297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900">
                <a:solidFill>
                  <a:schemeClr val="accent4"/>
                </a:solidFill>
              </a:defRPr>
            </a:lvl1pPr>
          </a:lstStyle>
          <a:p>
            <a:fld id="{A67BBCBA-A865-4B15-B2C2-A01116DCD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</p:sldLayoutIdLst>
  <p:timing>
    <p:tnLst>
      <p:par>
        <p:cTn id="1" dur="indefinite" restart="never" nodeType="tmRoot"/>
      </p:par>
    </p:tnLst>
  </p:timing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accent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0060" indent="-171446" algn="l" defTabSz="685783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Courier New" panose="02070309020205020404" pitchFamily="49" charset="0"/>
        <a:buChar char="o"/>
        <a:defRPr sz="15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1536" indent="-171446" algn="l" defTabSz="685783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43012" indent="-171446" algn="l" defTabSz="685783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57319" indent="-171446" algn="l" defTabSz="685783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accent4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ichaelfeathers.typepad.com/michael_feathers_blog/2013/11/unconditional-programming.html" TargetMode="External"/><Relationship Id="rId2" Type="http://schemas.openxmlformats.org/officeDocument/2006/relationships/hyperlink" Target="https://www.youtube.com/watch?v=8bZh5LMaS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lisnic.github.io/posts/ifless/" TargetMode="External"/><Relationship Id="rId5" Type="http://schemas.openxmlformats.org/officeDocument/2006/relationships/hyperlink" Target="https://www.youtube.com/watch?v=4F72VULWFvc" TargetMode="External"/><Relationship Id="rId4" Type="http://schemas.openxmlformats.org/officeDocument/2006/relationships/hyperlink" Target="https://www.youtube.com/watch?v=z43bmaMwagI&amp;index=17&amp;list=PL4vq9TW3wicqc-NkHx-GIEKoPaeeVpyUK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larwindsmeetup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olarwinds.job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80294" y="4135938"/>
            <a:ext cx="4957460" cy="56653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IF-less programming in C#</a:t>
            </a:r>
            <a:endParaRPr lang="en-US" sz="24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13888" y="4723608"/>
            <a:ext cx="5090272" cy="812488"/>
          </a:xfrm>
        </p:spPr>
        <p:txBody>
          <a:bodyPr>
            <a:normAutofit/>
          </a:bodyPr>
          <a:lstStyle/>
          <a:p>
            <a:r>
              <a:rPr lang="cs-CZ" sz="2400" dirty="0"/>
              <a:t>Jiří </a:t>
            </a:r>
            <a:r>
              <a:rPr lang="cs-CZ" sz="2400" dirty="0" smtClean="0"/>
              <a:t>pokorný</a:t>
            </a:r>
            <a:br>
              <a:rPr lang="cs-CZ" sz="2400" dirty="0" smtClean="0"/>
            </a:br>
            <a:r>
              <a:rPr lang="cs-CZ" sz="2400" dirty="0"/>
              <a:t>jiri.pokorny@solarwinds.com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924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u="sng" dirty="0">
                <a:hlinkClick r:id="rId2"/>
              </a:rPr>
              <a:t>https://www.youtube.com/watch?v=8bZh5LMaSmE</a:t>
            </a:r>
            <a:endParaRPr lang="en-US" dirty="0"/>
          </a:p>
          <a:p>
            <a:r>
              <a:rPr lang="cs-CZ" u="sng" dirty="0">
                <a:hlinkClick r:id="rId3"/>
              </a:rPr>
              <a:t>http://michaelfeathers.typepad.com/michael_feathers_blog/2013/11/unconditional-programming.html</a:t>
            </a:r>
            <a:endParaRPr lang="en-US" dirty="0"/>
          </a:p>
          <a:p>
            <a:r>
              <a:rPr lang="cs-CZ" u="sng" dirty="0">
                <a:hlinkClick r:id="rId4"/>
              </a:rPr>
              <a:t>https://www.youtube.com/watch?v=z43bmaMwagI&amp;index=17&amp;list=PL4vq9TW3wicqc-NkHx-GIEKoPaeeVpyUK</a:t>
            </a:r>
            <a:endParaRPr lang="en-US" dirty="0"/>
          </a:p>
          <a:p>
            <a:r>
              <a:rPr lang="cs-CZ" u="sng" dirty="0">
                <a:hlinkClick r:id="rId5"/>
              </a:rPr>
              <a:t>https://www.youtube.com/watch?v=4F72VULWFvc</a:t>
            </a:r>
            <a:endParaRPr lang="en-US" dirty="0"/>
          </a:p>
          <a:p>
            <a:r>
              <a:rPr lang="en-US" dirty="0">
                <a:hlinkClick r:id="rId6"/>
              </a:rPr>
              <a:t>http://alisnic.github.io/posts/ifless</a:t>
            </a:r>
            <a:r>
              <a:rPr lang="en-US" dirty="0" smtClean="0">
                <a:hlinkClick r:id="rId6"/>
              </a:rPr>
              <a:t>/</a:t>
            </a:r>
            <a:endParaRPr lang="cs-CZ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9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812" y="2829169"/>
            <a:ext cx="3345262" cy="32781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Solar</a:t>
            </a:r>
            <a:r>
              <a:rPr lang="en-US" dirty="0" smtClean="0"/>
              <a:t>w</a:t>
            </a:r>
            <a:r>
              <a:rPr lang="cs-CZ" dirty="0" smtClean="0"/>
              <a:t>inds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5" y="1530626"/>
            <a:ext cx="8612132" cy="4675866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  <a:buFont typeface="Lucida Grande" charset="0"/>
              <a:buChar char="»"/>
              <a:defRPr/>
            </a:pPr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30+ products for IT Management</a:t>
            </a:r>
          </a:p>
          <a:p>
            <a:pPr fontAlgn="base">
              <a:spcAft>
                <a:spcPct val="0"/>
              </a:spcAft>
              <a:buFont typeface="Lucida Grande" charset="0"/>
              <a:buChar char="»"/>
              <a:defRPr/>
            </a:pPr>
            <a:r>
              <a:rPr lang="en-US" dirty="0">
                <a:solidFill>
                  <a:schemeClr val="tx1"/>
                </a:solidFill>
                <a:ea typeface="ＭＳ Ｐゴシック" pitchFamily="34" charset="-128"/>
              </a:rPr>
              <a:t>Microsoft stack: C#, MS SQL, AngularJS</a:t>
            </a:r>
          </a:p>
          <a:p>
            <a:pPr fontAlgn="base">
              <a:spcAft>
                <a:spcPct val="0"/>
              </a:spcAft>
              <a:buFont typeface="Lucida Grande" charset="0"/>
              <a:buChar char="»"/>
              <a:defRPr/>
            </a:pPr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Brno office – </a:t>
            </a:r>
            <a:r>
              <a:rPr lang="en-US" dirty="0" err="1" smtClean="0">
                <a:solidFill>
                  <a:schemeClr val="tx1"/>
                </a:solidFill>
                <a:ea typeface="ＭＳ Ｐゴシック" pitchFamily="34" charset="-128"/>
              </a:rPr>
              <a:t>Solarwinds</a:t>
            </a:r>
            <a:r>
              <a:rPr lang="en-US" dirty="0" smtClean="0">
                <a:solidFill>
                  <a:schemeClr val="tx1"/>
                </a:solidFill>
                <a:ea typeface="ＭＳ Ｐゴシック" pitchFamily="34" charset="-128"/>
              </a:rPr>
              <a:t> R&amp;D center</a:t>
            </a:r>
          </a:p>
          <a:p>
            <a:pPr>
              <a:defRPr/>
            </a:pPr>
            <a:r>
              <a:rPr lang="cs-CZ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cs-CZ" dirty="0">
                <a:solidFill>
                  <a:schemeClr val="tx1"/>
                </a:solidFill>
                <a:hlinkClick r:id="rId3"/>
              </a:rPr>
              <a:t>://www.solarwindsmeetup.com</a:t>
            </a:r>
            <a:r>
              <a:rPr lang="cs-CZ" dirty="0" smtClean="0">
                <a:solidFill>
                  <a:schemeClr val="tx1"/>
                </a:solidFill>
                <a:hlinkClick r:id="rId3"/>
              </a:rPr>
              <a:t>/</a:t>
            </a:r>
            <a:endParaRPr lang="cs-CZ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cs-CZ" dirty="0" smtClean="0">
                <a:solidFill>
                  <a:schemeClr val="tx1"/>
                </a:solidFill>
              </a:rPr>
              <a:t>Career opportunities</a:t>
            </a:r>
          </a:p>
          <a:p>
            <a:pPr lvl="1">
              <a:defRPr/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://solarwinds.jobs/</a:t>
            </a:r>
          </a:p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Visit our booth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47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471" y="2084070"/>
            <a:ext cx="4702531" cy="3916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Why IFs considered harmful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855472"/>
            <a:ext cx="5318760" cy="4267199"/>
          </a:xfrm>
        </p:spPr>
        <p:txBody>
          <a:bodyPr>
            <a:noAutofit/>
          </a:bodyPr>
          <a:lstStyle/>
          <a:p>
            <a:r>
              <a:rPr lang="cs-CZ" sz="2100" dirty="0"/>
              <a:t>GoTo considered harmful</a:t>
            </a:r>
            <a:br>
              <a:rPr lang="cs-CZ" sz="2100" dirty="0"/>
            </a:br>
            <a:r>
              <a:rPr lang="cs-CZ" sz="2100" dirty="0"/>
              <a:t>(jumps and decisions</a:t>
            </a:r>
            <a:br>
              <a:rPr lang="cs-CZ" sz="2100" dirty="0"/>
            </a:br>
            <a:r>
              <a:rPr lang="cs-CZ" sz="2100" dirty="0"/>
              <a:t>make code complex)</a:t>
            </a:r>
          </a:p>
          <a:p>
            <a:r>
              <a:rPr lang="cs-CZ" sz="2100" dirty="0"/>
              <a:t>IF is only encapsulated</a:t>
            </a:r>
            <a:br>
              <a:rPr lang="cs-CZ" sz="2100" dirty="0"/>
            </a:br>
            <a:r>
              <a:rPr lang="cs-CZ" sz="2100" dirty="0"/>
              <a:t>GoTo statement</a:t>
            </a:r>
            <a:br>
              <a:rPr lang="cs-CZ" sz="2100" dirty="0"/>
            </a:br>
            <a:r>
              <a:rPr lang="cs-CZ" sz="2100" dirty="0"/>
              <a:t>=&gt; It also should be</a:t>
            </a:r>
            <a:br>
              <a:rPr lang="cs-CZ" sz="2100" dirty="0"/>
            </a:br>
            <a:r>
              <a:rPr lang="cs-CZ" sz="2100" dirty="0"/>
              <a:t>considered harmful</a:t>
            </a:r>
          </a:p>
          <a:p>
            <a:r>
              <a:rPr lang="cs-CZ" sz="2100" dirty="0"/>
              <a:t>Jules May says</a:t>
            </a:r>
            <a:br>
              <a:rPr lang="cs-CZ" sz="2100" dirty="0"/>
            </a:br>
            <a:r>
              <a:rPr lang="cs-CZ" sz="2100" dirty="0"/>
              <a:t>about removing IFs: </a:t>
            </a:r>
          </a:p>
          <a:p>
            <a:pPr lvl="1"/>
            <a:r>
              <a:rPr lang="cs-CZ" sz="1800" dirty="0"/>
              <a:t>Way to eliminate 90% of bugs</a:t>
            </a:r>
            <a:br>
              <a:rPr lang="cs-CZ" sz="1800" dirty="0"/>
            </a:br>
            <a:r>
              <a:rPr lang="cs-CZ" sz="1800" dirty="0"/>
              <a:t>and 99% technical debt</a:t>
            </a:r>
          </a:p>
          <a:p>
            <a:pPr lvl="1"/>
            <a:r>
              <a:rPr lang="cs-CZ" sz="1800" dirty="0"/>
              <a:t>IF causes spaghetti code,</a:t>
            </a:r>
            <a:br>
              <a:rPr lang="cs-CZ" sz="1800" dirty="0"/>
            </a:br>
            <a:r>
              <a:rPr lang="cs-CZ" sz="1800" dirty="0"/>
              <a:t>which is unreliable</a:t>
            </a:r>
          </a:p>
        </p:txBody>
      </p:sp>
    </p:spTree>
    <p:extLst>
      <p:ext uri="{BB962C8B-B14F-4D97-AF65-F5344CB8AC3E}">
        <p14:creationId xmlns:p14="http://schemas.microsoft.com/office/powerpoint/2010/main" val="378637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79" y="1088335"/>
            <a:ext cx="8885583" cy="521804"/>
          </a:xfrm>
        </p:spPr>
        <p:txBody>
          <a:bodyPr/>
          <a:lstStyle/>
          <a:p>
            <a:pPr>
              <a:spcBef>
                <a:spcPts val="750"/>
              </a:spcBef>
              <a:defRPr/>
            </a:pPr>
            <a:r>
              <a:rPr lang="en-US" dirty="0"/>
              <a:t>Sandi Metz</a:t>
            </a:r>
            <a:r>
              <a:rPr lang="cs-CZ" dirty="0"/>
              <a:t>: </a:t>
            </a:r>
            <a:r>
              <a:rPr lang="en-US" dirty="0" err="1" smtClean="0"/>
              <a:t>RailsConf</a:t>
            </a:r>
            <a:r>
              <a:rPr lang="en-US" dirty="0" smtClean="0"/>
              <a:t> 2014</a:t>
            </a:r>
            <a:r>
              <a:rPr lang="cs-CZ" dirty="0" smtClean="0"/>
              <a:t> </a:t>
            </a:r>
            <a:r>
              <a:rPr lang="en-US" dirty="0" smtClean="0"/>
              <a:t>- </a:t>
            </a:r>
            <a:r>
              <a:rPr lang="en-US" dirty="0"/>
              <a:t>All the Little Things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268" y="1901667"/>
            <a:ext cx="4711954" cy="3671888"/>
          </a:xfrm>
        </p:spPr>
      </p:pic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91440" y="2008347"/>
            <a:ext cx="3752850" cy="3988594"/>
          </a:xfrm>
        </p:spPr>
        <p:txBody>
          <a:bodyPr>
            <a:normAutofit lnSpcReduction="10000"/>
          </a:bodyPr>
          <a:lstStyle/>
          <a:p>
            <a:r>
              <a:rPr lang="cs-CZ" sz="2100" dirty="0"/>
              <a:t>Complexity is a metric</a:t>
            </a:r>
            <a:br>
              <a:rPr lang="cs-CZ" sz="2100" dirty="0"/>
            </a:br>
            <a:r>
              <a:rPr lang="cs-CZ" sz="2100" dirty="0"/>
              <a:t>showing code maintainability</a:t>
            </a:r>
            <a:br>
              <a:rPr lang="cs-CZ" sz="2100" dirty="0"/>
            </a:br>
            <a:r>
              <a:rPr lang="cs-CZ" sz="2100" dirty="0"/>
              <a:t>(smaller is better)</a:t>
            </a:r>
          </a:p>
          <a:p>
            <a:r>
              <a:rPr lang="cs-CZ" sz="2100" dirty="0"/>
              <a:t>Based on this refactoring example:</a:t>
            </a:r>
          </a:p>
          <a:p>
            <a:pPr lvl="1"/>
            <a:r>
              <a:rPr lang="cs-CZ" sz="1800" dirty="0"/>
              <a:t>Small methods better</a:t>
            </a:r>
            <a:br>
              <a:rPr lang="cs-CZ" sz="1800" dirty="0"/>
            </a:br>
            <a:r>
              <a:rPr lang="cs-CZ" sz="1800" dirty="0"/>
              <a:t>than one large</a:t>
            </a:r>
          </a:p>
          <a:p>
            <a:pPr lvl="1"/>
            <a:r>
              <a:rPr lang="cs-CZ" sz="1800" dirty="0"/>
              <a:t>Small objects better</a:t>
            </a:r>
            <a:br>
              <a:rPr lang="cs-CZ" sz="1800" dirty="0"/>
            </a:br>
            <a:r>
              <a:rPr lang="cs-CZ" sz="1800" dirty="0"/>
              <a:t>than one large class</a:t>
            </a:r>
          </a:p>
          <a:p>
            <a:pPr lvl="1"/>
            <a:r>
              <a:rPr lang="cs-CZ" sz="1800" dirty="0"/>
              <a:t>Inheritance is still better</a:t>
            </a:r>
            <a:br>
              <a:rPr lang="cs-CZ" sz="1800" dirty="0"/>
            </a:br>
            <a:r>
              <a:rPr lang="cs-CZ" sz="1800" dirty="0"/>
              <a:t>than no OOP concept</a:t>
            </a:r>
          </a:p>
          <a:p>
            <a:r>
              <a:rPr lang="cs-CZ" sz="2100" dirty="0"/>
              <a:t>=&gt; Any of the refactorings leads to less IF statements and better code</a:t>
            </a:r>
            <a:endParaRPr lang="en-US" sz="2100" dirty="0"/>
          </a:p>
        </p:txBody>
      </p:sp>
      <p:sp>
        <p:nvSpPr>
          <p:cNvPr id="3" name="TextBox 2"/>
          <p:cNvSpPr txBox="1"/>
          <p:nvPr/>
        </p:nvSpPr>
        <p:spPr>
          <a:xfrm>
            <a:off x="4344407" y="5478450"/>
            <a:ext cx="7809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350" dirty="0"/>
              <a:t>Original</a:t>
            </a:r>
            <a:endParaRPr lang="en-US" sz="1350" dirty="0"/>
          </a:p>
        </p:txBody>
      </p:sp>
      <p:sp>
        <p:nvSpPr>
          <p:cNvPr id="7" name="TextBox 6"/>
          <p:cNvSpPr txBox="1"/>
          <p:nvPr/>
        </p:nvSpPr>
        <p:spPr>
          <a:xfrm>
            <a:off x="5092066" y="5486762"/>
            <a:ext cx="132921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350" dirty="0"/>
              <a:t>Small methods</a:t>
            </a:r>
            <a:endParaRPr 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6427224" y="5486762"/>
            <a:ext cx="17427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350" dirty="0"/>
              <a:t>Final - Small objects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28788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cs-CZ" sz="1950" dirty="0"/>
              <a:t>Jules May: </a:t>
            </a:r>
            <a:r>
              <a:rPr lang="cs-CZ" sz="1950" dirty="0">
                <a:solidFill>
                  <a:schemeClr val="bg1"/>
                </a:solidFill>
              </a:rPr>
              <a:t>Solutions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426971"/>
            <a:ext cx="4038600" cy="3024903"/>
          </a:xfrm>
        </p:spPr>
        <p:txBody>
          <a:bodyPr>
            <a:normAutofit/>
          </a:bodyPr>
          <a:lstStyle/>
          <a:p>
            <a:pPr lvl="0" rtl="0" eaLnBrk="1" latinLnBrk="0" hangingPunct="1"/>
            <a:r>
              <a:rPr lang="cs-CZ" sz="1950" dirty="0"/>
              <a:t>The antidote to GOTO</a:t>
            </a:r>
            <a:br>
              <a:rPr lang="cs-CZ" sz="1950" dirty="0"/>
            </a:br>
            <a:r>
              <a:rPr lang="cs-CZ" sz="1950" dirty="0"/>
              <a:t>is „Flow-structure“</a:t>
            </a:r>
          </a:p>
          <a:p>
            <a:pPr lvl="0" rtl="0" eaLnBrk="1" latinLnBrk="0" hangingPunct="1"/>
            <a:r>
              <a:rPr lang="cs-CZ" sz="1950" dirty="0"/>
              <a:t>Structured languages</a:t>
            </a:r>
            <a:br>
              <a:rPr lang="cs-CZ" sz="1950" dirty="0"/>
            </a:br>
            <a:r>
              <a:rPr lang="cs-CZ" sz="1950" dirty="0"/>
              <a:t>replace GOTO with:</a:t>
            </a:r>
          </a:p>
          <a:p>
            <a:pPr lvl="1" rtl="0" eaLnBrk="1" latinLnBrk="0" hangingPunct="1"/>
            <a:r>
              <a:rPr lang="cs-CZ" sz="1650" dirty="0"/>
              <a:t>For</a:t>
            </a:r>
          </a:p>
          <a:p>
            <a:pPr lvl="1" rtl="0" eaLnBrk="1" latinLnBrk="0" hangingPunct="1"/>
            <a:r>
              <a:rPr lang="cs-CZ" sz="1650" dirty="0"/>
              <a:t>While</a:t>
            </a:r>
          </a:p>
          <a:p>
            <a:pPr lvl="1" rtl="0" eaLnBrk="1" latinLnBrk="0" hangingPunct="1"/>
            <a:r>
              <a:rPr lang="cs-CZ" sz="1650" dirty="0"/>
              <a:t>throw</a:t>
            </a:r>
            <a:endParaRPr lang="en-US" sz="165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26971"/>
            <a:ext cx="4038600" cy="3024903"/>
          </a:xfrm>
        </p:spPr>
        <p:txBody>
          <a:bodyPr/>
          <a:lstStyle/>
          <a:p>
            <a:pPr lvl="0"/>
            <a:r>
              <a:rPr lang="cs-CZ" sz="1950" dirty="0"/>
              <a:t>The antidote to IF</a:t>
            </a:r>
            <a:br>
              <a:rPr lang="cs-CZ" sz="1950" dirty="0"/>
            </a:br>
            <a:r>
              <a:rPr lang="cs-CZ" sz="1950" dirty="0"/>
              <a:t>is „decision-structure“</a:t>
            </a:r>
          </a:p>
          <a:p>
            <a:r>
              <a:rPr lang="cs-CZ" sz="1950" dirty="0"/>
              <a:t>„Decision-structured“ language would replace IF with: </a:t>
            </a:r>
          </a:p>
          <a:p>
            <a:pPr lvl="1"/>
            <a:r>
              <a:rPr lang="cs-CZ" sz="1650" dirty="0"/>
              <a:t>The Assert () or …</a:t>
            </a:r>
            <a:endParaRPr lang="en-US" sz="1650" dirty="0"/>
          </a:p>
          <a:p>
            <a:pPr lvl="1"/>
            <a:r>
              <a:rPr lang="cs-CZ" sz="1650" dirty="0"/>
              <a:t>Value-polymorphism</a:t>
            </a:r>
            <a:endParaRPr lang="en-US" sz="1650" dirty="0"/>
          </a:p>
          <a:p>
            <a:pPr lvl="1"/>
            <a:r>
              <a:rPr lang="cs-CZ" sz="1650" dirty="0"/>
              <a:t>Downcasts</a:t>
            </a:r>
            <a:endParaRPr lang="en-US" sz="1650" dirty="0"/>
          </a:p>
        </p:txBody>
      </p:sp>
    </p:spTree>
    <p:extLst>
      <p:ext uri="{BB962C8B-B14F-4D97-AF65-F5344CB8AC3E}">
        <p14:creationId xmlns:p14="http://schemas.microsoft.com/office/powerpoint/2010/main" val="406797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How to fix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1" y="2221231"/>
            <a:ext cx="8621077" cy="3290887"/>
          </a:xfrm>
        </p:spPr>
        <p:txBody>
          <a:bodyPr>
            <a:normAutofit/>
          </a:bodyPr>
          <a:lstStyle/>
          <a:p>
            <a:pPr lvl="0"/>
            <a:r>
              <a:rPr lang="cs-CZ" sz="2100" dirty="0"/>
              <a:t>Dont return Null – always create „Null object“</a:t>
            </a:r>
          </a:p>
          <a:p>
            <a:r>
              <a:rPr lang="cs-CZ" sz="2100" dirty="0"/>
              <a:t>Merge enum switches into only one</a:t>
            </a:r>
          </a:p>
          <a:p>
            <a:r>
              <a:rPr lang="cs-CZ" sz="2100" dirty="0"/>
              <a:t>Replace multiple contraints with table definition</a:t>
            </a:r>
          </a:p>
          <a:p>
            <a:r>
              <a:rPr lang="cs-CZ" sz="2100" dirty="0"/>
              <a:t>Replace workflow with polymorphism</a:t>
            </a:r>
          </a:p>
          <a:p>
            <a:r>
              <a:rPr lang="cs-CZ" sz="2100" dirty="0"/>
              <a:t>Use IoC to create instances (optional example)</a:t>
            </a:r>
          </a:p>
        </p:txBody>
      </p:sp>
    </p:spTree>
    <p:extLst>
      <p:ext uri="{BB962C8B-B14F-4D97-AF65-F5344CB8AC3E}">
        <p14:creationId xmlns:p14="http://schemas.microsoft.com/office/powerpoint/2010/main" val="199275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How to fix in C# - DEMO 1.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1" y="2084071"/>
            <a:ext cx="8613457" cy="3428047"/>
          </a:xfrm>
        </p:spPr>
        <p:txBody>
          <a:bodyPr>
            <a:normAutofit/>
          </a:bodyPr>
          <a:lstStyle/>
          <a:p>
            <a:r>
              <a:rPr lang="cs-CZ" sz="2100" dirty="0"/>
              <a:t>Merge enum switches into only one</a:t>
            </a:r>
          </a:p>
          <a:p>
            <a:pPr lvl="1"/>
            <a:r>
              <a:rPr lang="cs-CZ" sz="1800" b="1" dirty="0"/>
              <a:t>Motivation</a:t>
            </a:r>
            <a:r>
              <a:rPr lang="cs-CZ" sz="1800" dirty="0"/>
              <a:t>:</a:t>
            </a:r>
            <a:br>
              <a:rPr lang="cs-CZ" sz="1800" dirty="0"/>
            </a:br>
            <a:r>
              <a:rPr lang="cs-CZ" sz="1800" dirty="0"/>
              <a:t>We need to implement new device plugin. Currently we need to find all places, where device type enum is used and fix them.</a:t>
            </a:r>
          </a:p>
          <a:p>
            <a:pPr lvl="1"/>
            <a:r>
              <a:rPr lang="cs-CZ" sz="1800" b="1" dirty="0"/>
              <a:t>Solution</a:t>
            </a:r>
            <a:r>
              <a:rPr lang="cs-CZ" sz="1800" dirty="0"/>
              <a:t>:</a:t>
            </a:r>
            <a:br>
              <a:rPr lang="cs-CZ" sz="1800" dirty="0"/>
            </a:br>
            <a:r>
              <a:rPr lang="cs-CZ" sz="1800" dirty="0"/>
              <a:t>Extract an interface representing all methods, where the switch is used.</a:t>
            </a:r>
            <a:br>
              <a:rPr lang="cs-CZ" sz="1800" dirty="0"/>
            </a:br>
            <a:r>
              <a:rPr lang="cs-CZ" sz="1800" dirty="0"/>
              <a:t>Merge all switch statements into one factory, returning the interface implementation based on device type.</a:t>
            </a:r>
          </a:p>
        </p:txBody>
      </p:sp>
    </p:spTree>
    <p:extLst>
      <p:ext uri="{BB962C8B-B14F-4D97-AF65-F5344CB8AC3E}">
        <p14:creationId xmlns:p14="http://schemas.microsoft.com/office/powerpoint/2010/main" val="346380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How to fix in C# - </a:t>
            </a:r>
            <a:r>
              <a:rPr lang="cs-CZ" smtClean="0"/>
              <a:t>DEMO 2.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1" y="2190751"/>
            <a:ext cx="8590597" cy="3321367"/>
          </a:xfrm>
        </p:spPr>
        <p:txBody>
          <a:bodyPr>
            <a:normAutofit/>
          </a:bodyPr>
          <a:lstStyle/>
          <a:p>
            <a:pPr lvl="0"/>
            <a:r>
              <a:rPr lang="cs-CZ" sz="2100" dirty="0"/>
              <a:t>Dont return Null - </a:t>
            </a:r>
            <a:r>
              <a:rPr lang="cs-CZ" dirty="0"/>
              <a:t>Always create „Null object“ instead</a:t>
            </a:r>
          </a:p>
          <a:p>
            <a:pPr lvl="1"/>
            <a:r>
              <a:rPr lang="cs-CZ" sz="1800" b="1" dirty="0"/>
              <a:t>Motivation</a:t>
            </a:r>
            <a:r>
              <a:rPr lang="cs-CZ" sz="1800" dirty="0"/>
              <a:t>:</a:t>
            </a:r>
            <a:br>
              <a:rPr lang="cs-CZ" sz="1800" dirty="0"/>
            </a:br>
            <a:r>
              <a:rPr lang="cs-CZ" sz="1800" dirty="0"/>
              <a:t>Searching in large object tree, when returning null for „not found“ means, that you are forced later to check for „if(result != null) …“</a:t>
            </a:r>
          </a:p>
          <a:p>
            <a:pPr lvl="1"/>
            <a:r>
              <a:rPr lang="cs-CZ" sz="1800" b="1" dirty="0"/>
              <a:t>Solution</a:t>
            </a:r>
            <a:r>
              <a:rPr lang="cs-CZ" sz="1800" dirty="0"/>
              <a:t>:</a:t>
            </a:r>
            <a:br>
              <a:rPr lang="cs-CZ" sz="1800" dirty="0"/>
            </a:br>
            <a:r>
              <a:rPr lang="cs-CZ" sz="1800" dirty="0"/>
              <a:t>Create „Default“ implementation for the edge case</a:t>
            </a:r>
            <a:br>
              <a:rPr lang="cs-CZ" sz="1800" dirty="0"/>
            </a:br>
            <a:r>
              <a:rPr lang="cs-CZ" sz="1800" dirty="0"/>
              <a:t>and derive implementation for concrete item.</a:t>
            </a:r>
          </a:p>
        </p:txBody>
      </p:sp>
    </p:spTree>
    <p:extLst>
      <p:ext uri="{BB962C8B-B14F-4D97-AF65-F5344CB8AC3E}">
        <p14:creationId xmlns:p14="http://schemas.microsoft.com/office/powerpoint/2010/main" val="382109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How to fix in C# - DEMO 3.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1" y="2129791"/>
            <a:ext cx="8590597" cy="3382327"/>
          </a:xfrm>
        </p:spPr>
        <p:txBody>
          <a:bodyPr>
            <a:normAutofit/>
          </a:bodyPr>
          <a:lstStyle/>
          <a:p>
            <a:r>
              <a:rPr lang="cs-CZ" sz="2100" dirty="0"/>
              <a:t>Replace multiple contraints with table definition</a:t>
            </a:r>
          </a:p>
          <a:p>
            <a:pPr lvl="1"/>
            <a:r>
              <a:rPr lang="cs-CZ" sz="1800" b="1" dirty="0"/>
              <a:t>Motivation</a:t>
            </a:r>
            <a:r>
              <a:rPr lang="cs-CZ" sz="1800" dirty="0"/>
              <a:t>:</a:t>
            </a:r>
            <a:br>
              <a:rPr lang="cs-CZ" sz="1800" dirty="0"/>
            </a:br>
            <a:r>
              <a:rPr lang="cs-CZ" sz="1800" dirty="0"/>
              <a:t>Measuring device uses multiple functions how to transform sensor value and you need to change the transformation. Or you need to test each complex part of a complex algorithm.</a:t>
            </a:r>
          </a:p>
          <a:p>
            <a:pPr lvl="1"/>
            <a:r>
              <a:rPr lang="cs-CZ" sz="1800" b="1" dirty="0"/>
              <a:t>Solution</a:t>
            </a:r>
            <a:r>
              <a:rPr lang="cs-CZ" sz="1800" dirty="0"/>
              <a:t>:</a:t>
            </a:r>
            <a:br>
              <a:rPr lang="cs-CZ" sz="1800" dirty="0"/>
            </a:br>
            <a:r>
              <a:rPr lang="cs-CZ" sz="1800" dirty="0"/>
              <a:t>Extract all constraints into a table with two colums (condition, algorithm). Use LINQ selection to find required row in the table pointing to expected algorithm.</a:t>
            </a:r>
          </a:p>
        </p:txBody>
      </p:sp>
    </p:spTree>
    <p:extLst>
      <p:ext uri="{BB962C8B-B14F-4D97-AF65-F5344CB8AC3E}">
        <p14:creationId xmlns:p14="http://schemas.microsoft.com/office/powerpoint/2010/main" val="23226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How to fix in C# - DEMO 4.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1" y="2213611"/>
            <a:ext cx="8582977" cy="3298507"/>
          </a:xfrm>
        </p:spPr>
        <p:txBody>
          <a:bodyPr/>
          <a:lstStyle/>
          <a:p>
            <a:r>
              <a:rPr lang="cs-CZ" sz="2100" dirty="0"/>
              <a:t>Replace workflow with polymorfism</a:t>
            </a:r>
          </a:p>
          <a:p>
            <a:pPr lvl="1"/>
            <a:r>
              <a:rPr lang="cs-CZ" sz="1800" b="1" dirty="0"/>
              <a:t>Motivation</a:t>
            </a:r>
            <a:r>
              <a:rPr lang="cs-CZ" sz="1800" dirty="0"/>
              <a:t>:</a:t>
            </a:r>
            <a:br>
              <a:rPr lang="cs-CZ" sz="1800" dirty="0"/>
            </a:br>
            <a:r>
              <a:rPr lang="cs-CZ" sz="1800" dirty="0"/>
              <a:t>You need to put extra step in midle of a tax calculation algorithm.</a:t>
            </a:r>
          </a:p>
          <a:p>
            <a:pPr lvl="1"/>
            <a:r>
              <a:rPr lang="cs-CZ" sz="1800" b="1" dirty="0"/>
              <a:t>Solution</a:t>
            </a:r>
            <a:r>
              <a:rPr lang="cs-CZ" sz="1800" dirty="0"/>
              <a:t>:</a:t>
            </a:r>
            <a:br>
              <a:rPr lang="cs-CZ" sz="1800" dirty="0"/>
            </a:br>
            <a:r>
              <a:rPr lang="cs-CZ" sz="1800" dirty="0"/>
              <a:t>Extract steps of the algorithm into separate methods.</a:t>
            </a:r>
            <a:br>
              <a:rPr lang="cs-CZ" sz="1800" dirty="0"/>
            </a:br>
            <a:r>
              <a:rPr lang="cs-CZ" sz="1800" dirty="0"/>
              <a:t>Extract each possible workflow into one class.</a:t>
            </a:r>
            <a:br>
              <a:rPr lang="cs-CZ" sz="1800" dirty="0"/>
            </a:br>
            <a:r>
              <a:rPr lang="cs-CZ" sz="1800" dirty="0"/>
              <a:t>Introduce selection method to pick up expected workflow.</a:t>
            </a:r>
            <a:r>
              <a:rPr lang="cs-CZ" baseline="0" dirty="0" smtClean="0"/>
              <a:t/>
            </a:r>
            <a:br>
              <a:rPr lang="cs-CZ" baseline="0" dirty="0" smtClean="0"/>
            </a:br>
            <a:endParaRPr lang="cs-CZ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10940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larWinds_Template">
  <a:themeElements>
    <a:clrScheme name="SolarWinds Colors">
      <a:dk1>
        <a:srgbClr val="161616"/>
      </a:dk1>
      <a:lt1>
        <a:srgbClr val="FFFFFF"/>
      </a:lt1>
      <a:dk2>
        <a:srgbClr val="2C2C2C"/>
      </a:dk2>
      <a:lt2>
        <a:srgbClr val="FFFFFF"/>
      </a:lt2>
      <a:accent1>
        <a:srgbClr val="359AC0"/>
      </a:accent1>
      <a:accent2>
        <a:srgbClr val="F99D1C"/>
      </a:accent2>
      <a:accent3>
        <a:srgbClr val="94BD51"/>
      </a:accent3>
      <a:accent4>
        <a:srgbClr val="666666"/>
      </a:accent4>
      <a:accent5>
        <a:srgbClr val="BFC7C4"/>
      </a:accent5>
      <a:accent6>
        <a:srgbClr val="CD502F"/>
      </a:accent6>
      <a:hlink>
        <a:srgbClr val="F99D1C"/>
      </a:hlink>
      <a:folHlink>
        <a:srgbClr val="F99D1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larWinds_Template" id="{C5AD1AC4-B1C6-475E-AEB8-8FC74EA8C0A5}" vid="{D6777609-3263-4012-A804-AA977A2584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160509_Solarwinds_PPT_Template_16x9</Template>
  <TotalTime>181</TotalTime>
  <Words>305</Words>
  <Application>Microsoft Office PowerPoint</Application>
  <PresentationFormat>On-screen Show (4:3)</PresentationFormat>
  <Paragraphs>76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Calibri</vt:lpstr>
      <vt:lpstr>Courier New</vt:lpstr>
      <vt:lpstr>Lucida Grande</vt:lpstr>
      <vt:lpstr>SolarWinds_Template</vt:lpstr>
      <vt:lpstr>IF-less programming in C#</vt:lpstr>
      <vt:lpstr>Why IFs considered harmful</vt:lpstr>
      <vt:lpstr>Sandi Metz: RailsConf 2014 - All the Little Things</vt:lpstr>
      <vt:lpstr>Jules May: Solutions</vt:lpstr>
      <vt:lpstr>How to fix in C#</vt:lpstr>
      <vt:lpstr>How to fix in C# - DEMO 1.</vt:lpstr>
      <vt:lpstr>How to fix in C# - DEMO 2.</vt:lpstr>
      <vt:lpstr>How to fix in C# - DEMO 3.</vt:lpstr>
      <vt:lpstr>How to fix in C# - DEMO 4.</vt:lpstr>
      <vt:lpstr>Links</vt:lpstr>
      <vt:lpstr>Solarwinds</vt:lpstr>
    </vt:vector>
  </TitlesOfParts>
  <Company>Solarwinds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IF-less programming in C#</dc:title>
  <dc:creator>Pokorny, Jiri</dc:creator>
  <cp:lastModifiedBy>Pokorny, Jiri</cp:lastModifiedBy>
  <cp:revision>51</cp:revision>
  <dcterms:created xsi:type="dcterms:W3CDTF">2016-08-01T12:44:48Z</dcterms:created>
  <dcterms:modified xsi:type="dcterms:W3CDTF">2016-10-07T07:48:22Z</dcterms:modified>
</cp:coreProperties>
</file>