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73" r:id="rId3"/>
    <p:sldId id="257" r:id="rId4"/>
    <p:sldId id="267" r:id="rId5"/>
    <p:sldId id="268" r:id="rId6"/>
    <p:sldId id="269" r:id="rId7"/>
    <p:sldId id="271" r:id="rId8"/>
    <p:sldId id="259" r:id="rId9"/>
    <p:sldId id="260" r:id="rId10"/>
    <p:sldId id="261" r:id="rId11"/>
    <p:sldId id="262" r:id="rId12"/>
    <p:sldId id="272" r:id="rId13"/>
    <p:sldId id="263" r:id="rId14"/>
    <p:sldId id="270" r:id="rId15"/>
    <p:sldId id="264" r:id="rId16"/>
    <p:sldId id="277" r:id="rId17"/>
    <p:sldId id="278" r:id="rId18"/>
    <p:sldId id="280" r:id="rId19"/>
    <p:sldId id="279" r:id="rId20"/>
    <p:sldId id="266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-114" y="50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79734AE-2C17-4452-B273-0F762CA6E9FF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D9AC4C9-4831-4565-AE63-198975B6F6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File Handling 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CIS 1201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83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– Transfer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transfer file to another folder in C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#</a:t>
            </a:r>
            <a:r>
              <a:rPr lang="en-US" sz="2000" b="1" dirty="0">
                <a:solidFill>
                  <a:srgbClr val="0070C0"/>
                </a:solidFill>
              </a:rPr>
              <a:t>include &lt;</a:t>
            </a:r>
            <a:r>
              <a:rPr lang="en-US" sz="2000" b="1" dirty="0" err="1">
                <a:solidFill>
                  <a:srgbClr val="0070C0"/>
                </a:solidFill>
              </a:rPr>
              <a:t>stdio.h</a:t>
            </a:r>
            <a:r>
              <a:rPr lang="en-US" sz="2000" b="1" dirty="0">
                <a:solidFill>
                  <a:srgbClr val="0070C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void main() 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rename</a:t>
            </a:r>
            <a:r>
              <a:rPr lang="en-US" sz="2000" b="1" dirty="0" smtClean="0">
                <a:solidFill>
                  <a:srgbClr val="0070C0"/>
                </a:solidFill>
              </a:rPr>
              <a:t>(“program.txt</a:t>
            </a:r>
            <a:r>
              <a:rPr lang="en-US" sz="2000" b="1" dirty="0">
                <a:solidFill>
                  <a:srgbClr val="0070C0"/>
                </a:solidFill>
              </a:rPr>
              <a:t>", "C:\\Users\\User\\Documents</a:t>
            </a:r>
            <a:r>
              <a:rPr lang="en-US" sz="2000" b="1" dirty="0" smtClean="0">
                <a:solidFill>
                  <a:srgbClr val="0070C0"/>
                </a:solidFill>
              </a:rPr>
              <a:t>\\program.txt");</a:t>
            </a:r>
            <a:endParaRPr lang="en-US" sz="2000" b="1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}</a:t>
            </a:r>
          </a:p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dirty="0" smtClean="0"/>
              <a:t>Note</a:t>
            </a:r>
            <a:r>
              <a:rPr lang="en-US" sz="2000" dirty="0"/>
              <a:t>:  Please check on the folder where this program has been run to check if the file was actually created.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– Delete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to delete a file in C Programming</a:t>
            </a:r>
          </a:p>
          <a:p>
            <a:pPr marL="118872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#</a:t>
            </a:r>
            <a:r>
              <a:rPr lang="en-US" sz="2200" b="1" dirty="0">
                <a:solidFill>
                  <a:srgbClr val="0070C0"/>
                </a:solidFill>
              </a:rPr>
              <a:t>include &lt;</a:t>
            </a:r>
            <a:r>
              <a:rPr lang="en-US" sz="2200" b="1" dirty="0" err="1">
                <a:solidFill>
                  <a:srgbClr val="0070C0"/>
                </a:solidFill>
              </a:rPr>
              <a:t>stdio.h</a:t>
            </a:r>
            <a:r>
              <a:rPr lang="en-US" sz="2200" b="1" dirty="0">
                <a:solidFill>
                  <a:srgbClr val="0070C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void main()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   if </a:t>
            </a:r>
            <a:r>
              <a:rPr lang="en-US" sz="2200" b="1" dirty="0">
                <a:solidFill>
                  <a:srgbClr val="0070C0"/>
                </a:solidFill>
              </a:rPr>
              <a:t>(remove("abc.txt") == 0)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  </a:t>
            </a:r>
            <a:r>
              <a:rPr lang="en-US" sz="2200" b="1" dirty="0" err="1">
                <a:solidFill>
                  <a:srgbClr val="0070C0"/>
                </a:solidFill>
              </a:rPr>
              <a:t>printf</a:t>
            </a:r>
            <a:r>
              <a:rPr lang="en-US" sz="2200" b="1" dirty="0">
                <a:solidFill>
                  <a:srgbClr val="0070C0"/>
                </a:solidFill>
              </a:rPr>
              <a:t>("Deleted successfully");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else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  </a:t>
            </a:r>
            <a:r>
              <a:rPr lang="en-US" sz="2200" b="1" dirty="0" err="1">
                <a:solidFill>
                  <a:srgbClr val="0070C0"/>
                </a:solidFill>
              </a:rPr>
              <a:t>printf</a:t>
            </a:r>
            <a:r>
              <a:rPr lang="en-US" sz="2200" b="1" dirty="0">
                <a:solidFill>
                  <a:srgbClr val="0070C0"/>
                </a:solidFill>
              </a:rPr>
              <a:t>("Unable to delete the file");</a:t>
            </a:r>
            <a:endParaRPr lang="en-US" sz="2200" b="1" dirty="0" smtClean="0">
              <a:solidFill>
                <a:srgbClr val="0070C0"/>
              </a:solidFill>
            </a:endParaRPr>
          </a:p>
          <a:p>
            <a:pPr marL="118872" indent="0"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}</a:t>
            </a:r>
          </a:p>
          <a:p>
            <a:pPr marL="118872" indent="0">
              <a:buNone/>
            </a:pPr>
            <a:endParaRPr lang="en-US" sz="2200" dirty="0"/>
          </a:p>
          <a:p>
            <a:pPr marL="118872" indent="0">
              <a:buNone/>
            </a:pPr>
            <a:r>
              <a:rPr lang="en-US" sz="2200" dirty="0"/>
              <a:t>Note:  Please check on the folder where this program has been run to check if the file was actually created.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72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3 – CRUD on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8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CRUD in 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to remember</a:t>
            </a:r>
          </a:p>
          <a:p>
            <a:pPr lvl="1"/>
            <a:r>
              <a:rPr lang="en-US" dirty="0" smtClean="0"/>
              <a:t>Open or create the file</a:t>
            </a:r>
          </a:p>
          <a:p>
            <a:pPr lvl="1"/>
            <a:r>
              <a:rPr lang="en-US" dirty="0" smtClean="0"/>
              <a:t>Position the File Pointer to the location that you like to perform CRUD in a file</a:t>
            </a:r>
          </a:p>
          <a:p>
            <a:pPr lvl="1"/>
            <a:r>
              <a:rPr lang="en-US" dirty="0" smtClean="0"/>
              <a:t>Perform CRUD</a:t>
            </a:r>
          </a:p>
          <a:p>
            <a:pPr lvl="1"/>
            <a:r>
              <a:rPr lang="en-US" dirty="0" smtClean="0"/>
              <a:t>Close the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7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File </a:t>
            </a:r>
            <a:r>
              <a:rPr lang="en-US" dirty="0" smtClean="0"/>
              <a:t>Pointer</a:t>
            </a:r>
          </a:p>
          <a:p>
            <a:pPr lvl="1"/>
            <a:r>
              <a:rPr lang="en-US" dirty="0"/>
              <a:t>A file pointer stores the current position of a read or write within a file. All operations within the file are made with reference to the pointer. The data type of this pointer is defined in </a:t>
            </a:r>
            <a:r>
              <a:rPr lang="en-US" dirty="0" err="1"/>
              <a:t>stdio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0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Open or Create the file and add data into it.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4343400" cy="4625609"/>
          </a:xfrm>
        </p:spPr>
        <p:txBody>
          <a:bodyPr>
            <a:normAutofit fontScale="47500" lnSpcReduction="20000"/>
          </a:bodyPr>
          <a:lstStyle/>
          <a:p>
            <a:pPr marL="118872" indent="0">
              <a:buNone/>
            </a:pPr>
            <a:r>
              <a:rPr lang="en-US" dirty="0"/>
              <a:t>void </a:t>
            </a:r>
            <a:r>
              <a:rPr lang="en-US" dirty="0" err="1" smtClean="0"/>
              <a:t>addData</a:t>
            </a:r>
            <a:r>
              <a:rPr lang="en-US" dirty="0"/>
              <a:t>()</a:t>
            </a:r>
          </a:p>
          <a:p>
            <a:pPr marL="118872" indent="0">
              <a:buNone/>
            </a:pPr>
            <a:r>
              <a:rPr lang="en-US" dirty="0"/>
              <a:t>{</a:t>
            </a:r>
          </a:p>
          <a:p>
            <a:pPr marL="118872" indent="0">
              <a:buNone/>
            </a:pPr>
            <a:r>
              <a:rPr lang="en-US" dirty="0"/>
              <a:t>     char </a:t>
            </a:r>
            <a:r>
              <a:rPr lang="en-US" dirty="0" err="1"/>
              <a:t>csv</a:t>
            </a:r>
            <a:r>
              <a:rPr lang="en-US" dirty="0"/>
              <a:t>[100];</a:t>
            </a:r>
          </a:p>
          <a:p>
            <a:pPr marL="118872" indent="0">
              <a:buNone/>
            </a:pPr>
            <a:r>
              <a:rPr lang="en-US" dirty="0"/>
              <a:t>     char </a:t>
            </a:r>
            <a:r>
              <a:rPr lang="en-US" dirty="0" err="1"/>
              <a:t>firstname</a:t>
            </a:r>
            <a:r>
              <a:rPr lang="en-US" dirty="0"/>
              <a:t>[50];</a:t>
            </a:r>
          </a:p>
          <a:p>
            <a:pPr marL="118872" indent="0">
              <a:buNone/>
            </a:pPr>
            <a:r>
              <a:rPr lang="en-US" dirty="0"/>
              <a:t>     char </a:t>
            </a:r>
            <a:r>
              <a:rPr lang="en-US" dirty="0" err="1"/>
              <a:t>lastname</a:t>
            </a:r>
            <a:r>
              <a:rPr lang="en-US" dirty="0"/>
              <a:t>[50];</a:t>
            </a:r>
          </a:p>
          <a:p>
            <a:pPr marL="118872" indent="0">
              <a:buNone/>
            </a:pPr>
            <a:r>
              <a:rPr lang="en-US" dirty="0"/>
              <a:t>     char age[10];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     FILE *</a:t>
            </a:r>
            <a:r>
              <a:rPr lang="en-US" dirty="0" err="1"/>
              <a:t>fptr</a:t>
            </a:r>
            <a:r>
              <a:rPr lang="en-US" dirty="0"/>
              <a:t>;</a:t>
            </a:r>
          </a:p>
          <a:p>
            <a:pPr marL="118872" indent="0">
              <a:buNone/>
            </a:pPr>
            <a:r>
              <a:rPr lang="en-US" dirty="0"/>
              <a:t>     if ((</a:t>
            </a:r>
            <a:r>
              <a:rPr lang="en-US" dirty="0" err="1"/>
              <a:t>fptr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("</a:t>
            </a:r>
            <a:r>
              <a:rPr lang="en-US" dirty="0" err="1"/>
              <a:t>program.txt","a</a:t>
            </a:r>
            <a:r>
              <a:rPr lang="en-US" dirty="0"/>
              <a:t>")) == NULL)</a:t>
            </a:r>
          </a:p>
          <a:p>
            <a:pPr marL="118872" indent="0">
              <a:buNone/>
            </a:pPr>
            <a:r>
              <a:rPr lang="en-US" dirty="0"/>
              <a:t>     {</a:t>
            </a:r>
          </a:p>
          <a:p>
            <a:pPr marL="118872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("Error! opening file");</a:t>
            </a:r>
          </a:p>
          <a:p>
            <a:pPr marL="118872" indent="0">
              <a:buNone/>
            </a:pPr>
            <a:r>
              <a:rPr lang="en-US" dirty="0"/>
              <a:t>        exit(1);</a:t>
            </a:r>
          </a:p>
          <a:p>
            <a:pPr marL="118872" indent="0">
              <a:buNone/>
            </a:pPr>
            <a:r>
              <a:rPr lang="en-US" dirty="0"/>
              <a:t>     }</a:t>
            </a:r>
          </a:p>
          <a:p>
            <a:pPr marL="118872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("First Name please: ");</a:t>
            </a:r>
          </a:p>
          <a:p>
            <a:pPr marL="118872" indent="0">
              <a:buNone/>
            </a:pPr>
            <a:r>
              <a:rPr lang="en-US" dirty="0"/>
              <a:t>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     gets(</a:t>
            </a:r>
            <a:r>
              <a:rPr lang="en-US" dirty="0" err="1"/>
              <a:t>firstname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("Last Name please: ");</a:t>
            </a:r>
          </a:p>
          <a:p>
            <a:pPr marL="118872" indent="0">
              <a:buNone/>
            </a:pPr>
            <a:r>
              <a:rPr lang="en-US" dirty="0"/>
              <a:t>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     gets(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     </a:t>
            </a:r>
            <a:r>
              <a:rPr lang="en-US" dirty="0" err="1"/>
              <a:t>printf</a:t>
            </a:r>
            <a:r>
              <a:rPr lang="en-US" dirty="0"/>
              <a:t>("Age please: ");</a:t>
            </a:r>
          </a:p>
          <a:p>
            <a:pPr marL="118872" indent="0">
              <a:buNone/>
            </a:pPr>
            <a:r>
              <a:rPr lang="en-US" dirty="0"/>
              <a:t>     </a:t>
            </a:r>
            <a:r>
              <a:rPr lang="en-US" dirty="0" err="1"/>
              <a:t>fflush</a:t>
            </a:r>
            <a:r>
              <a:rPr lang="en-US" dirty="0"/>
              <a:t>(</a:t>
            </a:r>
            <a:r>
              <a:rPr lang="en-US" dirty="0" err="1"/>
              <a:t>stdin</a:t>
            </a:r>
            <a:r>
              <a:rPr lang="en-US" dirty="0"/>
              <a:t>);</a:t>
            </a:r>
          </a:p>
          <a:p>
            <a:pPr marL="118872" indent="0">
              <a:buNone/>
            </a:pPr>
            <a:r>
              <a:rPr lang="en-US" dirty="0"/>
              <a:t>     gets(age);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828800"/>
            <a:ext cx="4343400" cy="462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400" dirty="0" err="1"/>
              <a:t>strcpy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,"");</a:t>
            </a:r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strcat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 </a:t>
            </a:r>
            <a:r>
              <a:rPr lang="en-US" sz="1400" dirty="0" err="1"/>
              <a:t>firstname</a:t>
            </a:r>
            <a:r>
              <a:rPr lang="en-US" sz="1400" dirty="0"/>
              <a:t>);</a:t>
            </a:r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strcat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,",");</a:t>
            </a:r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strcat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 </a:t>
            </a:r>
            <a:r>
              <a:rPr lang="en-US" sz="1400" dirty="0" err="1"/>
              <a:t>lastname</a:t>
            </a:r>
            <a:r>
              <a:rPr lang="en-US" sz="1400" dirty="0"/>
              <a:t>);</a:t>
            </a:r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strcat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 ",");</a:t>
            </a:r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strcat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 age);</a:t>
            </a:r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strcat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 "\n");</a:t>
            </a:r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fputs</a:t>
            </a:r>
            <a:r>
              <a:rPr lang="en-US" sz="1400" dirty="0"/>
              <a:t>(</a:t>
            </a:r>
            <a:r>
              <a:rPr lang="en-US" sz="1400" dirty="0" err="1"/>
              <a:t>csv</a:t>
            </a:r>
            <a:r>
              <a:rPr lang="en-US" sz="1400" dirty="0"/>
              <a:t>, </a:t>
            </a:r>
            <a:r>
              <a:rPr lang="en-US" sz="1400" dirty="0" err="1"/>
              <a:t>fptr</a:t>
            </a:r>
            <a:r>
              <a:rPr lang="en-US" sz="1400" dirty="0"/>
              <a:t>);</a:t>
            </a:r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fclose</a:t>
            </a:r>
            <a:r>
              <a:rPr lang="en-US" sz="1400" dirty="0"/>
              <a:t>(</a:t>
            </a:r>
            <a:r>
              <a:rPr lang="en-US" sz="1400" dirty="0" err="1"/>
              <a:t>fptr</a:t>
            </a:r>
            <a:r>
              <a:rPr lang="en-US" sz="1400" dirty="0"/>
              <a:t>);</a:t>
            </a:r>
          </a:p>
          <a:p>
            <a:pPr marL="118872" indent="0">
              <a:buNone/>
            </a:pPr>
            <a:r>
              <a:rPr lang="en-US" sz="1400" dirty="0"/>
              <a:t>     //system("</a:t>
            </a:r>
            <a:r>
              <a:rPr lang="en-US" sz="1400" dirty="0" err="1"/>
              <a:t>cls</a:t>
            </a:r>
            <a:r>
              <a:rPr lang="en-US" sz="1400" dirty="0"/>
              <a:t>");</a:t>
            </a:r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826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in  the previous slide will</a:t>
            </a:r>
          </a:p>
          <a:p>
            <a:pPr lvl="1"/>
            <a:r>
              <a:rPr lang="en-US" dirty="0" smtClean="0"/>
              <a:t> </a:t>
            </a:r>
            <a:r>
              <a:rPr lang="en-US" sz="2400" dirty="0" smtClean="0"/>
              <a:t>Open a file using </a:t>
            </a:r>
            <a:r>
              <a:rPr lang="en-US" sz="2400" dirty="0" err="1" smtClean="0"/>
              <a:t>fopen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Add data using </a:t>
            </a:r>
            <a:r>
              <a:rPr lang="en-US" sz="2400" dirty="0" err="1" smtClean="0"/>
              <a:t>fputs</a:t>
            </a:r>
            <a:r>
              <a:rPr lang="en-US" sz="2400" dirty="0" smtClean="0"/>
              <a:t>()</a:t>
            </a:r>
          </a:p>
          <a:p>
            <a:pPr lvl="1"/>
            <a:r>
              <a:rPr lang="en-US" sz="2400" dirty="0" smtClean="0"/>
              <a:t>Closes the file and removes it from the memory using </a:t>
            </a:r>
            <a:r>
              <a:rPr lang="en-US" sz="2400" dirty="0" err="1" smtClean="0"/>
              <a:t>fclose</a:t>
            </a:r>
            <a:r>
              <a:rPr lang="en-US" sz="2400" dirty="0" smtClean="0"/>
              <a:t>().  This also makes sure that the data you saved on the file will not be lost.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4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Input-Output Analogy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When  write  a string  to the monitor you will use </a:t>
            </a:r>
            <a:r>
              <a:rPr lang="en-US" sz="2000" dirty="0" smtClean="0">
                <a:solidFill>
                  <a:srgbClr val="FF0000"/>
                </a:solidFill>
              </a:rPr>
              <a:t>puts()</a:t>
            </a:r>
            <a:r>
              <a:rPr lang="en-US" sz="2000" dirty="0" smtClean="0"/>
              <a:t> ------- but when you write a  string to a file you will use </a:t>
            </a:r>
            <a:r>
              <a:rPr lang="en-US" sz="2000" dirty="0" err="1" smtClean="0">
                <a:solidFill>
                  <a:srgbClr val="FF0000"/>
                </a:solidFill>
              </a:rPr>
              <a:t>fputs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When  retrieving a string  from the user using keyboard you will use </a:t>
            </a:r>
            <a:r>
              <a:rPr lang="en-US" sz="2000" dirty="0" smtClean="0">
                <a:solidFill>
                  <a:srgbClr val="FF0000"/>
                </a:solidFill>
              </a:rPr>
              <a:t>gets()</a:t>
            </a:r>
            <a:r>
              <a:rPr lang="en-US" sz="2000" dirty="0" smtClean="0"/>
              <a:t> </a:t>
            </a:r>
            <a:r>
              <a:rPr lang="en-US" sz="2000" dirty="0"/>
              <a:t>------- but when you retrieve a string from a file you will use </a:t>
            </a:r>
            <a:r>
              <a:rPr lang="en-US" sz="2000" dirty="0" err="1" smtClean="0">
                <a:solidFill>
                  <a:srgbClr val="FF0000"/>
                </a:solidFill>
              </a:rPr>
              <a:t>fgets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There is actually an equivalent  functionality that would manipulate the file. </a:t>
            </a:r>
          </a:p>
          <a:p>
            <a:pPr marL="722376" lvl="2" indent="0">
              <a:buNone/>
            </a:pPr>
            <a:r>
              <a:rPr lang="en-US" sz="1600" dirty="0"/>
              <a:t>	</a:t>
            </a:r>
            <a:r>
              <a:rPr lang="en-US" sz="1600" dirty="0" err="1" smtClean="0"/>
              <a:t>printf</a:t>
            </a:r>
            <a:r>
              <a:rPr lang="en-US" sz="1600" dirty="0" smtClean="0"/>
              <a:t>() </a:t>
            </a:r>
            <a:r>
              <a:rPr lang="en-US" sz="1600" dirty="0" smtClean="0">
                <a:sym typeface="Wingdings" pitchFamily="2" charset="2"/>
              </a:rPr>
              <a:t>  </a:t>
            </a:r>
            <a:r>
              <a:rPr lang="en-US" sz="1600" dirty="0" err="1" smtClean="0">
                <a:sym typeface="Wingdings" pitchFamily="2" charset="2"/>
              </a:rPr>
              <a:t>fprintf</a:t>
            </a:r>
            <a:r>
              <a:rPr lang="en-US" sz="1600" dirty="0" smtClean="0">
                <a:sym typeface="Wingdings" pitchFamily="2" charset="2"/>
              </a:rPr>
              <a:t>()</a:t>
            </a:r>
          </a:p>
          <a:p>
            <a:pPr marL="722376" lvl="2" indent="0">
              <a:buNone/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puts()     </a:t>
            </a:r>
            <a:r>
              <a:rPr lang="en-US" sz="1600" dirty="0" err="1" smtClean="0">
                <a:sym typeface="Wingdings" pitchFamily="2" charset="2"/>
              </a:rPr>
              <a:t>fputs</a:t>
            </a:r>
            <a:endParaRPr lang="en-US" sz="1600" dirty="0" smtClean="0">
              <a:sym typeface="Wingdings" pitchFamily="2" charset="2"/>
            </a:endParaRPr>
          </a:p>
          <a:p>
            <a:pPr marL="722376" lvl="2" indent="0">
              <a:buNone/>
            </a:pPr>
            <a:r>
              <a:rPr lang="en-US" sz="1600" dirty="0">
                <a:sym typeface="Wingdings" pitchFamily="2" charset="2"/>
              </a:rPr>
              <a:t>	</a:t>
            </a:r>
            <a:r>
              <a:rPr lang="en-US" sz="1600" dirty="0" err="1" smtClean="0">
                <a:sym typeface="Wingdings" pitchFamily="2" charset="2"/>
              </a:rPr>
              <a:t>scanf</a:t>
            </a:r>
            <a:r>
              <a:rPr lang="en-US" sz="1600" dirty="0" smtClean="0">
                <a:sym typeface="Wingdings" pitchFamily="2" charset="2"/>
              </a:rPr>
              <a:t>()   </a:t>
            </a:r>
            <a:r>
              <a:rPr lang="en-US" sz="1600" dirty="0" err="1" smtClean="0">
                <a:sym typeface="Wingdings" pitchFamily="2" charset="2"/>
              </a:rPr>
              <a:t>fscanf</a:t>
            </a:r>
            <a:r>
              <a:rPr lang="en-US" sz="1600" dirty="0" smtClean="0">
                <a:sym typeface="Wingdings" pitchFamily="2" charset="2"/>
              </a:rPr>
              <a:t>()    </a:t>
            </a:r>
          </a:p>
          <a:p>
            <a:pPr marL="722376" lvl="2" indent="0">
              <a:buNone/>
            </a:pPr>
            <a:r>
              <a:rPr lang="en-US" sz="1600" dirty="0" smtClean="0">
                <a:sym typeface="Wingdings" pitchFamily="2" charset="2"/>
              </a:rPr>
              <a:t>And so on ………</a:t>
            </a:r>
            <a:endParaRPr lang="en-US" sz="1600" dirty="0" smtClean="0"/>
          </a:p>
          <a:p>
            <a:pPr marL="457200" lvl="1" indent="0">
              <a:buNone/>
            </a:pP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  <a:p>
            <a:pPr marL="914400" lvl="1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07430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File functionalities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396128"/>
              </p:ext>
            </p:extLst>
          </p:nvPr>
        </p:nvGraphicFramePr>
        <p:xfrm>
          <a:off x="604989" y="1774824"/>
          <a:ext cx="7934022" cy="4405108"/>
        </p:xfrm>
        <a:graphic>
          <a:graphicData uri="http://schemas.openxmlformats.org/drawingml/2006/table">
            <a:tbl>
              <a:tblPr/>
              <a:tblGrid>
                <a:gridCol w="1528611"/>
                <a:gridCol w="1981200"/>
                <a:gridCol w="4424211"/>
              </a:tblGrid>
              <a:tr h="40492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No.</a:t>
                      </a:r>
                    </a:p>
                  </a:txBody>
                  <a:tcPr marL="92029" marR="92029" marT="92029" marB="92029">
                    <a:lnL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</a:p>
                  </a:txBody>
                  <a:tcPr marL="92029" marR="92029" marT="92029" marB="92029">
                    <a:lnL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92029" marR="92029" marT="92029" marB="92029">
                    <a:lnL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E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fopen()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new or existing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fprintf()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write data into the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fscanf()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reads data from the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fputc()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writes a character into the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fgetc()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reads a character from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fclose()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closes the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0700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fseek()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file pointer to given position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fputw()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writes an integer to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fgetw()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reads an integer from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57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ftell()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returns current position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1707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rewind()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sets the file pointer to the beginning of the file</a:t>
                      </a:r>
                    </a:p>
                  </a:txBody>
                  <a:tcPr marL="61352" marR="61352" marT="61352" marB="61352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5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483410"/>
              </p:ext>
            </p:extLst>
          </p:nvPr>
        </p:nvGraphicFramePr>
        <p:xfrm>
          <a:off x="304800" y="304803"/>
          <a:ext cx="8534400" cy="636982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00200"/>
                <a:gridCol w="6934200"/>
              </a:tblGrid>
              <a:tr h="5004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Opening Modes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/>
                      </a:endParaRPr>
                    </a:p>
                  </a:txBody>
                  <a:tcPr marL="5507" marR="5507" marT="55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273239"/>
                        </a:solidFill>
                        <a:effectLst/>
                        <a:latin typeface="Arial"/>
                      </a:endParaRPr>
                    </a:p>
                  </a:txBody>
                  <a:tcPr marL="5507" marR="5507" marT="5507" marB="0" anchor="ctr"/>
                </a:tc>
              </a:tr>
              <a:tr h="561109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text file in read mode</a:t>
                      </a:r>
                    </a:p>
                  </a:txBody>
                  <a:tcPr marL="76200" marR="76200" marT="76200" marB="76200"/>
                </a:tc>
              </a:tr>
              <a:tr h="46244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text file in write mode</a:t>
                      </a:r>
                    </a:p>
                  </a:txBody>
                  <a:tcPr marL="76200" marR="76200" marT="76200" marB="76200"/>
                </a:tc>
              </a:tr>
              <a:tr h="5004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text file in append mode</a:t>
                      </a:r>
                    </a:p>
                  </a:txBody>
                  <a:tcPr marL="76200" marR="76200" marT="76200" marB="76200"/>
                </a:tc>
              </a:tr>
              <a:tr h="5004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text file in read and write mode</a:t>
                      </a:r>
                    </a:p>
                  </a:txBody>
                  <a:tcPr marL="76200" marR="76200" marT="76200" marB="76200"/>
                </a:tc>
              </a:tr>
              <a:tr h="482648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text file in read and write mode</a:t>
                      </a:r>
                    </a:p>
                  </a:txBody>
                  <a:tcPr marL="76200" marR="76200" marT="76200" marB="76200"/>
                </a:tc>
              </a:tr>
              <a:tr h="5004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text file in read and write mode</a:t>
                      </a:r>
                    </a:p>
                  </a:txBody>
                  <a:tcPr marL="76200" marR="76200" marT="76200" marB="76200"/>
                </a:tc>
              </a:tr>
              <a:tr h="5004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binary file in read mode</a:t>
                      </a:r>
                    </a:p>
                  </a:txBody>
                  <a:tcPr marL="76200" marR="76200" marT="76200" marB="76200"/>
                </a:tc>
              </a:tr>
              <a:tr h="28055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binary file in write mode</a:t>
                      </a:r>
                    </a:p>
                  </a:txBody>
                  <a:tcPr marL="76200" marR="76200" marT="76200" marB="76200"/>
                </a:tc>
              </a:tr>
              <a:tr h="5004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binary file in append mode</a:t>
                      </a:r>
                    </a:p>
                  </a:txBody>
                  <a:tcPr marL="76200" marR="76200" marT="76200" marB="76200"/>
                </a:tc>
              </a:tr>
              <a:tr h="5004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rb+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binary file in read and write mode</a:t>
                      </a:r>
                    </a:p>
                  </a:txBody>
                  <a:tcPr marL="76200" marR="76200" marT="76200" marB="76200"/>
                </a:tc>
              </a:tr>
              <a:tr h="507095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wb+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binary file in read and write mode</a:t>
                      </a:r>
                    </a:p>
                  </a:txBody>
                  <a:tcPr marL="76200" marR="76200" marT="76200" marB="76200"/>
                </a:tc>
              </a:tr>
              <a:tr h="280554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opens a binary file in read and write mode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95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1 – Understanding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48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Data from the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752600"/>
            <a:ext cx="4114800" cy="4625609"/>
          </a:xfrm>
        </p:spPr>
        <p:txBody>
          <a:bodyPr>
            <a:noAutofit/>
          </a:bodyPr>
          <a:lstStyle/>
          <a:p>
            <a:pPr marL="118872" indent="0">
              <a:buNone/>
            </a:pP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    while(</a:t>
            </a:r>
            <a:r>
              <a:rPr lang="en-US" sz="1600" dirty="0" err="1"/>
              <a:t>fgets</a:t>
            </a:r>
            <a:r>
              <a:rPr lang="en-US" sz="1600" dirty="0"/>
              <a:t>(</a:t>
            </a:r>
            <a:r>
              <a:rPr lang="en-US" sz="1600" dirty="0" err="1"/>
              <a:t>csv</a:t>
            </a:r>
            <a:r>
              <a:rPr lang="en-US" sz="1600" dirty="0"/>
              <a:t>, 200, </a:t>
            </a:r>
            <a:r>
              <a:rPr lang="en-US" sz="1600" dirty="0" err="1"/>
              <a:t>fptr</a:t>
            </a:r>
            <a:r>
              <a:rPr lang="en-US" sz="1600" dirty="0"/>
              <a:t>))</a:t>
            </a:r>
          </a:p>
          <a:p>
            <a:pPr marL="118872" indent="0">
              <a:buNone/>
            </a:pPr>
            <a:r>
              <a:rPr lang="en-US" sz="1600" dirty="0"/>
              <a:t>    {</a:t>
            </a:r>
          </a:p>
          <a:p>
            <a:pPr marL="118872" indent="0">
              <a:buNone/>
            </a:pPr>
            <a:r>
              <a:rPr lang="en-US" sz="1600" dirty="0"/>
              <a:t>        temp = split(</a:t>
            </a:r>
            <a:r>
              <a:rPr lang="en-US" sz="1600" dirty="0" err="1"/>
              <a:t>csv</a:t>
            </a:r>
            <a:r>
              <a:rPr lang="en-US" sz="1600" dirty="0"/>
              <a:t>, ',');</a:t>
            </a:r>
          </a:p>
          <a:p>
            <a:pPr marL="118872" indent="0">
              <a:buNone/>
            </a:pPr>
            <a:r>
              <a:rPr lang="en-US" sz="1600" dirty="0"/>
              <a:t>        if(</a:t>
            </a:r>
            <a:r>
              <a:rPr lang="en-US" sz="1600" dirty="0" err="1"/>
              <a:t>strcmp</a:t>
            </a:r>
            <a:r>
              <a:rPr lang="en-US" sz="1600" dirty="0"/>
              <a:t>(</a:t>
            </a:r>
            <a:r>
              <a:rPr lang="en-US" sz="1600" dirty="0" err="1"/>
              <a:t>temp.words</a:t>
            </a:r>
            <a:r>
              <a:rPr lang="en-US" sz="1600" dirty="0"/>
              <a:t>[0], </a:t>
            </a:r>
            <a:r>
              <a:rPr lang="en-US" sz="1600" dirty="0" err="1"/>
              <a:t>firstname</a:t>
            </a:r>
            <a:r>
              <a:rPr lang="en-US" sz="1600" dirty="0"/>
              <a:t>)==0)</a:t>
            </a:r>
          </a:p>
          <a:p>
            <a:pPr marL="118872" indent="0">
              <a:buNone/>
            </a:pPr>
            <a:r>
              <a:rPr lang="en-US" sz="1600" dirty="0"/>
              <a:t>        {</a:t>
            </a:r>
          </a:p>
          <a:p>
            <a:pPr marL="118872" indent="0">
              <a:buNone/>
            </a:pPr>
            <a:r>
              <a:rPr lang="en-US" sz="1600" dirty="0"/>
              <a:t>            flag = 1;</a:t>
            </a:r>
          </a:p>
          <a:p>
            <a:pPr marL="118872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printf</a:t>
            </a:r>
            <a:r>
              <a:rPr lang="en-US" sz="1600" dirty="0"/>
              <a:t>("The entry </a:t>
            </a:r>
            <a:r>
              <a:rPr lang="en-US" sz="1600" dirty="0" smtClean="0"/>
              <a:t> </a:t>
            </a:r>
            <a:r>
              <a:rPr lang="en-US" sz="1600" dirty="0"/>
              <a:t>is: %s", </a:t>
            </a:r>
            <a:r>
              <a:rPr lang="en-US" sz="1600" dirty="0" err="1"/>
              <a:t>csv</a:t>
            </a:r>
            <a:r>
              <a:rPr lang="en-US" sz="1600" dirty="0"/>
              <a:t>);</a:t>
            </a:r>
          </a:p>
          <a:p>
            <a:pPr marL="118872" indent="0">
              <a:buNone/>
            </a:pPr>
            <a:r>
              <a:rPr lang="en-US" sz="1600" dirty="0"/>
              <a:t>            break;</a:t>
            </a:r>
          </a:p>
          <a:p>
            <a:pPr marL="118872" indent="0">
              <a:buNone/>
            </a:pPr>
            <a:r>
              <a:rPr lang="en-US" sz="1600" dirty="0"/>
              <a:t>        }</a:t>
            </a:r>
          </a:p>
          <a:p>
            <a:pPr marL="118872" indent="0">
              <a:buNone/>
            </a:pPr>
            <a:r>
              <a:rPr lang="en-US" sz="1600" dirty="0"/>
              <a:t>    }</a:t>
            </a:r>
          </a:p>
          <a:p>
            <a:pPr marL="118872" indent="0">
              <a:buNone/>
            </a:pPr>
            <a:r>
              <a:rPr lang="en-US" sz="1600" dirty="0"/>
              <a:t>    if(flag==0)</a:t>
            </a:r>
          </a:p>
          <a:p>
            <a:pPr marL="118872" indent="0">
              <a:buNone/>
            </a:pPr>
            <a:r>
              <a:rPr lang="en-US" sz="1600" dirty="0"/>
              <a:t>    {</a:t>
            </a:r>
          </a:p>
          <a:p>
            <a:pPr marL="118872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("%s is not a part of the </a:t>
            </a:r>
            <a:r>
              <a:rPr lang="en-US" sz="1600" dirty="0" smtClean="0"/>
              <a:t>data\n\n</a:t>
            </a:r>
            <a:r>
              <a:rPr lang="en-US" sz="1600" dirty="0"/>
              <a:t>", </a:t>
            </a:r>
            <a:r>
              <a:rPr lang="en-US" sz="1600" dirty="0" err="1"/>
              <a:t>firstname</a:t>
            </a:r>
            <a:r>
              <a:rPr lang="en-US" sz="1600" dirty="0"/>
              <a:t>);</a:t>
            </a:r>
          </a:p>
          <a:p>
            <a:pPr marL="118872" indent="0">
              <a:buNone/>
            </a:pPr>
            <a:r>
              <a:rPr lang="en-US" sz="1600" dirty="0"/>
              <a:t>    }</a:t>
            </a:r>
          </a:p>
          <a:p>
            <a:pPr marL="118872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927591"/>
            <a:ext cx="4114800" cy="4625609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None/>
            </a:pPr>
            <a:r>
              <a:rPr lang="en-US" sz="1600" dirty="0" smtClean="0"/>
              <a:t>void </a:t>
            </a:r>
            <a:r>
              <a:rPr lang="en-US" sz="1600" dirty="0" err="1" smtClean="0"/>
              <a:t>FindData</a:t>
            </a:r>
            <a:r>
              <a:rPr lang="en-US" sz="1600" dirty="0" smtClean="0"/>
              <a:t>()</a:t>
            </a:r>
          </a:p>
          <a:p>
            <a:pPr marL="118872" indent="0">
              <a:buNone/>
            </a:pPr>
            <a:r>
              <a:rPr lang="en-US" sz="1600" dirty="0" smtClean="0"/>
              <a:t>{</a:t>
            </a:r>
          </a:p>
          <a:p>
            <a:pPr marL="118872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DArray</a:t>
            </a:r>
            <a:r>
              <a:rPr lang="en-US" sz="1600" dirty="0" smtClean="0"/>
              <a:t> temp;</a:t>
            </a:r>
          </a:p>
          <a:p>
            <a:pPr marL="118872" indent="0">
              <a:buNone/>
            </a:pPr>
            <a:r>
              <a:rPr lang="en-US" sz="1600" dirty="0" smtClean="0"/>
              <a:t>    char </a:t>
            </a:r>
            <a:r>
              <a:rPr lang="en-US" sz="1600" dirty="0" err="1" smtClean="0"/>
              <a:t>csv</a:t>
            </a:r>
            <a:r>
              <a:rPr lang="en-US" sz="1600" dirty="0" smtClean="0"/>
              <a:t>[100], 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[50];</a:t>
            </a:r>
          </a:p>
          <a:p>
            <a:pPr marL="118872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int</a:t>
            </a:r>
            <a:r>
              <a:rPr lang="en-US" sz="1600" dirty="0" smtClean="0"/>
              <a:t> flag=0;</a:t>
            </a:r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("Enter the name you would like to find\n");</a:t>
            </a:r>
          </a:p>
          <a:p>
            <a:pPr marL="118872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fflush</a:t>
            </a:r>
            <a:r>
              <a:rPr lang="en-US" sz="1600" dirty="0" smtClean="0"/>
              <a:t>(</a:t>
            </a:r>
            <a:r>
              <a:rPr lang="en-US" sz="1600" dirty="0" err="1" smtClean="0"/>
              <a:t>stdin</a:t>
            </a:r>
            <a:r>
              <a:rPr lang="en-US" sz="1600" dirty="0" smtClean="0"/>
              <a:t>);</a:t>
            </a:r>
          </a:p>
          <a:p>
            <a:pPr marL="118872" indent="0">
              <a:buNone/>
            </a:pPr>
            <a:r>
              <a:rPr lang="en-US" sz="1600" dirty="0" smtClean="0"/>
              <a:t>    gets(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);</a:t>
            </a:r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    FILE *</a:t>
            </a:r>
            <a:r>
              <a:rPr lang="en-US" sz="1600" dirty="0" err="1" smtClean="0"/>
              <a:t>fptr</a:t>
            </a:r>
            <a:r>
              <a:rPr lang="en-US" sz="1600" dirty="0" smtClean="0"/>
              <a:t>;</a:t>
            </a:r>
          </a:p>
          <a:p>
            <a:pPr marL="118872" indent="0">
              <a:buNone/>
            </a:pPr>
            <a:r>
              <a:rPr lang="en-US" sz="1600" dirty="0" smtClean="0"/>
              <a:t>     if ((</a:t>
            </a:r>
            <a:r>
              <a:rPr lang="en-US" sz="1600" dirty="0" err="1" smtClean="0"/>
              <a:t>fptr</a:t>
            </a:r>
            <a:r>
              <a:rPr lang="en-US" sz="1600" dirty="0" smtClean="0"/>
              <a:t> = </a:t>
            </a:r>
            <a:r>
              <a:rPr lang="en-US" sz="1600" dirty="0" err="1" smtClean="0"/>
              <a:t>fopen</a:t>
            </a:r>
            <a:r>
              <a:rPr lang="en-US" sz="1600" dirty="0" smtClean="0"/>
              <a:t>("</a:t>
            </a:r>
            <a:r>
              <a:rPr lang="en-US" sz="1600" dirty="0" err="1" smtClean="0"/>
              <a:t>program.txt","r</a:t>
            </a:r>
            <a:r>
              <a:rPr lang="en-US" sz="1600" dirty="0" smtClean="0"/>
              <a:t>+")) == NULL)</a:t>
            </a:r>
          </a:p>
          <a:p>
            <a:pPr marL="118872" indent="0">
              <a:buNone/>
            </a:pPr>
            <a:r>
              <a:rPr lang="en-US" sz="1600" dirty="0" smtClean="0"/>
              <a:t>     {</a:t>
            </a:r>
          </a:p>
          <a:p>
            <a:pPr marL="118872" indent="0">
              <a:buNone/>
            </a:pPr>
            <a:r>
              <a:rPr lang="en-US" sz="1600" dirty="0" smtClean="0"/>
              <a:t>        </a:t>
            </a:r>
            <a:r>
              <a:rPr lang="en-US" sz="1600" dirty="0" err="1" smtClean="0"/>
              <a:t>printf</a:t>
            </a:r>
            <a:r>
              <a:rPr lang="en-US" sz="1600" dirty="0" smtClean="0"/>
              <a:t>("Error! opening file");</a:t>
            </a:r>
          </a:p>
          <a:p>
            <a:pPr marL="118872" indent="0">
              <a:buNone/>
            </a:pPr>
            <a:r>
              <a:rPr lang="en-US" sz="1600" dirty="0" smtClean="0"/>
              <a:t>        exit(1);</a:t>
            </a:r>
          </a:p>
          <a:p>
            <a:pPr marL="118872" indent="0">
              <a:buNone/>
            </a:pPr>
            <a:r>
              <a:rPr lang="en-US" sz="1600" dirty="0" smtClean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415964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Open the file for reading as “source”</a:t>
            </a:r>
          </a:p>
          <a:p>
            <a:pPr lvl="1"/>
            <a:r>
              <a:rPr lang="en-US" dirty="0" smtClean="0"/>
              <a:t>Determine the line of data that you would to delete</a:t>
            </a:r>
          </a:p>
          <a:p>
            <a:pPr lvl="1"/>
            <a:r>
              <a:rPr lang="en-US" dirty="0" smtClean="0"/>
              <a:t>Create another file for writing as “destination”</a:t>
            </a:r>
          </a:p>
          <a:p>
            <a:pPr lvl="1"/>
            <a:r>
              <a:rPr lang="en-US" dirty="0" smtClean="0"/>
              <a:t>Read from the “source” and write to the “destination”.  While iterating to copy all contents, do not include the line of data you would like to be deleted.</a:t>
            </a:r>
          </a:p>
          <a:p>
            <a:pPr lvl="1"/>
            <a:r>
              <a:rPr lang="en-US" dirty="0" smtClean="0"/>
              <a:t>Delete the “source” file</a:t>
            </a:r>
          </a:p>
          <a:p>
            <a:pPr lvl="1"/>
            <a:r>
              <a:rPr lang="en-US" dirty="0" smtClean="0"/>
              <a:t>Rename the “destination” file  to the “source”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9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from a file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stdio.h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#include &lt;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string.h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#define MAX 5000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void main()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{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 line=1,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inputLine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char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ch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FILE *fptr1, *fptr2;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char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[MAX];</a:t>
            </a:r>
          </a:p>
          <a:p>
            <a:pPr marL="118872" indent="0">
              <a:buNone/>
            </a:pPr>
            <a:endParaRPr lang="en-US" sz="800" dirty="0">
              <a:latin typeface="Calibri" pitchFamily="34" charset="0"/>
              <a:cs typeface="Calibri" pitchFamily="34" charset="0"/>
            </a:endParaRP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fptr1 =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fopen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("source.txt", "r");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fptr2 =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fopen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("destination.txt", "w"); // open the temporary file in write mode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if (!fptr2</a:t>
            </a:r>
            <a:r>
              <a:rPr lang="en-US" sz="800" dirty="0" smtClean="0">
                <a:latin typeface="Calibri" pitchFamily="34" charset="0"/>
                <a:cs typeface="Calibri" pitchFamily="34" charset="0"/>
              </a:rPr>
              <a:t>) {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("Unable to open a temporary file to write!!\n");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fclose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(fptr1);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    return 0;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}</a:t>
            </a:r>
          </a:p>
          <a:p>
            <a:pPr marL="118872" indent="0">
              <a:buNone/>
            </a:pPr>
            <a:endParaRPr lang="en-US" sz="800" dirty="0">
              <a:latin typeface="Calibri" pitchFamily="34" charset="0"/>
              <a:cs typeface="Calibri" pitchFamily="34" charset="0"/>
            </a:endParaRP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(" Input the line you want to remove : ");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scanf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("%d", &amp;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inputLine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118872" indent="0">
              <a:buNone/>
            </a:pPr>
            <a:endParaRPr lang="en-US" sz="800" dirty="0">
              <a:latin typeface="Calibri" pitchFamily="34" charset="0"/>
              <a:cs typeface="Calibri" pitchFamily="34" charset="0"/>
            </a:endParaRP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fseek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(fptr1, 0, SEEK_SET);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while(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fgets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, 200, fptr1))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{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if(line !=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inputLine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{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printf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("%s",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fputs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csv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, fptr2);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}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    line++;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}// copy all contents to the temporary file except the specific line</a:t>
            </a:r>
          </a:p>
          <a:p>
            <a:pPr marL="118872" indent="0">
              <a:buNone/>
            </a:pPr>
            <a:r>
              <a:rPr lang="en-US" sz="800" dirty="0" smtClean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fclose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(fptr1);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</a:t>
            </a:r>
            <a:r>
              <a:rPr lang="en-US" sz="800" dirty="0" err="1">
                <a:latin typeface="Calibri" pitchFamily="34" charset="0"/>
                <a:cs typeface="Calibri" pitchFamily="34" charset="0"/>
              </a:rPr>
              <a:t>fclose</a:t>
            </a:r>
            <a:r>
              <a:rPr lang="en-US" sz="800" dirty="0">
                <a:latin typeface="Calibri" pitchFamily="34" charset="0"/>
                <a:cs typeface="Calibri" pitchFamily="34" charset="0"/>
              </a:rPr>
              <a:t>(fptr2);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remove("source.txt");  		// remove the original file</a:t>
            </a: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      rename("destination.txt", "source.txt"); 	// rename the temporary file to </a:t>
            </a:r>
            <a:r>
              <a:rPr lang="en-US" sz="800">
                <a:latin typeface="Calibri" pitchFamily="34" charset="0"/>
                <a:cs typeface="Calibri" pitchFamily="34" charset="0"/>
              </a:rPr>
              <a:t>original </a:t>
            </a:r>
            <a:r>
              <a:rPr lang="en-US" sz="800" smtClean="0">
                <a:latin typeface="Calibri" pitchFamily="34" charset="0"/>
                <a:cs typeface="Calibri" pitchFamily="34" charset="0"/>
              </a:rPr>
              <a:t>name</a:t>
            </a:r>
            <a:endParaRPr lang="en-US" sz="800" dirty="0">
              <a:latin typeface="Calibri" pitchFamily="34" charset="0"/>
              <a:cs typeface="Calibri" pitchFamily="34" charset="0"/>
            </a:endParaRPr>
          </a:p>
          <a:p>
            <a:pPr marL="118872" indent="0">
              <a:buNone/>
            </a:pPr>
            <a:r>
              <a:rPr lang="en-US" sz="800" dirty="0">
                <a:latin typeface="Calibri" pitchFamily="34" charset="0"/>
                <a:cs typeface="Calibri" pitchFamily="34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225866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do you edit a file based on the previous discussion?</a:t>
            </a:r>
          </a:p>
          <a:p>
            <a:r>
              <a:rPr lang="en-US" dirty="0" smtClean="0"/>
              <a:t>Code according to your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SAVE INFORMATION!</a:t>
            </a:r>
          </a:p>
          <a:p>
            <a:endParaRPr lang="en-US" dirty="0"/>
          </a:p>
          <a:p>
            <a:r>
              <a:rPr lang="en-US" dirty="0"/>
              <a:t>There is no other way of saving information to make it available the next time we need it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</a:t>
            </a:r>
          </a:p>
          <a:p>
            <a:r>
              <a:rPr lang="en-US" dirty="0" smtClean="0"/>
              <a:t>Binary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/>
              <a:t>While both binary and text files contain data stored as a series of bits (binary values of 1s and 0s), the bits in text files represent characters, while the bits in binary files represent custom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4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contains alphabets and numbers which are easily understood by human beings.</a:t>
            </a:r>
          </a:p>
          <a:p>
            <a:r>
              <a:rPr lang="en-US" dirty="0"/>
              <a:t>An error in a text file can be eliminated when seen.</a:t>
            </a:r>
          </a:p>
          <a:p>
            <a:r>
              <a:rPr lang="en-US" dirty="0"/>
              <a:t>In text file, the text and characters will store one char per byte.</a:t>
            </a:r>
          </a:p>
          <a:p>
            <a:r>
              <a:rPr lang="en-US" dirty="0"/>
              <a:t>For example, the integer value 4567 will occupy 2 bytes in memory, but, it will occupy 5 bytes in text file.</a:t>
            </a:r>
          </a:p>
          <a:p>
            <a:r>
              <a:rPr lang="en-US" dirty="0"/>
              <a:t>The data format is usually line-oriented. Here, each line is a separate command.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It contains 1’s and 0’s, which are easily understood by computers.</a:t>
            </a:r>
          </a:p>
          <a:p>
            <a:r>
              <a:rPr lang="en-US" sz="2000" dirty="0"/>
              <a:t>The error in a binary file corrupts the file and is not easy to detect.</a:t>
            </a:r>
          </a:p>
          <a:p>
            <a:r>
              <a:rPr lang="en-US" sz="2000" dirty="0"/>
              <a:t>In binary file, the integer value 1245 will occupy 2 bytes in memory and in file.</a:t>
            </a:r>
          </a:p>
          <a:p>
            <a:r>
              <a:rPr lang="en-US" sz="2000" dirty="0"/>
              <a:t>A binary file always needs a matching software to read or write it.</a:t>
            </a:r>
          </a:p>
          <a:p>
            <a:r>
              <a:rPr lang="en-US" sz="2000" dirty="0"/>
              <a:t>For example, an MP3 file can be produced by a sound recorder or audio editor, and it can be played in a music player.</a:t>
            </a:r>
          </a:p>
          <a:p>
            <a:r>
              <a:rPr lang="en-US" sz="2000" dirty="0"/>
              <a:t>MP3 file will not play in an image viewer or a database software.</a:t>
            </a:r>
          </a:p>
        </p:txBody>
      </p:sp>
    </p:spTree>
    <p:extLst>
      <p:ext uri="{BB962C8B-B14F-4D97-AF65-F5344CB8AC3E}">
        <p14:creationId xmlns:p14="http://schemas.microsoft.com/office/powerpoint/2010/main" val="125268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Lesson 2 – Basic File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– 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create a file in C Programming.</a:t>
            </a:r>
          </a:p>
          <a:p>
            <a:pPr marL="118872" indent="0">
              <a:buNone/>
            </a:pPr>
            <a:endParaRPr lang="en-US" sz="2000" dirty="0" smtClean="0"/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void main()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{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FILE </a:t>
            </a:r>
            <a:r>
              <a:rPr lang="en-US" sz="2000" b="1" dirty="0">
                <a:solidFill>
                  <a:srgbClr val="0070C0"/>
                </a:solidFill>
              </a:rPr>
              <a:t>*</a:t>
            </a:r>
            <a:r>
              <a:rPr lang="en-US" sz="2000" b="1" dirty="0" err="1">
                <a:solidFill>
                  <a:srgbClr val="0070C0"/>
                </a:solidFill>
              </a:rPr>
              <a:t>fptr</a:t>
            </a:r>
            <a:r>
              <a:rPr lang="en-US" sz="2000" b="1" dirty="0">
                <a:solidFill>
                  <a:srgbClr val="0070C0"/>
                </a:solidFill>
              </a:rPr>
              <a:t>;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if ((</a:t>
            </a:r>
            <a:r>
              <a:rPr lang="en-US" sz="2000" b="1" dirty="0" err="1">
                <a:solidFill>
                  <a:srgbClr val="0070C0"/>
                </a:solidFill>
              </a:rPr>
              <a:t>fptr</a:t>
            </a:r>
            <a:r>
              <a:rPr lang="en-US" sz="2000" b="1" dirty="0">
                <a:solidFill>
                  <a:srgbClr val="0070C0"/>
                </a:solidFill>
              </a:rPr>
              <a:t> = </a:t>
            </a:r>
            <a:r>
              <a:rPr lang="en-US" sz="2000" b="1" dirty="0" err="1">
                <a:solidFill>
                  <a:srgbClr val="0070C0"/>
                </a:solidFill>
              </a:rPr>
              <a:t>fopen</a:t>
            </a:r>
            <a:r>
              <a:rPr lang="en-US" sz="2000" b="1" dirty="0">
                <a:solidFill>
                  <a:srgbClr val="0070C0"/>
                </a:solidFill>
              </a:rPr>
              <a:t>("</a:t>
            </a:r>
            <a:r>
              <a:rPr lang="en-US" sz="2000" b="1" dirty="0" err="1">
                <a:solidFill>
                  <a:srgbClr val="0070C0"/>
                </a:solidFill>
              </a:rPr>
              <a:t>program.txt</a:t>
            </a:r>
            <a:r>
              <a:rPr lang="en-US" sz="2000" b="1" dirty="0" err="1" smtClean="0">
                <a:solidFill>
                  <a:srgbClr val="0070C0"/>
                </a:solidFill>
              </a:rPr>
              <a:t>",“w</a:t>
            </a:r>
            <a:r>
              <a:rPr lang="en-US" sz="2000" b="1" dirty="0" smtClean="0">
                <a:solidFill>
                  <a:srgbClr val="0070C0"/>
                </a:solidFill>
              </a:rPr>
              <a:t>")) </a:t>
            </a:r>
            <a:r>
              <a:rPr lang="en-US" sz="2000" b="1" dirty="0">
                <a:solidFill>
                  <a:srgbClr val="0070C0"/>
                </a:solidFill>
              </a:rPr>
              <a:t>== NULL)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{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</a:t>
            </a:r>
            <a:r>
              <a:rPr lang="en-US" sz="2000" b="1" dirty="0" err="1">
                <a:solidFill>
                  <a:srgbClr val="0070C0"/>
                </a:solidFill>
              </a:rPr>
              <a:t>printf</a:t>
            </a:r>
            <a:r>
              <a:rPr lang="en-US" sz="2000" b="1" dirty="0">
                <a:solidFill>
                  <a:srgbClr val="0070C0"/>
                </a:solidFill>
              </a:rPr>
              <a:t>("Error! opening file");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   exit(1);</a:t>
            </a:r>
          </a:p>
          <a:p>
            <a:pPr marL="118872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     </a:t>
            </a:r>
            <a:r>
              <a:rPr lang="en-US" sz="2000" b="1" dirty="0" smtClean="0">
                <a:solidFill>
                  <a:srgbClr val="0070C0"/>
                </a:solidFill>
              </a:rPr>
              <a:t>}</a:t>
            </a:r>
          </a:p>
          <a:p>
            <a:pPr marL="118872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}</a:t>
            </a:r>
          </a:p>
          <a:p>
            <a:pPr marL="118872" indent="0">
              <a:buNone/>
            </a:pPr>
            <a:endParaRPr lang="en-US" sz="2000" dirty="0"/>
          </a:p>
          <a:p>
            <a:pPr marL="118872" indent="0">
              <a:buNone/>
            </a:pPr>
            <a:r>
              <a:rPr lang="en-US" sz="2000" dirty="0" smtClean="0"/>
              <a:t>Note:  Please check on the folder where this program has been run to check if the file was actually created.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584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– Rename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How rename a file in C Programming</a:t>
            </a:r>
          </a:p>
          <a:p>
            <a:endParaRPr lang="en-US" dirty="0"/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#include &lt;</a:t>
            </a:r>
            <a:r>
              <a:rPr lang="en-US" sz="2200" b="1" dirty="0" err="1">
                <a:solidFill>
                  <a:srgbClr val="0070C0"/>
                </a:solidFill>
              </a:rPr>
              <a:t>stdio.h</a:t>
            </a:r>
            <a:r>
              <a:rPr lang="en-US" sz="2200" b="1" dirty="0">
                <a:solidFill>
                  <a:srgbClr val="0070C0"/>
                </a:solidFill>
              </a:rPr>
              <a:t>&gt;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void main()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</a:t>
            </a:r>
            <a:r>
              <a:rPr lang="en-US" sz="2200" b="1" dirty="0" err="1">
                <a:solidFill>
                  <a:srgbClr val="0070C0"/>
                </a:solidFill>
              </a:rPr>
              <a:t>int</a:t>
            </a:r>
            <a:r>
              <a:rPr lang="en-US" sz="2200" b="1" dirty="0">
                <a:solidFill>
                  <a:srgbClr val="0070C0"/>
                </a:solidFill>
              </a:rPr>
              <a:t> value;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value = rename("program.txt", "program2.txt");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if (!value) {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  </a:t>
            </a:r>
            <a:r>
              <a:rPr lang="en-US" sz="2200" b="1" dirty="0" err="1">
                <a:solidFill>
                  <a:srgbClr val="0070C0"/>
                </a:solidFill>
              </a:rPr>
              <a:t>printf</a:t>
            </a:r>
            <a:r>
              <a:rPr lang="en-US" sz="2200" b="1" dirty="0">
                <a:solidFill>
                  <a:srgbClr val="0070C0"/>
                </a:solidFill>
              </a:rPr>
              <a:t>("%s", "File name changed successfully");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}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else {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    </a:t>
            </a:r>
            <a:r>
              <a:rPr lang="en-US" sz="2200" b="1" dirty="0" err="1">
                <a:solidFill>
                  <a:srgbClr val="0070C0"/>
                </a:solidFill>
              </a:rPr>
              <a:t>perror</a:t>
            </a:r>
            <a:r>
              <a:rPr lang="en-US" sz="2200" b="1" dirty="0">
                <a:solidFill>
                  <a:srgbClr val="0070C0"/>
                </a:solidFill>
              </a:rPr>
              <a:t>("Error");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    }</a:t>
            </a:r>
          </a:p>
          <a:p>
            <a:pPr marL="118872" indent="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118872" indent="0">
              <a:buNone/>
            </a:pPr>
            <a:endParaRPr lang="en-US" sz="2200" dirty="0"/>
          </a:p>
          <a:p>
            <a:pPr marL="118872" indent="0">
              <a:buNone/>
            </a:pPr>
            <a:r>
              <a:rPr lang="en-US" sz="2200" dirty="0"/>
              <a:t>Note:  Please check on the folder where this program has been run to check if the file was actually created.</a:t>
            </a:r>
          </a:p>
          <a:p>
            <a:pPr marL="11887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4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7765</TotalTime>
  <Words>1526</Words>
  <Application>Microsoft Office PowerPoint</Application>
  <PresentationFormat>On-screen Show (4:3)</PresentationFormat>
  <Paragraphs>290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Module</vt:lpstr>
      <vt:lpstr>File Handling in C</vt:lpstr>
      <vt:lpstr>Lesson 1 – Understanding Files</vt:lpstr>
      <vt:lpstr>Why?</vt:lpstr>
      <vt:lpstr>Types of Files</vt:lpstr>
      <vt:lpstr>Text File</vt:lpstr>
      <vt:lpstr>Binary File</vt:lpstr>
      <vt:lpstr>Lesson 2 – Basic File Manipulation</vt:lpstr>
      <vt:lpstr>Basics – Create a file</vt:lpstr>
      <vt:lpstr>Basics – Rename a File</vt:lpstr>
      <vt:lpstr>Basics – Transfer File</vt:lpstr>
      <vt:lpstr>Basics – Delete a File</vt:lpstr>
      <vt:lpstr>Lesson 3 – CRUD on Files</vt:lpstr>
      <vt:lpstr>How to CRUD in File </vt:lpstr>
      <vt:lpstr>Additional Things to Remember</vt:lpstr>
      <vt:lpstr>Open or Create the file and add data into it.</vt:lpstr>
      <vt:lpstr>PowerPoint Presentation</vt:lpstr>
      <vt:lpstr>Analogy </vt:lpstr>
      <vt:lpstr>Common File functionalities</vt:lpstr>
      <vt:lpstr>PowerPoint Presentation</vt:lpstr>
      <vt:lpstr>Read Data from the file</vt:lpstr>
      <vt:lpstr>Deleting from a file</vt:lpstr>
      <vt:lpstr>Deleting from a file example</vt:lpstr>
      <vt:lpstr>Problem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algorithms in computing</dc:title>
  <dc:creator>christian</dc:creator>
  <cp:lastModifiedBy>christian</cp:lastModifiedBy>
  <cp:revision>34</cp:revision>
  <dcterms:created xsi:type="dcterms:W3CDTF">2023-08-19T04:54:48Z</dcterms:created>
  <dcterms:modified xsi:type="dcterms:W3CDTF">2023-12-04T07:11:50Z</dcterms:modified>
</cp:coreProperties>
</file>