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235" y="-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5CD629-DDC0-49AF-9FA2-1397407288B1}" type="datetimeFigureOut">
              <a:rPr lang="en-US"/>
              <a:pPr>
                <a:defRPr/>
              </a:pPr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BE8462-ACE6-454C-82E7-95A2BF140D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9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487B58-1548-4BCB-968F-63BBE36B174F}" type="datetimeFigureOut">
              <a:rPr lang="en-US"/>
              <a:pPr>
                <a:defRPr/>
              </a:pPr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268D07-D493-4543-B0C8-27F2AEABDC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38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21716A-C5D0-4451-9332-2AE7F840359D}" type="datetimeFigureOut">
              <a:rPr lang="en-US"/>
              <a:pPr>
                <a:defRPr/>
              </a:pPr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86E75A-9646-4D08-B037-1957A3D1AF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2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734982-9CB4-455F-BFAE-2A1667E21D6A}" type="datetimeFigureOut">
              <a:rPr lang="en-US"/>
              <a:pPr>
                <a:defRPr/>
              </a:pPr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43B0A-CCBB-4D7D-995C-C526CC7481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31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E430D2-FAC4-4C8A-A1E3-D062A1918EE1}" type="datetimeFigureOut">
              <a:rPr lang="en-US"/>
              <a:pPr>
                <a:defRPr/>
              </a:pPr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E7D42-E475-4D21-88CA-B384FA7F64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42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082346-1529-4DAF-8F42-2C0A8665F814}" type="datetimeFigureOut">
              <a:rPr lang="en-US"/>
              <a:pPr>
                <a:defRPr/>
              </a:pPr>
              <a:t>5/4/2018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74AA98-CA64-42C5-9014-1CE54DDF5C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526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455368-58D1-44A3-97E8-17B179A5CDBC}" type="datetimeFigureOut">
              <a:rPr lang="en-US"/>
              <a:pPr>
                <a:defRPr/>
              </a:pPr>
              <a:t>5/4/2018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532D7A-B3EA-43D1-9C59-A458D5B0FB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87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818325-B1D1-436E-AD8B-BEC91D318F8C}" type="datetimeFigureOut">
              <a:rPr lang="en-US"/>
              <a:pPr>
                <a:defRPr/>
              </a:pPr>
              <a:t>5/4/2018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167BF9-7C4D-4C37-968D-6C911ED9B4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198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2B495C-F16B-4008-AA79-53E45221D84A}" type="datetimeFigureOut">
              <a:rPr lang="en-US"/>
              <a:pPr>
                <a:defRPr/>
              </a:pPr>
              <a:t>5/4/2018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82AF3F-7823-4B69-AAFE-281ED08833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5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135FA2-9D83-4A9A-AF7F-936B0806D4A5}" type="datetimeFigureOut">
              <a:rPr lang="en-US"/>
              <a:pPr>
                <a:defRPr/>
              </a:pPr>
              <a:t>5/4/2018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CF0520-8CD1-4672-8FC6-E60A793B19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298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0D040A-5E18-4AA4-95BA-55D1BCF753C3}" type="datetimeFigureOut">
              <a:rPr lang="en-US"/>
              <a:pPr>
                <a:defRPr/>
              </a:pPr>
              <a:t>5/4/2018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D888F7-FB26-40F1-A9E0-D79048261D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61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0B0B194-F8FC-48E5-BCA7-930CC8C1BEC4}" type="datetimeFigureOut">
              <a:rPr lang="en-US"/>
              <a:pPr>
                <a:defRPr/>
              </a:pPr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9CF35D6-C365-4E33-914E-0221C64B19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838200" y="254000"/>
            <a:ext cx="10515600" cy="254000"/>
          </a:xfrm>
        </p:spPr>
        <p:txBody>
          <a:bodyPr/>
          <a:lstStyle/>
          <a:p>
            <a:r>
              <a:rPr lang="en-US" altLang="en-US" sz="1600" dirty="0" smtClean="0">
                <a:latin typeface="Arial" panose="020B0604020202020204" pitchFamily="34" charset="0"/>
              </a:rPr>
              <a:t>CeACRFOA2-5_RD5_12122016_FULL SESSION_Ch0030407_FIN.nex5: Perievent Rasters</a:t>
            </a:r>
          </a:p>
        </p:txBody>
      </p:sp>
      <p:pic>
        <p:nvPicPr>
          <p:cNvPr id="3075" name="Picture 2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63" y="635000"/>
            <a:ext cx="4664075" cy="5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3"/>
          <p:cNvSpPr txBox="1">
            <a:spLocks noChangeArrowheads="1"/>
          </p:cNvSpPr>
          <p:nvPr/>
        </p:nvSpPr>
        <p:spPr bwMode="auto">
          <a:xfrm>
            <a:off x="9398000" y="889000"/>
            <a:ext cx="25400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900">
                <a:latin typeface="Tahoma" panose="020B0604030504040204" pitchFamily="34" charset="0"/>
              </a:rPr>
              <a:t>Analysis Type = Perievent Rasters</a:t>
            </a:r>
          </a:p>
          <a:p>
            <a:pPr eaLnBrk="1" hangingPunct="1"/>
            <a:r>
              <a:rPr lang="en-US" altLang="en-US" sz="900">
                <a:latin typeface="Tahoma" panose="020B0604030504040204" pitchFamily="34" charset="0"/>
              </a:rPr>
              <a:t>Ref. Type = Fixed</a:t>
            </a:r>
          </a:p>
          <a:p>
            <a:pPr eaLnBrk="1" hangingPunct="1"/>
            <a:r>
              <a:rPr lang="en-US" altLang="en-US" sz="900">
                <a:latin typeface="Tahoma" panose="020B0604030504040204" pitchFamily="34" charset="0"/>
              </a:rPr>
              <a:t>Reference = EventLick</a:t>
            </a:r>
          </a:p>
          <a:p>
            <a:pPr eaLnBrk="1" hangingPunct="1"/>
            <a:r>
              <a:rPr lang="en-US" altLang="en-US" sz="900">
                <a:latin typeface="Tahoma" panose="020B0604030504040204" pitchFamily="34" charset="0"/>
              </a:rPr>
              <a:t>XMin (sec) = -0.1</a:t>
            </a:r>
          </a:p>
          <a:p>
            <a:pPr eaLnBrk="1" hangingPunct="1"/>
            <a:r>
              <a:rPr lang="en-US" altLang="en-US" sz="900">
                <a:latin typeface="Tahoma" panose="020B0604030504040204" pitchFamily="34" charset="0"/>
              </a:rPr>
              <a:t>XMax (sec) = 0.1</a:t>
            </a:r>
          </a:p>
          <a:p>
            <a:pPr eaLnBrk="1" hangingPunct="1"/>
            <a:r>
              <a:rPr lang="en-US" altLang="en-US" sz="900">
                <a:latin typeface="Tahoma" panose="020B0604030504040204" pitchFamily="34" charset="0"/>
              </a:rPr>
              <a:t>Trial Order = First On Top</a:t>
            </a:r>
          </a:p>
          <a:p>
            <a:pPr eaLnBrk="1" hangingPunct="1"/>
            <a:r>
              <a:rPr lang="en-US" altLang="en-US" sz="900">
                <a:latin typeface="Tahoma" panose="020B0604030504040204" pitchFamily="34" charset="0"/>
              </a:rPr>
              <a:t>Sort Trials = None</a:t>
            </a:r>
          </a:p>
          <a:p>
            <a:pPr eaLnBrk="1" hangingPunct="1"/>
            <a:r>
              <a:rPr lang="en-US" altLang="en-US" sz="900">
                <a:latin typeface="Tahoma" panose="020B0604030504040204" pitchFamily="34" charset="0"/>
              </a:rPr>
              <a:t>Sort Event = First after reference</a:t>
            </a:r>
          </a:p>
          <a:p>
            <a:pPr eaLnBrk="1" hangingPunct="1"/>
            <a:r>
              <a:rPr lang="en-US" altLang="en-US" sz="900">
                <a:latin typeface="Tahoma" panose="020B0604030504040204" pitchFamily="34" charset="0"/>
              </a:rPr>
              <a:t>Sort Ref. = EVT02</a:t>
            </a:r>
          </a:p>
          <a:p>
            <a:pPr eaLnBrk="1" hangingPunct="1"/>
            <a:r>
              <a:rPr lang="en-US" altLang="en-US" sz="900">
                <a:latin typeface="Tahoma" panose="020B0604030504040204" pitchFamily="34" charset="0"/>
              </a:rPr>
              <a:t>Histogram = Below</a:t>
            </a:r>
          </a:p>
          <a:p>
            <a:pPr eaLnBrk="1" hangingPunct="1"/>
            <a:r>
              <a:rPr lang="en-US" altLang="en-US" sz="900">
                <a:latin typeface="Tahoma" panose="020B0604030504040204" pitchFamily="34" charset="0"/>
              </a:rPr>
              <a:t>Hist. Height(%) = 45</a:t>
            </a:r>
          </a:p>
          <a:p>
            <a:pPr eaLnBrk="1" hangingPunct="1"/>
            <a:r>
              <a:rPr lang="en-US" altLang="en-US" sz="900">
                <a:latin typeface="Tahoma" panose="020B0604030504040204" pitchFamily="34" charset="0"/>
              </a:rPr>
              <a:t>Bin (sec) = 0.01</a:t>
            </a:r>
          </a:p>
          <a:p>
            <a:pPr eaLnBrk="1" hangingPunct="1"/>
            <a:r>
              <a:rPr lang="en-US" altLang="en-US" sz="900">
                <a:latin typeface="Tahoma" panose="020B0604030504040204" pitchFamily="34" charset="0"/>
              </a:rPr>
              <a:t>Normalization = Spikes/Sec</a:t>
            </a:r>
          </a:p>
          <a:p>
            <a:pPr eaLnBrk="1" hangingPunct="1"/>
            <a:r>
              <a:rPr lang="en-US" altLang="en-US" sz="900">
                <a:latin typeface="Tahoma" panose="020B0604030504040204" pitchFamily="34" charset="0"/>
              </a:rPr>
              <a:t>No Selfcount = 1</a:t>
            </a:r>
          </a:p>
          <a:p>
            <a:pPr eaLnBrk="1" hangingPunct="1"/>
            <a:r>
              <a:rPr lang="en-US" altLang="en-US" sz="900">
                <a:latin typeface="Tahoma" panose="020B0604030504040204" pitchFamily="34" charset="0"/>
              </a:rPr>
              <a:t>Select Data = From Time Range</a:t>
            </a:r>
          </a:p>
          <a:p>
            <a:pPr eaLnBrk="1" hangingPunct="1"/>
            <a:r>
              <a:rPr lang="en-US" altLang="en-US" sz="900">
                <a:latin typeface="Tahoma" panose="020B0604030504040204" pitchFamily="34" charset="0"/>
              </a:rPr>
              <a:t>Select Data From (sec) = 0</a:t>
            </a:r>
          </a:p>
          <a:p>
            <a:pPr eaLnBrk="1" hangingPunct="1"/>
            <a:r>
              <a:rPr lang="en-US" altLang="en-US" sz="900">
                <a:latin typeface="Tahoma" panose="020B0604030504040204" pitchFamily="34" charset="0"/>
              </a:rPr>
              <a:t>Select Data To (sec) = 14891.6363</a:t>
            </a:r>
          </a:p>
          <a:p>
            <a:pPr eaLnBrk="1" hangingPunct="1"/>
            <a:r>
              <a:rPr lang="en-US" altLang="en-US" sz="900">
                <a:latin typeface="Tahoma" panose="020B0604030504040204" pitchFamily="34" charset="0"/>
              </a:rPr>
              <a:t>Int. Filter Type = Fixed</a:t>
            </a:r>
          </a:p>
          <a:p>
            <a:pPr eaLnBrk="1" hangingPunct="1"/>
            <a:r>
              <a:rPr lang="en-US" altLang="en-US" sz="900">
                <a:latin typeface="Tahoma" panose="020B0604030504040204" pitchFamily="34" charset="0"/>
              </a:rPr>
              <a:t>Interval Filter = None</a:t>
            </a:r>
          </a:p>
          <a:p>
            <a:pPr eaLnBrk="1" hangingPunct="1"/>
            <a:r>
              <a:rPr lang="en-US" altLang="en-US" sz="900">
                <a:latin typeface="Tahoma" panose="020B0604030504040204" pitchFamily="34" charset="0"/>
              </a:rPr>
              <a:t>Create Filter on-the-fly = 0</a:t>
            </a:r>
          </a:p>
          <a:p>
            <a:pPr eaLnBrk="1" hangingPunct="1"/>
            <a:r>
              <a:rPr lang="en-US" altLang="en-US" sz="900">
                <a:latin typeface="Tahoma" panose="020B0604030504040204" pitchFamily="34" charset="0"/>
              </a:rPr>
              <a:t>Create Filter around = EVT02</a:t>
            </a:r>
          </a:p>
          <a:p>
            <a:pPr eaLnBrk="1" hangingPunct="1"/>
            <a:r>
              <a:rPr lang="en-US" altLang="en-US" sz="900">
                <a:latin typeface="Tahoma" panose="020B0604030504040204" pitchFamily="34" charset="0"/>
              </a:rPr>
              <a:t>Start Offset (sec) = 0</a:t>
            </a:r>
          </a:p>
          <a:p>
            <a:pPr eaLnBrk="1" hangingPunct="1"/>
            <a:r>
              <a:rPr lang="en-US" altLang="en-US" sz="900">
                <a:latin typeface="Tahoma" panose="020B0604030504040204" pitchFamily="34" charset="0"/>
              </a:rPr>
              <a:t>End Offset (sec) = 1</a:t>
            </a:r>
          </a:p>
          <a:p>
            <a:pPr eaLnBrk="1" hangingPunct="1"/>
            <a:r>
              <a:rPr lang="en-US" altLang="en-US" sz="900">
                <a:latin typeface="Tahoma" panose="020B0604030504040204" pitchFamily="34" charset="0"/>
              </a:rPr>
              <a:t>Fix Overlaps = 1</a:t>
            </a:r>
          </a:p>
          <a:p>
            <a:pPr eaLnBrk="1" hangingPunct="1"/>
            <a:r>
              <a:rPr lang="en-US" altLang="en-US" sz="900">
                <a:latin typeface="Tahoma" panose="020B0604030504040204" pitchFamily="34" charset="0"/>
              </a:rPr>
              <a:t>Smooth Histogram = None</a:t>
            </a:r>
          </a:p>
          <a:p>
            <a:pPr eaLnBrk="1" hangingPunct="1"/>
            <a:r>
              <a:rPr lang="en-US" altLang="en-US" sz="900">
                <a:latin typeface="Tahoma" panose="020B0604030504040204" pitchFamily="34" charset="0"/>
              </a:rPr>
              <a:t>Sm. Width = 3</a:t>
            </a:r>
          </a:p>
          <a:p>
            <a:pPr eaLnBrk="1" hangingPunct="1"/>
            <a:r>
              <a:rPr lang="en-US" altLang="en-US" sz="900">
                <a:latin typeface="Tahoma" panose="020B0604030504040204" pitchFamily="34" charset="0"/>
              </a:rPr>
              <a:t>Add Bin Left to Results = 0</a:t>
            </a:r>
          </a:p>
          <a:p>
            <a:pPr eaLnBrk="1" hangingPunct="1"/>
            <a:r>
              <a:rPr lang="en-US" altLang="en-US" sz="900">
                <a:latin typeface="Tahoma" panose="020B0604030504040204" pitchFamily="34" charset="0"/>
              </a:rPr>
              <a:t>Add Bin Middle to Results = 0</a:t>
            </a:r>
          </a:p>
          <a:p>
            <a:pPr eaLnBrk="1" hangingPunct="1"/>
            <a:r>
              <a:rPr lang="en-US" altLang="en-US" sz="900">
                <a:latin typeface="Tahoma" panose="020B0604030504040204" pitchFamily="34" charset="0"/>
              </a:rPr>
              <a:t>Add Bin Right to Results = 0</a:t>
            </a:r>
          </a:p>
          <a:p>
            <a:pPr eaLnBrk="1" hangingPunct="1"/>
            <a:r>
              <a:rPr lang="en-US" altLang="en-US" sz="900">
                <a:latin typeface="Tahoma" panose="020B0604030504040204" pitchFamily="34" charset="0"/>
              </a:rPr>
              <a:t>Run Postproc. Script = 0</a:t>
            </a:r>
          </a:p>
          <a:p>
            <a:pPr eaLnBrk="1" hangingPunct="1"/>
            <a:r>
              <a:rPr lang="en-US" altLang="en-US" sz="900">
                <a:latin typeface="Tahoma" panose="020B0604030504040204" pitchFamily="34" charset="0"/>
              </a:rPr>
              <a:t>Postprocessing Script = </a:t>
            </a:r>
          </a:p>
          <a:p>
            <a:pPr eaLnBrk="1" hangingPunct="1"/>
            <a:r>
              <a:rPr lang="en-US" altLang="en-US" sz="900">
                <a:latin typeface="Tahoma" panose="020B0604030504040204" pitchFamily="34" charset="0"/>
              </a:rPr>
              <a:t>Postproc. Script Parameter = </a:t>
            </a:r>
          </a:p>
        </p:txBody>
      </p:sp>
      <p:sp>
        <p:nvSpPr>
          <p:cNvPr id="3077" name="TextBox 4"/>
          <p:cNvSpPr txBox="1">
            <a:spLocks noChangeArrowheads="1"/>
          </p:cNvSpPr>
          <p:nvPr/>
        </p:nvSpPr>
        <p:spPr bwMode="auto">
          <a:xfrm>
            <a:off x="381000" y="6223000"/>
            <a:ext cx="8890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900" dirty="0">
                <a:latin typeface="Tahoma" panose="020B0604030504040204" pitchFamily="34" charset="0"/>
              </a:rPr>
              <a:t>Data File: D:\Users\James\Dropbox (Sparta Lab)\CeA CRF DID </a:t>
            </a:r>
            <a:r>
              <a:rPr lang="en-US" altLang="en-US" sz="900" dirty="0" err="1">
                <a:latin typeface="Tahoma" panose="020B0604030504040204" pitchFamily="34" charset="0"/>
              </a:rPr>
              <a:t>Ephys</a:t>
            </a:r>
            <a:r>
              <a:rPr lang="en-US" altLang="en-US" sz="900" dirty="0">
                <a:latin typeface="Tahoma" panose="020B0604030504040204" pitchFamily="34" charset="0"/>
              </a:rPr>
              <a:t> - Cleaned\All Final Clean </a:t>
            </a:r>
            <a:r>
              <a:rPr lang="en-US" altLang="en-US" sz="900" dirty="0" err="1">
                <a:latin typeface="Tahoma" panose="020B0604030504040204" pitchFamily="34" charset="0"/>
              </a:rPr>
              <a:t>nex</a:t>
            </a:r>
            <a:r>
              <a:rPr lang="en-US" altLang="en-US" sz="900" dirty="0">
                <a:latin typeface="Tahoma" panose="020B0604030504040204" pitchFamily="34" charset="0"/>
              </a:rPr>
              <a:t> Files by Drink\DATA-</a:t>
            </a:r>
            <a:r>
              <a:rPr lang="en-US" altLang="en-US" sz="900" dirty="0" err="1">
                <a:latin typeface="Tahoma" panose="020B0604030504040204" pitchFamily="34" charset="0"/>
              </a:rPr>
              <a:t>EtOH</a:t>
            </a:r>
            <a:r>
              <a:rPr lang="en-US" altLang="en-US" sz="900" dirty="0">
                <a:latin typeface="Tahoma" panose="020B0604030504040204" pitchFamily="34" charset="0"/>
              </a:rPr>
              <a:t> Only\CeACRFOA2-5_RD5_12122016_FULL SESSION_Ch0030407_FIN.nex5</a:t>
            </a:r>
          </a:p>
        </p:txBody>
      </p:sp>
      <p:sp>
        <p:nvSpPr>
          <p:cNvPr id="3078" name="TextBox 5"/>
          <p:cNvSpPr txBox="1">
            <a:spLocks noChangeArrowheads="1"/>
          </p:cNvSpPr>
          <p:nvPr/>
        </p:nvSpPr>
        <p:spPr bwMode="auto">
          <a:xfrm>
            <a:off x="9398000" y="6350000"/>
            <a:ext cx="25400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900">
                <a:latin typeface="Tahoma" panose="020B0604030504040204" pitchFamily="34" charset="0"/>
              </a:rPr>
              <a:t>May 04, 2018   12:03:05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838200" y="254000"/>
            <a:ext cx="10515600" cy="254000"/>
          </a:xfrm>
        </p:spPr>
        <p:txBody>
          <a:bodyPr/>
          <a:lstStyle/>
          <a:p>
            <a:r>
              <a:rPr lang="en-US" altLang="en-US" sz="1600" smtClean="0">
                <a:latin typeface="Arial" panose="020B0604020202020204" pitchFamily="34" charset="0"/>
              </a:rPr>
              <a:t>CeACRFOA2-5_RD5_12122016_FULL SESSION_Ch0030407_FIN.nex5: Perievent Histograms</a:t>
            </a:r>
          </a:p>
        </p:txBody>
      </p:sp>
      <p:pic>
        <p:nvPicPr>
          <p:cNvPr id="2051" name="Picture 2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088" y="635000"/>
            <a:ext cx="4949825" cy="5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TextBox 3"/>
          <p:cNvSpPr txBox="1">
            <a:spLocks noChangeArrowheads="1"/>
          </p:cNvSpPr>
          <p:nvPr/>
        </p:nvSpPr>
        <p:spPr bwMode="auto">
          <a:xfrm>
            <a:off x="9398000" y="889000"/>
            <a:ext cx="2540000" cy="535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900">
                <a:latin typeface="Tahoma" panose="020B0604030504040204" pitchFamily="34" charset="0"/>
              </a:rPr>
              <a:t>Analysis Type = PeriEvent Histograms</a:t>
            </a:r>
          </a:p>
          <a:p>
            <a:pPr eaLnBrk="1" hangingPunct="1"/>
            <a:r>
              <a:rPr lang="en-US" altLang="en-US" sz="900">
                <a:latin typeface="Tahoma" panose="020B0604030504040204" pitchFamily="34" charset="0"/>
              </a:rPr>
              <a:t>Ref. Type = Fixed</a:t>
            </a:r>
          </a:p>
          <a:p>
            <a:pPr eaLnBrk="1" hangingPunct="1"/>
            <a:r>
              <a:rPr lang="en-US" altLang="en-US" sz="900">
                <a:latin typeface="Tahoma" panose="020B0604030504040204" pitchFamily="34" charset="0"/>
              </a:rPr>
              <a:t>Reference = EventLick</a:t>
            </a:r>
          </a:p>
          <a:p>
            <a:pPr eaLnBrk="1" hangingPunct="1"/>
            <a:r>
              <a:rPr lang="en-US" altLang="en-US" sz="900">
                <a:latin typeface="Tahoma" panose="020B0604030504040204" pitchFamily="34" charset="0"/>
              </a:rPr>
              <a:t>XMin (sec) = -0.1</a:t>
            </a:r>
          </a:p>
          <a:p>
            <a:pPr eaLnBrk="1" hangingPunct="1"/>
            <a:r>
              <a:rPr lang="en-US" altLang="en-US" sz="900">
                <a:latin typeface="Tahoma" panose="020B0604030504040204" pitchFamily="34" charset="0"/>
              </a:rPr>
              <a:t>XMax (sec) = 0.1</a:t>
            </a:r>
          </a:p>
          <a:p>
            <a:pPr eaLnBrk="1" hangingPunct="1"/>
            <a:r>
              <a:rPr lang="en-US" altLang="en-US" sz="900">
                <a:latin typeface="Tahoma" panose="020B0604030504040204" pitchFamily="34" charset="0"/>
              </a:rPr>
              <a:t>Bin (sec) = 0.01</a:t>
            </a:r>
          </a:p>
          <a:p>
            <a:pPr eaLnBrk="1" hangingPunct="1"/>
            <a:r>
              <a:rPr lang="en-US" altLang="en-US" sz="900">
                <a:latin typeface="Tahoma" panose="020B0604030504040204" pitchFamily="34" charset="0"/>
              </a:rPr>
              <a:t>Normalization = Z-score</a:t>
            </a:r>
          </a:p>
          <a:p>
            <a:pPr eaLnBrk="1" hangingPunct="1"/>
            <a:r>
              <a:rPr lang="en-US" altLang="en-US" sz="900">
                <a:latin typeface="Tahoma" panose="020B0604030504040204" pitchFamily="34" charset="0"/>
              </a:rPr>
              <a:t>No Selfcount = 1</a:t>
            </a:r>
          </a:p>
          <a:p>
            <a:pPr eaLnBrk="1" hangingPunct="1"/>
            <a:r>
              <a:rPr lang="en-US" altLang="en-US" sz="900">
                <a:latin typeface="Tahoma" panose="020B0604030504040204" pitchFamily="34" charset="0"/>
              </a:rPr>
              <a:t>Smooth = None</a:t>
            </a:r>
          </a:p>
          <a:p>
            <a:pPr eaLnBrk="1" hangingPunct="1"/>
            <a:r>
              <a:rPr lang="en-US" altLang="en-US" sz="900">
                <a:latin typeface="Tahoma" panose="020B0604030504040204" pitchFamily="34" charset="0"/>
              </a:rPr>
              <a:t>Sm. Width = 3</a:t>
            </a:r>
          </a:p>
          <a:p>
            <a:pPr eaLnBrk="1" hangingPunct="1"/>
            <a:r>
              <a:rPr lang="en-US" altLang="en-US" sz="900">
                <a:latin typeface="Tahoma" panose="020B0604030504040204" pitchFamily="34" charset="0"/>
              </a:rPr>
              <a:t>Select Data = From Time Range</a:t>
            </a:r>
          </a:p>
          <a:p>
            <a:pPr eaLnBrk="1" hangingPunct="1"/>
            <a:r>
              <a:rPr lang="en-US" altLang="en-US" sz="900">
                <a:latin typeface="Tahoma" panose="020B0604030504040204" pitchFamily="34" charset="0"/>
              </a:rPr>
              <a:t>Select Data From (sec) = 3714</a:t>
            </a:r>
          </a:p>
          <a:p>
            <a:pPr eaLnBrk="1" hangingPunct="1"/>
            <a:r>
              <a:rPr lang="en-US" altLang="en-US" sz="900">
                <a:latin typeface="Tahoma" panose="020B0604030504040204" pitchFamily="34" charset="0"/>
              </a:rPr>
              <a:t>Select Data To (sec) = 15386</a:t>
            </a:r>
          </a:p>
          <a:p>
            <a:pPr eaLnBrk="1" hangingPunct="1"/>
            <a:r>
              <a:rPr lang="en-US" altLang="en-US" sz="900">
                <a:latin typeface="Tahoma" panose="020B0604030504040204" pitchFamily="34" charset="0"/>
              </a:rPr>
              <a:t>Int. Filter Type = Fixed</a:t>
            </a:r>
          </a:p>
          <a:p>
            <a:pPr eaLnBrk="1" hangingPunct="1"/>
            <a:r>
              <a:rPr lang="en-US" altLang="en-US" sz="900">
                <a:latin typeface="Tahoma" panose="020B0604030504040204" pitchFamily="34" charset="0"/>
              </a:rPr>
              <a:t>Interval Filter = None</a:t>
            </a:r>
          </a:p>
          <a:p>
            <a:pPr eaLnBrk="1" hangingPunct="1"/>
            <a:r>
              <a:rPr lang="en-US" altLang="en-US" sz="900">
                <a:latin typeface="Tahoma" panose="020B0604030504040204" pitchFamily="34" charset="0"/>
              </a:rPr>
              <a:t>Create Filter on-the-fly = 0</a:t>
            </a:r>
          </a:p>
          <a:p>
            <a:pPr eaLnBrk="1" hangingPunct="1"/>
            <a:r>
              <a:rPr lang="en-US" altLang="en-US" sz="900">
                <a:latin typeface="Tahoma" panose="020B0604030504040204" pitchFamily="34" charset="0"/>
              </a:rPr>
              <a:t>Create Filter around = EVT25</a:t>
            </a:r>
          </a:p>
          <a:p>
            <a:pPr eaLnBrk="1" hangingPunct="1"/>
            <a:r>
              <a:rPr lang="en-US" altLang="en-US" sz="900">
                <a:latin typeface="Tahoma" panose="020B0604030504040204" pitchFamily="34" charset="0"/>
              </a:rPr>
              <a:t>Start Offset (sec) = 0</a:t>
            </a:r>
          </a:p>
          <a:p>
            <a:pPr eaLnBrk="1" hangingPunct="1"/>
            <a:r>
              <a:rPr lang="en-US" altLang="en-US" sz="900">
                <a:latin typeface="Tahoma" panose="020B0604030504040204" pitchFamily="34" charset="0"/>
              </a:rPr>
              <a:t>End Offset (sec) = 1</a:t>
            </a:r>
          </a:p>
          <a:p>
            <a:pPr eaLnBrk="1" hangingPunct="1"/>
            <a:r>
              <a:rPr lang="en-US" altLang="en-US" sz="900">
                <a:latin typeface="Tahoma" panose="020B0604030504040204" pitchFamily="34" charset="0"/>
              </a:rPr>
              <a:t>Fix Overlaps = 1</a:t>
            </a:r>
          </a:p>
          <a:p>
            <a:pPr eaLnBrk="1" hangingPunct="1"/>
            <a:r>
              <a:rPr lang="en-US" altLang="en-US" sz="900">
                <a:latin typeface="Tahoma" panose="020B0604030504040204" pitchFamily="34" charset="0"/>
              </a:rPr>
              <a:t>Overlay Graphs = None</a:t>
            </a:r>
          </a:p>
          <a:p>
            <a:pPr eaLnBrk="1" hangingPunct="1"/>
            <a:r>
              <a:rPr lang="en-US" altLang="en-US" sz="900">
                <a:latin typeface="Tahoma" panose="020B0604030504040204" pitchFamily="34" charset="0"/>
              </a:rPr>
              <a:t>Draw Confidence Limits = 1</a:t>
            </a:r>
          </a:p>
          <a:p>
            <a:pPr eaLnBrk="1" hangingPunct="1"/>
            <a:r>
              <a:rPr lang="en-US" altLang="en-US" sz="900">
                <a:latin typeface="Tahoma" panose="020B0604030504040204" pitchFamily="34" charset="0"/>
              </a:rPr>
              <a:t>Confidence (%) = 99</a:t>
            </a:r>
          </a:p>
          <a:p>
            <a:pPr eaLnBrk="1" hangingPunct="1"/>
            <a:r>
              <a:rPr lang="en-US" altLang="en-US" sz="900">
                <a:latin typeface="Tahoma" panose="020B0604030504040204" pitchFamily="34" charset="0"/>
              </a:rPr>
              <a:t>Conf. Mean Calculation = Use data selection</a:t>
            </a:r>
          </a:p>
          <a:p>
            <a:pPr eaLnBrk="1" hangingPunct="1"/>
            <a:r>
              <a:rPr lang="en-US" altLang="en-US" sz="900">
                <a:latin typeface="Tahoma" panose="020B0604030504040204" pitchFamily="34" charset="0"/>
              </a:rPr>
              <a:t>Conf. mean filter = AllFile</a:t>
            </a:r>
          </a:p>
          <a:p>
            <a:pPr eaLnBrk="1" hangingPunct="1"/>
            <a:r>
              <a:rPr lang="en-US" altLang="en-US" sz="900">
                <a:latin typeface="Tahoma" panose="020B0604030504040204" pitchFamily="34" charset="0"/>
              </a:rPr>
              <a:t>Conf. Display = Colored Background</a:t>
            </a:r>
          </a:p>
          <a:p>
            <a:pPr eaLnBrk="1" hangingPunct="1"/>
            <a:r>
              <a:rPr lang="en-US" altLang="en-US" sz="900">
                <a:latin typeface="Tahoma" panose="020B0604030504040204" pitchFamily="34" charset="0"/>
              </a:rPr>
              <a:t>Conf. Line Style = Dashed</a:t>
            </a:r>
          </a:p>
          <a:p>
            <a:pPr eaLnBrk="1" hangingPunct="1"/>
            <a:r>
              <a:rPr lang="en-US" altLang="en-US" sz="900">
                <a:latin typeface="Tahoma" panose="020B0604030504040204" pitchFamily="34" charset="0"/>
              </a:rPr>
              <a:t>Conf. Background Color = (208;208;208)</a:t>
            </a:r>
          </a:p>
          <a:p>
            <a:pPr eaLnBrk="1" hangingPunct="1"/>
            <a:r>
              <a:rPr lang="en-US" altLang="en-US" sz="900">
                <a:latin typeface="Tahoma" panose="020B0604030504040204" pitchFamily="34" charset="0"/>
              </a:rPr>
              <a:t>Draw Mean Freq. = 1</a:t>
            </a:r>
          </a:p>
          <a:p>
            <a:pPr eaLnBrk="1" hangingPunct="1"/>
            <a:r>
              <a:rPr lang="en-US" altLang="en-US" sz="900">
                <a:latin typeface="Tahoma" panose="020B0604030504040204" pitchFamily="34" charset="0"/>
              </a:rPr>
              <a:t>Mean Line Style = Green</a:t>
            </a:r>
          </a:p>
          <a:p>
            <a:pPr eaLnBrk="1" hangingPunct="1"/>
            <a:r>
              <a:rPr lang="en-US" altLang="en-US" sz="900">
                <a:latin typeface="Tahoma" panose="020B0604030504040204" pitchFamily="34" charset="0"/>
              </a:rPr>
              <a:t>Draw Cusum = None</a:t>
            </a:r>
          </a:p>
          <a:p>
            <a:pPr eaLnBrk="1" hangingPunct="1"/>
            <a:r>
              <a:rPr lang="en-US" altLang="en-US" sz="900">
                <a:latin typeface="Tahoma" panose="020B0604030504040204" pitchFamily="34" charset="0"/>
              </a:rPr>
              <a:t>Background = Bins outside peak</a:t>
            </a:r>
          </a:p>
          <a:p>
            <a:pPr eaLnBrk="1" hangingPunct="1"/>
            <a:r>
              <a:rPr lang="en-US" altLang="en-US" sz="900">
                <a:latin typeface="Tahoma" panose="020B0604030504040204" pitchFamily="34" charset="0"/>
              </a:rPr>
              <a:t>Peak width (bins) = 5</a:t>
            </a:r>
          </a:p>
          <a:p>
            <a:pPr eaLnBrk="1" hangingPunct="1"/>
            <a:r>
              <a:rPr lang="en-US" altLang="en-US" sz="900">
                <a:latin typeface="Tahoma" panose="020B0604030504040204" pitchFamily="34" charset="0"/>
              </a:rPr>
              <a:t>Left shoulder (less than) = -0.05</a:t>
            </a:r>
          </a:p>
          <a:p>
            <a:pPr eaLnBrk="1" hangingPunct="1"/>
            <a:r>
              <a:rPr lang="en-US" altLang="en-US" sz="900">
                <a:latin typeface="Tahoma" panose="020B0604030504040204" pitchFamily="34" charset="0"/>
              </a:rPr>
              <a:t>Right shoulder (more than) = 0.05</a:t>
            </a:r>
          </a:p>
          <a:p>
            <a:pPr eaLnBrk="1" hangingPunct="1"/>
            <a:r>
              <a:rPr lang="en-US" altLang="en-US" sz="900">
                <a:latin typeface="Tahoma" panose="020B0604030504040204" pitchFamily="34" charset="0"/>
              </a:rPr>
              <a:t>Add Bin Left to Results = 1</a:t>
            </a:r>
          </a:p>
          <a:p>
            <a:pPr eaLnBrk="1" hangingPunct="1"/>
            <a:r>
              <a:rPr lang="en-US" altLang="en-US" sz="900">
                <a:latin typeface="Tahoma" panose="020B0604030504040204" pitchFamily="34" charset="0"/>
              </a:rPr>
              <a:t>Add Bin Middle to Results = 0</a:t>
            </a:r>
          </a:p>
          <a:p>
            <a:pPr eaLnBrk="1" hangingPunct="1"/>
            <a:r>
              <a:rPr lang="en-US" altLang="en-US" sz="900">
                <a:latin typeface="Tahoma" panose="020B0604030504040204" pitchFamily="34" charset="0"/>
              </a:rPr>
              <a:t>Add Bin Right to Results = 0</a:t>
            </a:r>
          </a:p>
        </p:txBody>
      </p:sp>
      <p:sp>
        <p:nvSpPr>
          <p:cNvPr id="2053" name="TextBox 4"/>
          <p:cNvSpPr txBox="1">
            <a:spLocks noChangeArrowheads="1"/>
          </p:cNvSpPr>
          <p:nvPr/>
        </p:nvSpPr>
        <p:spPr bwMode="auto">
          <a:xfrm>
            <a:off x="381000" y="6223000"/>
            <a:ext cx="8890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900">
                <a:latin typeface="Tahoma" panose="020B0604030504040204" pitchFamily="34" charset="0"/>
              </a:rPr>
              <a:t>Data File: D:\Users\James\Dropbox (Sparta Lab)\CeA CRF DID Ephys - Cleaned\All Final Clean nex Files by Drink\DATA-EtOH Only\CeACRFOA2-5_RD5_12122016_FULL SESSION_Ch0030407_FIN.nex5</a:t>
            </a:r>
          </a:p>
        </p:txBody>
      </p:sp>
      <p:sp>
        <p:nvSpPr>
          <p:cNvPr id="2054" name="TextBox 5"/>
          <p:cNvSpPr txBox="1">
            <a:spLocks noChangeArrowheads="1"/>
          </p:cNvSpPr>
          <p:nvPr/>
        </p:nvSpPr>
        <p:spPr bwMode="auto">
          <a:xfrm>
            <a:off x="9398000" y="6350000"/>
            <a:ext cx="25400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900">
                <a:latin typeface="Tahoma" panose="020B0604030504040204" pitchFamily="34" charset="0"/>
              </a:rPr>
              <a:t>May 04, 2018   12:02:45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460</Words>
  <Application>Microsoft Office PowerPoint</Application>
  <PresentationFormat>Widescreen</PresentationFormat>
  <Paragraphs>76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Arial</vt:lpstr>
      <vt:lpstr>Calibri Light</vt:lpstr>
      <vt:lpstr>Tahoma</vt:lpstr>
      <vt:lpstr>Office Theme</vt:lpstr>
      <vt:lpstr>CeACRFOA2-5_RD5_12122016_FULL SESSION_Ch0030407_FIN.nex5: Perievent Rasters</vt:lpstr>
      <vt:lpstr>CeACRFOA2-5_RD5_12122016_FULL SESSION_Ch0030407_FIN.nex5: Perievent Histograms</vt:lpstr>
    </vt:vector>
  </TitlesOfParts>
  <Company>University of Maryland School of Medicine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CeACRFOA2-5_RD5_12122016_FULL SESSION_Ch0030407_FIN.nex5: Perievent Histograms</dc:title>
  <dc:creator>Irving, James</dc:creator>
  <cp:lastModifiedBy>Irving, James</cp:lastModifiedBy>
  <cp:revision>3</cp:revision>
  <dcterms:created xsi:type="dcterms:W3CDTF">2018-05-04T16:02:45Z</dcterms:created>
  <dcterms:modified xsi:type="dcterms:W3CDTF">2018-05-04T16:47:06Z</dcterms:modified>
</cp:coreProperties>
</file>