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lnSpc>
                <a:spcPct val="81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6205220" y="1376680"/>
            <a:ext cx="5123158" cy="3321793"/>
          </a:xfrm>
          <a:prstGeom prst="rect">
            <a:avLst/>
          </a:prstGeom>
        </p:spPr>
        <p:txBody>
          <a:bodyPr/>
          <a:lstStyle>
            <a:lvl1pPr algn="l">
              <a:defRPr sz="4200">
                <a:solidFill>
                  <a:srgbClr val="FFFFFF"/>
                </a:solidFill>
              </a:defRPr>
            </a:lvl1pPr>
          </a:lstStyle>
          <a:p>
            <a:r>
              <a:t>Analysis of Northwind Consumer Purchasing Behavior for Northwind</a:t>
            </a:r>
          </a:p>
        </p:txBody>
      </p:sp>
      <p:sp>
        <p:nvSpPr>
          <p:cNvPr id="132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6746626" y="4750892"/>
            <a:ext cx="4645252" cy="1147864"/>
          </a:xfrm>
          <a:prstGeom prst="rect">
            <a:avLst/>
          </a:prstGeom>
        </p:spPr>
        <p:txBody>
          <a:bodyPr/>
          <a:lstStyle/>
          <a:p>
            <a:r>
              <a:t>James M. Irving, Ph.D.</a:t>
            </a:r>
          </a:p>
          <a:p>
            <a:r>
              <a:t>Michael Moravetz</a:t>
            </a:r>
          </a:p>
          <a:p>
            <a:r>
              <a:t>04/08/19</a:t>
            </a:r>
          </a:p>
        </p:txBody>
      </p:sp>
      <p:sp>
        <p:nvSpPr>
          <p:cNvPr id="133" name="Freeform: Shape 31"/>
          <p:cNvSpPr/>
          <p:nvPr/>
        </p:nvSpPr>
        <p:spPr>
          <a:xfrm flipH="1">
            <a:off x="0" y="0"/>
            <a:ext cx="617278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42" y="0"/>
                </a:lnTo>
                <a:lnTo>
                  <a:pt x="123" y="841"/>
                </a:lnTo>
                <a:cubicBezTo>
                  <a:pt x="42" y="1562"/>
                  <a:pt x="0" y="2293"/>
                  <a:pt x="0" y="3033"/>
                </a:cubicBezTo>
                <a:cubicBezTo>
                  <a:pt x="0" y="10800"/>
                  <a:pt x="4591" y="17602"/>
                  <a:pt x="11464" y="21361"/>
                </a:cubicBezTo>
                <a:lnTo>
                  <a:pt x="11925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Freeform: Shape 33"/>
          <p:cNvSpPr/>
          <p:nvPr/>
        </p:nvSpPr>
        <p:spPr>
          <a:xfrm>
            <a:off x="0" y="0"/>
            <a:ext cx="6024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348" y="0"/>
                </a:lnTo>
                <a:lnTo>
                  <a:pt x="21477" y="895"/>
                </a:lnTo>
                <a:cubicBezTo>
                  <a:pt x="21558" y="1598"/>
                  <a:pt x="21600" y="2311"/>
                  <a:pt x="21600" y="3033"/>
                </a:cubicBezTo>
                <a:cubicBezTo>
                  <a:pt x="21600" y="10972"/>
                  <a:pt x="16563" y="17877"/>
                  <a:pt x="9143" y="21418"/>
                </a:cubicBezTo>
                <a:lnTo>
                  <a:pt x="87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5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: Shape 7"/>
          <p:cNvSpPr/>
          <p:nvPr/>
        </p:nvSpPr>
        <p:spPr>
          <a:xfrm>
            <a:off x="5913120" y="-3"/>
            <a:ext cx="6278880" cy="6858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1326" y="21600"/>
                </a:lnTo>
                <a:lnTo>
                  <a:pt x="10945" y="21376"/>
                </a:lnTo>
                <a:cubicBezTo>
                  <a:pt x="4341" y="17292"/>
                  <a:pt x="0" y="10375"/>
                  <a:pt x="0" y="2530"/>
                </a:cubicBezTo>
                <a:cubicBezTo>
                  <a:pt x="0" y="1745"/>
                  <a:pt x="43" y="970"/>
                  <a:pt x="128" y="206"/>
                </a:cubicBezTo>
                <a:close/>
              </a:path>
            </a:pathLst>
          </a:cu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1623314"/>
          </a:xfrm>
          <a:prstGeom prst="rect">
            <a:avLst/>
          </a:prstGeom>
        </p:spPr>
        <p:txBody>
          <a:bodyPr anchor="b"/>
          <a:lstStyle/>
          <a:p>
            <a:pPr defTabSz="566927">
              <a:defRPr sz="2480"/>
            </a:pPr>
            <a:r>
              <a:rPr dirty="0"/>
              <a:t>Hypothesis 4:</a:t>
            </a:r>
          </a:p>
          <a:p>
            <a:pPr defTabSz="566927">
              <a:defRPr sz="2480"/>
            </a:pPr>
            <a:endParaRPr dirty="0"/>
          </a:p>
          <a:p>
            <a:pPr defTabSz="566927">
              <a:defRPr sz="2480"/>
            </a:pPr>
            <a:r>
              <a:rPr dirty="0"/>
              <a:t>Do  countries spend more on average per order when they buy higher than average amounts of discounted items per order?</a:t>
            </a:r>
          </a:p>
        </p:txBody>
      </p:sp>
      <p:sp>
        <p:nvSpPr>
          <p:cNvPr id="183" name="Straight Arrow Connector 9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55319" y="2479422"/>
            <a:ext cx="9013054" cy="3327253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defRPr sz="2000" b="1" i="1"/>
            </a:pPr>
            <a:r>
              <a:rPr dirty="0"/>
              <a:t>H1</a:t>
            </a:r>
            <a:r>
              <a:rPr b="0" i="0" dirty="0"/>
              <a:t>: </a:t>
            </a:r>
            <a:r>
              <a:rPr b="0" i="0" dirty="0">
                <a:latin typeface="Cambria"/>
                <a:ea typeface="Cambria"/>
                <a:cs typeface="Cambria"/>
                <a:sym typeface="Cambria"/>
              </a:rPr>
              <a:t>Orders shipped to countries where average orders contain higher than average amounts of discounted items per order spend more per order on average than other countries.</a:t>
            </a:r>
            <a:endParaRPr b="0" i="0" dirty="0"/>
          </a:p>
          <a:p>
            <a:pPr>
              <a:defRPr sz="2000" b="1" i="1"/>
            </a:pPr>
            <a:endParaRPr b="0" i="0" dirty="0"/>
          </a:p>
          <a:p>
            <a:pPr>
              <a:defRPr sz="2000" b="1" i="1"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H0: </a:t>
            </a:r>
            <a:r>
              <a:rPr b="0" i="0" dirty="0"/>
              <a:t>Orders shipped to countries where average orders contain higher than average amounts of discounted items per order spend the same per order on average than other countries.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lide3" descr="slide3"/>
          <p:cNvPicPr>
            <a:picLocks noChangeAspect="1"/>
          </p:cNvPicPr>
          <p:nvPr/>
        </p:nvPicPr>
        <p:blipFill>
          <a:blip r:embed="rId2">
            <a:extLst/>
          </a:blip>
          <a:srcRect t="686" b="7349"/>
          <a:stretch>
            <a:fillRect/>
          </a:stretch>
        </p:blipFill>
        <p:spPr>
          <a:xfrm>
            <a:off x="0" y="345439"/>
            <a:ext cx="12192000" cy="5750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lide3" descr="slide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2509"/>
            <a:ext cx="12192000" cy="6252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Freeform 13"/>
          <p:cNvSpPr/>
          <p:nvPr/>
        </p:nvSpPr>
        <p:spPr>
          <a:xfrm>
            <a:off x="-1" y="0"/>
            <a:ext cx="1178675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7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Freeform 11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444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833001" y="365125"/>
            <a:ext cx="10520703" cy="1325563"/>
          </a:xfrm>
          <a:prstGeom prst="rect">
            <a:avLst/>
          </a:prstGeom>
        </p:spPr>
        <p:txBody>
          <a:bodyPr/>
          <a:lstStyle/>
          <a:p>
            <a:r>
              <a:t>REQUIREMENTS.</a:t>
            </a:r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2022600"/>
            <a:ext cx="10515600" cy="4154363"/>
          </a:xfrm>
          <a:prstGeom prst="rect">
            <a:avLst/>
          </a:prstGeom>
        </p:spPr>
        <p:txBody>
          <a:bodyPr/>
          <a:lstStyle/>
          <a:p>
            <a:pPr>
              <a:defRPr sz="1700" b="1"/>
            </a:pPr>
            <a:r>
              <a:t>Executive Summary Must-Haves</a:t>
            </a:r>
          </a:p>
          <a:p>
            <a:pPr>
              <a:defRPr sz="1700"/>
            </a:pPr>
            <a:r>
              <a:t>Contain between 5-10 professional quality slides detailing: </a:t>
            </a:r>
            <a:br/>
            <a:endParaRPr/>
          </a:p>
          <a:p>
            <a:pPr marL="685800" lvl="1" indent="-228600">
              <a:spcBef>
                <a:spcPts val="500"/>
              </a:spcBef>
              <a:defRPr sz="1700"/>
            </a:pPr>
            <a:r>
              <a:t>A high-level overview of your methodology</a:t>
            </a:r>
            <a:br/>
            <a:endParaRPr/>
          </a:p>
          <a:p>
            <a:pPr marL="685800" lvl="1" indent="-228600">
              <a:spcBef>
                <a:spcPts val="500"/>
              </a:spcBef>
              <a:defRPr sz="1700"/>
            </a:pPr>
            <a:r>
              <a:t>The results of your hypothesis tests</a:t>
            </a:r>
            <a:br/>
            <a:endParaRPr/>
          </a:p>
          <a:p>
            <a:pPr marL="685800" lvl="1" indent="-228600">
              <a:spcBef>
                <a:spcPts val="500"/>
              </a:spcBef>
              <a:defRPr sz="1700"/>
            </a:pPr>
            <a:r>
              <a:t>Any real-world recommendations you would like to make based on your findings (ask yourself--why should the executive team care about what you found? </a:t>
            </a:r>
            <a:endParaRPr sz="2400"/>
          </a:p>
          <a:p>
            <a:pPr marL="1143000" lvl="2" indent="-228600">
              <a:spcBef>
                <a:spcPts val="500"/>
              </a:spcBef>
              <a:defRPr sz="1700"/>
            </a:pPr>
            <a:r>
              <a:t>How can your findings help the company?)</a:t>
            </a:r>
            <a:br/>
            <a:br/>
            <a:endParaRPr/>
          </a:p>
          <a:p>
            <a:pPr>
              <a:defRPr sz="1700"/>
            </a:pPr>
            <a:r>
              <a:t>Take no more than 5 minutes to present</a:t>
            </a:r>
          </a:p>
          <a:p>
            <a:pPr>
              <a:defRPr sz="1700"/>
            </a:pPr>
            <a:r>
              <a:t>Avoid technical jargon and explain results in a clear, actionable way for non-technical audiences.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4"/>
          <p:cNvSpPr/>
          <p:nvPr/>
        </p:nvSpPr>
        <p:spPr>
          <a:xfrm>
            <a:off x="5913120" y="-3"/>
            <a:ext cx="6278880" cy="6858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1326" y="21600"/>
                </a:lnTo>
                <a:lnTo>
                  <a:pt x="10945" y="21376"/>
                </a:lnTo>
                <a:cubicBezTo>
                  <a:pt x="4341" y="17292"/>
                  <a:pt x="0" y="10375"/>
                  <a:pt x="0" y="2530"/>
                </a:cubicBezTo>
                <a:cubicBezTo>
                  <a:pt x="0" y="1745"/>
                  <a:pt x="43" y="970"/>
                  <a:pt x="128" y="206"/>
                </a:cubicBezTo>
                <a:close/>
              </a:path>
            </a:pathLst>
          </a:cu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1623314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QUESTIONS ABOUT CONSUMER PURCHASING BEHAVIOR</a:t>
            </a:r>
          </a:p>
        </p:txBody>
      </p:sp>
      <p:sp>
        <p:nvSpPr>
          <p:cNvPr id="139" name="Straight Arrow Connector 16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85418" y="2504818"/>
            <a:ext cx="10563667" cy="4063997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Q1: </a:t>
            </a:r>
            <a:br/>
            <a:r>
              <a:t>“Do discounts have a statistically significant effect on the number of products customers order?  If so, at what level(s) of discount?”	</a:t>
            </a:r>
            <a:endParaRPr sz="2200"/>
          </a:p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Q2: </a:t>
            </a:r>
            <a:br/>
            <a:r>
              <a:t>Do customers spend more money if they are buying discounted items?</a:t>
            </a:r>
            <a:endParaRPr sz="2200"/>
          </a:p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Q3:</a:t>
            </a:r>
            <a:br/>
            <a:r>
              <a:t> Do customers buy different quantities depending on the time of year</a:t>
            </a:r>
            <a:endParaRPr sz="2200"/>
          </a:p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Q4: </a:t>
            </a:r>
            <a:br/>
            <a:r>
              <a:t>Do  countries spend more on average per order when they buy higher than average amounts of discounted items per order?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: Shape 7"/>
          <p:cNvSpPr/>
          <p:nvPr/>
        </p:nvSpPr>
        <p:spPr>
          <a:xfrm>
            <a:off x="5913120" y="-3"/>
            <a:ext cx="6278880" cy="6858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1326" y="21600"/>
                </a:lnTo>
                <a:lnTo>
                  <a:pt x="10945" y="21376"/>
                </a:lnTo>
                <a:cubicBezTo>
                  <a:pt x="4341" y="17292"/>
                  <a:pt x="0" y="10375"/>
                  <a:pt x="0" y="2530"/>
                </a:cubicBezTo>
                <a:cubicBezTo>
                  <a:pt x="0" y="1745"/>
                  <a:pt x="43" y="970"/>
                  <a:pt x="128" y="206"/>
                </a:cubicBezTo>
                <a:close/>
              </a:path>
            </a:pathLst>
          </a:cu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1623314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OUR METHODOLOGY</a:t>
            </a:r>
          </a:p>
        </p:txBody>
      </p:sp>
      <p:sp>
        <p:nvSpPr>
          <p:cNvPr id="144" name="Straight Arrow Connector 9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55320" y="2644518"/>
            <a:ext cx="9913034" cy="37738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r>
              <a:t>Explored SQL Database for data re: insights into consumer behavior.</a:t>
            </a:r>
          </a:p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r>
              <a:t>Defined formal hypothesis and used the scientific method.</a:t>
            </a:r>
          </a:p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r>
              <a:t>Performed analysis of data distributions to decide appropriate test.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D’Agostino &amp; Pearson’s normality test.</a:t>
            </a:r>
            <a:endParaRPr sz="240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Levene’s test for equal variance.</a:t>
            </a:r>
            <a:endParaRPr sz="240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endParaRPr sz="2400"/>
          </a:p>
          <a:p>
            <a:pPr>
              <a:lnSpc>
                <a:spcPct val="81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r>
              <a:t>Performed proper statistical tests to test our hypotheses.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Mann-Whitney U</a:t>
            </a:r>
            <a:endParaRPr sz="240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Tukey’s Pairwise Multiple Comparison tests.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: Shape 16"/>
          <p:cNvSpPr/>
          <p:nvPr/>
        </p:nvSpPr>
        <p:spPr>
          <a:xfrm>
            <a:off x="5913120" y="-3"/>
            <a:ext cx="6278880" cy="6858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1326" y="21600"/>
                </a:lnTo>
                <a:lnTo>
                  <a:pt x="10945" y="21376"/>
                </a:lnTo>
                <a:cubicBezTo>
                  <a:pt x="4341" y="17292"/>
                  <a:pt x="0" y="10375"/>
                  <a:pt x="0" y="2530"/>
                </a:cubicBezTo>
                <a:cubicBezTo>
                  <a:pt x="0" y="1745"/>
                  <a:pt x="43" y="970"/>
                  <a:pt x="128" y="206"/>
                </a:cubicBezTo>
                <a:close/>
              </a:path>
            </a:pathLst>
          </a:cu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1623314"/>
          </a:xfrm>
          <a:prstGeom prst="rect">
            <a:avLst/>
          </a:prstGeom>
        </p:spPr>
        <p:txBody>
          <a:bodyPr anchor="b"/>
          <a:lstStyle/>
          <a:p>
            <a:pPr defTabSz="822959"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t>HYPOTHESIS 1:</a:t>
            </a:r>
          </a:p>
          <a:p>
            <a:pPr defTabSz="822959">
              <a:defRPr sz="2250">
                <a:latin typeface="+mn-lt"/>
                <a:ea typeface="+mn-ea"/>
                <a:cs typeface="+mn-cs"/>
                <a:sym typeface="Helvetica"/>
              </a:defRPr>
            </a:pPr>
            <a:br/>
            <a:r>
              <a:t>Do discounts have a statistically significant effect on the number of products customers order? If so, at what level(s) of discount?</a:t>
            </a:r>
            <a:br/>
            <a:endParaRPr/>
          </a:p>
        </p:txBody>
      </p:sp>
      <p:sp>
        <p:nvSpPr>
          <p:cNvPr id="149" name="Straight Arrow Connector 18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55319" y="2644518"/>
            <a:ext cx="9013054" cy="33272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𝐻1 : Products that are discounted sell in higher quantities.</a:t>
            </a:r>
          </a:p>
          <a:p>
            <a:pPr>
              <a:spcBef>
                <a:spcPts val="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𝐻0 : Products that are discounted sell the same quantities as full-price products.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1"/>
          <p:cNvSpPr/>
          <p:nvPr/>
        </p:nvSpPr>
        <p:spPr>
          <a:xfrm>
            <a:off x="0" y="0"/>
            <a:ext cx="1023758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9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Freeform 20"/>
          <p:cNvSpPr/>
          <p:nvPr/>
        </p:nvSpPr>
        <p:spPr>
          <a:xfrm>
            <a:off x="0" y="0"/>
            <a:ext cx="938033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28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8450017" y="559249"/>
            <a:ext cx="2405573" cy="937315"/>
          </a:xfrm>
          <a:prstGeom prst="rect">
            <a:avLst/>
          </a:prstGeom>
        </p:spPr>
        <p:txBody>
          <a:bodyPr/>
          <a:lstStyle/>
          <a:p>
            <a:r>
              <a:t>Results: </a:t>
            </a:r>
          </a:p>
        </p:txBody>
      </p:sp>
      <p:sp>
        <p:nvSpPr>
          <p:cNvPr id="155" name="Content Placeholder 69"/>
          <p:cNvSpPr txBox="1">
            <a:spLocks noGrp="1"/>
          </p:cNvSpPr>
          <p:nvPr>
            <p:ph type="body" sz="half" idx="1"/>
          </p:nvPr>
        </p:nvSpPr>
        <p:spPr>
          <a:xfrm>
            <a:off x="7315200" y="1690689"/>
            <a:ext cx="4734047" cy="448627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endParaRPr/>
          </a:p>
        </p:txBody>
      </p:sp>
      <p:pic>
        <p:nvPicPr>
          <p:cNvPr id="156" name="Content Placeholder 27" descr="Content Placeholder 27"/>
          <p:cNvPicPr>
            <a:picLocks noChangeAspect="1"/>
          </p:cNvPicPr>
          <p:nvPr/>
        </p:nvPicPr>
        <p:blipFill>
          <a:blip r:embed="rId2">
            <a:extLst/>
          </a:blip>
          <a:srcRect t="4276"/>
          <a:stretch>
            <a:fillRect/>
          </a:stretch>
        </p:blipFill>
        <p:spPr>
          <a:xfrm>
            <a:off x="23918" y="3610509"/>
            <a:ext cx="6785083" cy="3247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ontent Placeholder 4" descr="Content Placeholder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18" y="27168"/>
            <a:ext cx="6803662" cy="3401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: Shape 7"/>
          <p:cNvSpPr/>
          <p:nvPr/>
        </p:nvSpPr>
        <p:spPr>
          <a:xfrm>
            <a:off x="5913120" y="-3"/>
            <a:ext cx="6278880" cy="6858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1326" y="21600"/>
                </a:lnTo>
                <a:lnTo>
                  <a:pt x="10945" y="21376"/>
                </a:lnTo>
                <a:cubicBezTo>
                  <a:pt x="4341" y="17292"/>
                  <a:pt x="0" y="10375"/>
                  <a:pt x="0" y="2530"/>
                </a:cubicBezTo>
                <a:cubicBezTo>
                  <a:pt x="0" y="1745"/>
                  <a:pt x="43" y="970"/>
                  <a:pt x="128" y="206"/>
                </a:cubicBezTo>
                <a:close/>
              </a:path>
            </a:pathLst>
          </a:cu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1623314"/>
          </a:xfrm>
          <a:prstGeom prst="rect">
            <a:avLst/>
          </a:prstGeom>
        </p:spPr>
        <p:txBody>
          <a:bodyPr anchor="b"/>
          <a:lstStyle/>
          <a:p>
            <a:pPr defTabSz="868680">
              <a:defRPr sz="2660"/>
            </a:pPr>
            <a:r>
              <a:t>Hypothesis 2:</a:t>
            </a:r>
          </a:p>
          <a:p>
            <a:pPr defTabSz="868680">
              <a:defRPr sz="2660"/>
            </a:pPr>
            <a:br/>
            <a:r>
              <a:t>Do discounts have a statistically significant effect on the average price per order? If so, at what level(s) of discount?</a:t>
            </a:r>
          </a:p>
        </p:txBody>
      </p:sp>
      <p:sp>
        <p:nvSpPr>
          <p:cNvPr id="161" name="Straight Arrow Connector 9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55320" y="2644518"/>
            <a:ext cx="10398760" cy="332725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𝐻1 : Customers spend more money overall when their order includes discounted items.</a:t>
            </a:r>
          </a:p>
          <a:p>
            <a:pPr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𝐻0 : Customers spend the same amount regardless of discounted items.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21"/>
          <p:cNvSpPr/>
          <p:nvPr/>
        </p:nvSpPr>
        <p:spPr>
          <a:xfrm>
            <a:off x="0" y="0"/>
            <a:ext cx="1023758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9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Freeform 20"/>
          <p:cNvSpPr/>
          <p:nvPr/>
        </p:nvSpPr>
        <p:spPr>
          <a:xfrm>
            <a:off x="0" y="0"/>
            <a:ext cx="938033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28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Title 1"/>
          <p:cNvSpPr txBox="1">
            <a:spLocks noGrp="1"/>
          </p:cNvSpPr>
          <p:nvPr>
            <p:ph type="title"/>
          </p:nvPr>
        </p:nvSpPr>
        <p:spPr>
          <a:xfrm>
            <a:off x="8450017" y="559249"/>
            <a:ext cx="2405573" cy="937315"/>
          </a:xfrm>
          <a:prstGeom prst="rect">
            <a:avLst/>
          </a:prstGeom>
        </p:spPr>
        <p:txBody>
          <a:bodyPr/>
          <a:lstStyle/>
          <a:p>
            <a:r>
              <a:t>Results: </a:t>
            </a:r>
          </a:p>
        </p:txBody>
      </p:sp>
      <p:sp>
        <p:nvSpPr>
          <p:cNvPr id="167" name="Content Placeholder 69"/>
          <p:cNvSpPr txBox="1">
            <a:spLocks noGrp="1"/>
          </p:cNvSpPr>
          <p:nvPr>
            <p:ph type="body" sz="half" idx="1"/>
          </p:nvPr>
        </p:nvSpPr>
        <p:spPr>
          <a:xfrm>
            <a:off x="7315200" y="1690689"/>
            <a:ext cx="4734047" cy="448627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endParaRPr/>
          </a:p>
        </p:txBody>
      </p:sp>
      <p:pic>
        <p:nvPicPr>
          <p:cNvPr id="168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52" y="1275682"/>
            <a:ext cx="7517888" cy="3758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: Shape 7"/>
          <p:cNvSpPr/>
          <p:nvPr/>
        </p:nvSpPr>
        <p:spPr>
          <a:xfrm>
            <a:off x="5913120" y="-3"/>
            <a:ext cx="6278880" cy="6858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1326" y="21600"/>
                </a:lnTo>
                <a:lnTo>
                  <a:pt x="10945" y="21376"/>
                </a:lnTo>
                <a:cubicBezTo>
                  <a:pt x="4341" y="17292"/>
                  <a:pt x="0" y="10375"/>
                  <a:pt x="0" y="2530"/>
                </a:cubicBezTo>
                <a:cubicBezTo>
                  <a:pt x="0" y="1745"/>
                  <a:pt x="43" y="970"/>
                  <a:pt x="128" y="206"/>
                </a:cubicBezTo>
                <a:close/>
              </a:path>
            </a:pathLst>
          </a:custGeom>
          <a:solidFill>
            <a:srgbClr val="26262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xfrm>
            <a:off x="655319" y="365124"/>
            <a:ext cx="9013054" cy="1623314"/>
          </a:xfrm>
          <a:prstGeom prst="rect">
            <a:avLst/>
          </a:prstGeom>
        </p:spPr>
        <p:txBody>
          <a:bodyPr anchor="b"/>
          <a:lstStyle/>
          <a:p>
            <a:pPr defTabSz="630936">
              <a:defRPr sz="2760"/>
            </a:pPr>
            <a:r>
              <a:t>Hypothesis 3:</a:t>
            </a:r>
          </a:p>
          <a:p>
            <a:pPr defTabSz="630936">
              <a:defRPr sz="2760"/>
            </a:pPr>
            <a:endParaRPr/>
          </a:p>
          <a:p>
            <a:pPr defTabSz="630936">
              <a:defRPr sz="2760"/>
            </a:pPr>
            <a:r>
              <a:t>Do customers buy different quantities depending on the time of year?</a:t>
            </a:r>
          </a:p>
        </p:txBody>
      </p:sp>
      <p:sp>
        <p:nvSpPr>
          <p:cNvPr id="172" name="Straight Arrow Connector 9"/>
          <p:cNvSpPr/>
          <p:nvPr/>
        </p:nvSpPr>
        <p:spPr>
          <a:xfrm>
            <a:off x="763660" y="2316479"/>
            <a:ext cx="8229601" cy="1"/>
          </a:xfrm>
          <a:prstGeom prst="line">
            <a:avLst/>
          </a:prstGeom>
          <a:ln w="190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41019" y="2644522"/>
            <a:ext cx="9013054" cy="3327253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t> </a:t>
            </a:r>
            <a:r>
              <a:rPr b="1" i="1"/>
              <a:t>H1</a:t>
            </a:r>
            <a:r>
              <a:t> : The month an order is placed relates to either a higher or lower mean quantity of items sold. </a:t>
            </a:r>
          </a:p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 marL="685800" lvl="1" indent="-228600">
              <a:lnSpc>
                <a:spcPct val="135000"/>
              </a:lnSpc>
              <a:spcBef>
                <a:spcPts val="500"/>
              </a:spcBef>
              <a:defRPr sz="2000">
                <a:latin typeface="Cambria"/>
                <a:ea typeface="Cambria"/>
                <a:cs typeface="Cambria"/>
                <a:sym typeface="Cambria"/>
              </a:defRPr>
            </a:pPr>
            <a:r>
              <a:rPr b="1" i="1"/>
              <a:t>H0</a:t>
            </a:r>
            <a:r>
              <a:t> : The month an order is placed has no affect on the mean quantity of items sold.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Freeform 13"/>
          <p:cNvSpPr/>
          <p:nvPr/>
        </p:nvSpPr>
        <p:spPr>
          <a:xfrm>
            <a:off x="-1" y="0"/>
            <a:ext cx="1178675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7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Freeform 11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444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833001" y="365125"/>
            <a:ext cx="10520703" cy="13255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1511" y="2022475"/>
            <a:ext cx="8308977" cy="4154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281</Words>
  <Application>Microsoft Office PowerPoint</Application>
  <PresentationFormat>Widescreen</PresentationFormat>
  <Paragraphs>54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Helvetica</vt:lpstr>
      <vt:lpstr>Office Theme</vt:lpstr>
      <vt:lpstr>Analysis of Northwind Consumer Purchasing Behavior for Northwind</vt:lpstr>
      <vt:lpstr>QUESTIONS ABOUT CONSUMER PURCHASING BEHAVIOR</vt:lpstr>
      <vt:lpstr>OUR METHODOLOGY</vt:lpstr>
      <vt:lpstr>HYPOTHESIS 1:  Do discounts have a statistically significant effect on the number of products customers order? If so, at what level(s) of discount? </vt:lpstr>
      <vt:lpstr>Results: </vt:lpstr>
      <vt:lpstr>Hypothesis 2:  Do discounts have a statistically significant effect on the average price per order? If so, at what level(s) of discount?</vt:lpstr>
      <vt:lpstr>Results: </vt:lpstr>
      <vt:lpstr>Hypothesis 3:  Do customers buy different quantities depending on the time of year?</vt:lpstr>
      <vt:lpstr>PowerPoint Presentation</vt:lpstr>
      <vt:lpstr>Hypothesis 4:  Do  countries spend more on average per order when they buy higher than average amounts of discounted items per order?</vt:lpstr>
      <vt:lpstr>PowerPoint Presentation</vt:lpstr>
      <vt:lpstr>PowerPoint Presentation</vt:lpstr>
      <vt:lpstr>REQUIREMENTS.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Northwind Consumer Purchasing Behavior for Northwind</dc:title>
  <cp:lastModifiedBy>James Irving</cp:lastModifiedBy>
  <cp:revision>3</cp:revision>
  <dcterms:modified xsi:type="dcterms:W3CDTF">2019-04-09T00:24:17Z</dcterms:modified>
</cp:coreProperties>
</file>