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FAA725-E674-4C10-A608-BDDB7BBC908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1"/>
            <p14:sldId id="270"/>
          </p14:sldIdLst>
        </p14:section>
        <p14:section name="Untitled Section" id="{C7C67A54-1546-4188-A9AF-5C51F522852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3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35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5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08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0050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8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5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9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7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52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ctrTitle"/>
          </p:nvPr>
        </p:nvSpPr>
        <p:spPr>
          <a:xfrm>
            <a:off x="0" y="1728988"/>
            <a:ext cx="9602755" cy="1527396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>
                <a:solidFill>
                  <a:srgbClr val="FFFFFF"/>
                </a:solidFill>
              </a:defRPr>
            </a:lvl1pPr>
          </a:lstStyle>
          <a:p>
            <a:pPr algn="r">
              <a:spcBef>
                <a:spcPct val="0"/>
              </a:spcBef>
            </a:pP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 of Northwind Consumer Purchasing Behavior for Northwind</a:t>
            </a:r>
          </a:p>
        </p:txBody>
      </p:sp>
      <p:sp>
        <p:nvSpPr>
          <p:cNvPr id="132" name="Subtitle 2"/>
          <p:cNvSpPr txBox="1">
            <a:spLocks noGrp="1"/>
          </p:cNvSpPr>
          <p:nvPr>
            <p:ph type="subTitle" idx="1"/>
          </p:nvPr>
        </p:nvSpPr>
        <p:spPr>
          <a:xfrm>
            <a:off x="838199" y="4634062"/>
            <a:ext cx="4326589" cy="27870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James M. Irving, Ph.D.</a:t>
            </a:r>
          </a:p>
          <a:p>
            <a:pPr algn="l">
              <a:lnSpc>
                <a:spcPct val="90000"/>
              </a:lnSpc>
            </a:pPr>
            <a:r>
              <a:rPr lang="en-US" sz="24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Michael </a:t>
            </a:r>
            <a:r>
              <a:rPr lang="en-US" sz="2400" kern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Moravetz</a:t>
            </a:r>
            <a:endParaRPr lang="en-US" sz="240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90000"/>
              </a:lnSpc>
            </a:pPr>
            <a:r>
              <a:rPr lang="en-US" sz="24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04/09/19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xfrm>
            <a:off x="655319" y="365124"/>
            <a:ext cx="9013054" cy="1623314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defTabSz="566927">
              <a:defRPr sz="2480"/>
            </a:pPr>
            <a:r>
              <a:rPr dirty="0"/>
              <a:t>Hypothesis 4:</a:t>
            </a:r>
          </a:p>
          <a:p>
            <a:pPr defTabSz="566927">
              <a:defRPr sz="2480"/>
            </a:pPr>
            <a:endParaRPr dirty="0"/>
          </a:p>
          <a:p>
            <a:pPr defTabSz="566927">
              <a:defRPr sz="2480"/>
            </a:pPr>
            <a:r>
              <a:rPr lang="en-US" sz="2480" dirty="0"/>
              <a:t>Do countries that buy discounted items in higher-than-average quantities spend more money (have higher order totals)?</a:t>
            </a:r>
            <a:endParaRPr dirty="0"/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55319" y="2479422"/>
            <a:ext cx="9013054" cy="3327253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endParaRPr dirty="0"/>
          </a:p>
          <a:p>
            <a:pPr>
              <a:defRPr sz="2000" b="1" i="1"/>
            </a:pPr>
            <a:r>
              <a:rPr dirty="0"/>
              <a:t>H1</a:t>
            </a:r>
            <a:r>
              <a:rPr b="0" i="0" dirty="0"/>
              <a:t>: </a:t>
            </a:r>
            <a:r>
              <a:rPr b="0" i="0" dirty="0">
                <a:latin typeface="Cambria"/>
                <a:ea typeface="Cambria"/>
                <a:cs typeface="Cambria"/>
                <a:sym typeface="Cambria"/>
              </a:rPr>
              <a:t>Orders shipped to countries where average orders contain higher than average amounts of discounted items per order spend more per order on average than other countries.</a:t>
            </a:r>
            <a:endParaRPr b="0" i="0" dirty="0"/>
          </a:p>
          <a:p>
            <a:pPr>
              <a:defRPr sz="2000" b="1" i="1"/>
            </a:pPr>
            <a:endParaRPr b="0" i="0" dirty="0"/>
          </a:p>
          <a:p>
            <a:pPr>
              <a:defRPr sz="2000" b="1" i="1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H0: </a:t>
            </a:r>
            <a:r>
              <a:rPr b="0" i="0" dirty="0"/>
              <a:t>Orders shipped to countries where average orders contain higher than average amounts of discounted items per order spend the same per order on average than other countries.</a:t>
            </a:r>
          </a:p>
        </p:txBody>
      </p:sp>
      <p:sp>
        <p:nvSpPr>
          <p:cNvPr id="183" name="Straight Arrow Connector 9"/>
          <p:cNvSpPr/>
          <p:nvPr/>
        </p:nvSpPr>
        <p:spPr>
          <a:xfrm>
            <a:off x="763660" y="2316479"/>
            <a:ext cx="8229601" cy="1"/>
          </a:xfrm>
          <a:prstGeom prst="line">
            <a:avLst/>
          </a:prstGeom>
          <a:ln w="190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7B78F0-1C96-4EC1-9A27-055FB33712EA}"/>
              </a:ext>
            </a:extLst>
          </p:cNvPr>
          <p:cNvSpPr txBox="1">
            <a:spLocks/>
          </p:cNvSpPr>
          <p:nvPr/>
        </p:nvSpPr>
        <p:spPr>
          <a:xfrm>
            <a:off x="385787" y="559249"/>
            <a:ext cx="2405573" cy="93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Results: </a:t>
            </a:r>
          </a:p>
        </p:txBody>
      </p:sp>
      <p:sp>
        <p:nvSpPr>
          <p:cNvPr id="6" name="Content Placeholder 69">
            <a:extLst>
              <a:ext uri="{FF2B5EF4-FFF2-40B4-BE49-F238E27FC236}">
                <a16:creationId xmlns:a16="http://schemas.microsoft.com/office/drawing/2014/main" id="{B2AC9C01-89DB-4DC7-B765-11088A929A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2647" y="1690689"/>
            <a:ext cx="4734047" cy="4486274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 lang="en-US" dirty="0"/>
              <a:t>High Discount Countries spend significantly more money than low discount countries. </a:t>
            </a:r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5DD03F-CC6C-4857-9BC7-B1CF1F55DB38}"/>
              </a:ext>
            </a:extLst>
          </p:cNvPr>
          <p:cNvGrpSpPr/>
          <p:nvPr/>
        </p:nvGrpSpPr>
        <p:grpSpPr>
          <a:xfrm>
            <a:off x="6179975" y="70783"/>
            <a:ext cx="5942210" cy="4249291"/>
            <a:chOff x="321733" y="321733"/>
            <a:chExt cx="9951271" cy="7370712"/>
          </a:xfrm>
        </p:grpSpPr>
        <p:pic>
          <p:nvPicPr>
            <p:cNvPr id="8" name="slide5">
              <a:extLst>
                <a:ext uri="{FF2B5EF4-FFF2-40B4-BE49-F238E27FC236}">
                  <a16:creationId xmlns:a16="http://schemas.microsoft.com/office/drawing/2014/main" id="{D9478698-0E1F-4372-B06E-886DFFEF5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410" r="13829" b="8490"/>
            <a:stretch/>
          </p:blipFill>
          <p:spPr>
            <a:xfrm>
              <a:off x="321733" y="321733"/>
              <a:ext cx="9951271" cy="7370712"/>
            </a:xfrm>
            <a:prstGeom prst="rect">
              <a:avLst/>
            </a:prstGeom>
          </p:spPr>
        </p:pic>
        <p:pic>
          <p:nvPicPr>
            <p:cNvPr id="9" name="slide5">
              <a:extLst>
                <a:ext uri="{FF2B5EF4-FFF2-40B4-BE49-F238E27FC236}">
                  <a16:creationId xmlns:a16="http://schemas.microsoft.com/office/drawing/2014/main" id="{A05BAC38-6CE0-4A80-BAD5-1D2BA5E29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79" t="6411" r="-1" b="86511"/>
            <a:stretch/>
          </p:blipFill>
          <p:spPr>
            <a:xfrm>
              <a:off x="8849913" y="321733"/>
              <a:ext cx="1423091" cy="612987"/>
            </a:xfrm>
            <a:prstGeom prst="rect">
              <a:avLst/>
            </a:prstGeom>
          </p:spPr>
        </p:pic>
      </p:grp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D9AD7D-7C3B-4BD0-A923-FFA818A14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1" y="3564295"/>
            <a:ext cx="6044184" cy="305111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D4AAEC-779E-4D60-861C-C34B568AF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61883"/>
              </p:ext>
            </p:extLst>
          </p:nvPr>
        </p:nvGraphicFramePr>
        <p:xfrm>
          <a:off x="6436519" y="4698465"/>
          <a:ext cx="4191048" cy="1234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95229688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15004903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399785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95651000"/>
                    </a:ext>
                  </a:extLst>
                </a:gridCol>
                <a:gridCol w="736648">
                  <a:extLst>
                    <a:ext uri="{9D8B030D-6E8A-4147-A177-3AD203B41FA5}">
                      <a16:colId xmlns:a16="http://schemas.microsoft.com/office/drawing/2014/main" val="40984485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TestName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Test Purpose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stat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 &lt; .05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690382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447.1498921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7.99162E-98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15847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215.2311176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1.83298E-47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19447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levene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Equal 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13.94809425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0.000200801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8865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mannwhitneyu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 sig.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77366.5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0.000227103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193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932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4BF19-6EB4-4751-9231-1D68BAAF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C9A8-92EF-4295-956A-ACFC4979C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Discounts spur consumer purchasing behavior. </a:t>
            </a:r>
          </a:p>
          <a:p>
            <a:pPr lvl="1"/>
            <a:r>
              <a:rPr lang="en-US" dirty="0"/>
              <a:t>They buy discounted items in higher quantities. </a:t>
            </a:r>
          </a:p>
          <a:p>
            <a:pPr lvl="1"/>
            <a:r>
              <a:rPr lang="en-US" dirty="0"/>
              <a:t>They spend more money if they are purchasing 1+ discounted items.</a:t>
            </a:r>
          </a:p>
          <a:p>
            <a:r>
              <a:rPr lang="en-US" dirty="0"/>
              <a:t>Time of year (by month) was not significant, but further metrics worth investigating.</a:t>
            </a:r>
          </a:p>
          <a:p>
            <a:r>
              <a:rPr lang="en-US" dirty="0"/>
              <a:t>Customers from different countries have unique spending behaviors that may be capitalized on with further investigation.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3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655319" y="-3"/>
            <a:ext cx="9013054" cy="1293779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>
              <a:defRPr sz="4000"/>
            </a:lvl1pPr>
          </a:lstStyle>
          <a:p>
            <a:r>
              <a:rPr dirty="0"/>
              <a:t>QUESTIONS ABOUT CONSUMER PURCHASING BEHAVIOR</a:t>
            </a:r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55319" y="1697536"/>
            <a:ext cx="9482955" cy="487128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85750" indent="-228600">
              <a:lnSpc>
                <a:spcPct val="135000"/>
              </a:lnSpc>
              <a:spcBef>
                <a:spcPts val="500"/>
              </a:spcBef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 sz="3000" dirty="0"/>
              <a:t>Q1: </a:t>
            </a:r>
            <a:r>
              <a:rPr lang="en-US" sz="3000" dirty="0"/>
              <a:t> </a:t>
            </a:r>
            <a:r>
              <a:rPr sz="3000" dirty="0"/>
              <a:t>“Do discounts have a statistically significant effect on the number of products customers order?  If so, at what level(s) of discount?”	</a:t>
            </a:r>
            <a:endParaRPr sz="2200" dirty="0"/>
          </a:p>
          <a:p>
            <a:pPr marL="285750" indent="-228600">
              <a:lnSpc>
                <a:spcPct val="135000"/>
              </a:lnSpc>
              <a:spcBef>
                <a:spcPts val="500"/>
              </a:spcBef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 sz="3000" dirty="0"/>
              <a:t>Q2: </a:t>
            </a:r>
            <a:r>
              <a:rPr lang="en-US" sz="3000" dirty="0"/>
              <a:t> </a:t>
            </a:r>
            <a:r>
              <a:rPr sz="3000" dirty="0"/>
              <a:t>Do customers spend more money </a:t>
            </a:r>
            <a:r>
              <a:rPr lang="en-US" sz="3000" dirty="0"/>
              <a:t>overall </a:t>
            </a:r>
            <a:r>
              <a:rPr sz="3000" dirty="0"/>
              <a:t>if they are buying discounted items?</a:t>
            </a:r>
            <a:endParaRPr sz="2200" dirty="0"/>
          </a:p>
          <a:p>
            <a:pPr marL="285750" indent="-228600">
              <a:lnSpc>
                <a:spcPct val="135000"/>
              </a:lnSpc>
              <a:spcBef>
                <a:spcPts val="500"/>
              </a:spcBef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 sz="3000" dirty="0"/>
              <a:t>Q3:</a:t>
            </a:r>
            <a:r>
              <a:rPr lang="en-US" sz="3000" dirty="0"/>
              <a:t> </a:t>
            </a:r>
            <a:r>
              <a:rPr sz="3000" dirty="0"/>
              <a:t> </a:t>
            </a:r>
            <a:r>
              <a:rPr lang="en-US" sz="3000" dirty="0"/>
              <a:t>Does time of year affect how much consumers buy? </a:t>
            </a:r>
            <a:endParaRPr sz="2200" dirty="0"/>
          </a:p>
          <a:p>
            <a:pPr marL="285750" indent="-228600">
              <a:lnSpc>
                <a:spcPct val="135000"/>
              </a:lnSpc>
              <a:spcBef>
                <a:spcPts val="500"/>
              </a:spcBef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 sz="3000" dirty="0"/>
              <a:t>Q4: </a:t>
            </a:r>
            <a:r>
              <a:rPr lang="en-US" sz="3000" dirty="0"/>
              <a:t> Do countries that buy discounted items in higher-than-average quantities spend more money (have higher order totals)?</a:t>
            </a:r>
            <a:endParaRPr sz="3000" dirty="0"/>
          </a:p>
        </p:txBody>
      </p:sp>
      <p:sp>
        <p:nvSpPr>
          <p:cNvPr id="139" name="Straight Arrow Connector 16"/>
          <p:cNvSpPr/>
          <p:nvPr/>
        </p:nvSpPr>
        <p:spPr>
          <a:xfrm>
            <a:off x="763660" y="1279245"/>
            <a:ext cx="8229601" cy="1"/>
          </a:xfrm>
          <a:prstGeom prst="line">
            <a:avLst/>
          </a:prstGeom>
          <a:ln w="190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655319" y="365124"/>
            <a:ext cx="9013054" cy="987017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rPr dirty="0"/>
              <a:t>OUR METHODOLOGY</a:t>
            </a:r>
          </a:p>
        </p:txBody>
      </p:sp>
      <p:sp>
        <p:nvSpPr>
          <p:cNvPr id="1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55320" y="1821670"/>
            <a:ext cx="9913034" cy="45967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400">
                <a:latin typeface="Cambria"/>
                <a:ea typeface="Cambria"/>
                <a:cs typeface="Cambria"/>
                <a:sym typeface="Cambria"/>
              </a:defRPr>
            </a:pPr>
            <a:r>
              <a:rPr sz="2400" dirty="0"/>
              <a:t>Explored SQL Database for data re: insights into consumer behavior.</a:t>
            </a:r>
          </a:p>
          <a:p>
            <a:pPr>
              <a:lnSpc>
                <a:spcPct val="81000"/>
              </a:lnSpc>
              <a:defRPr sz="2400">
                <a:latin typeface="Cambria"/>
                <a:ea typeface="Cambria"/>
                <a:cs typeface="Cambria"/>
                <a:sym typeface="Cambria"/>
              </a:defRPr>
            </a:pPr>
            <a:endParaRPr sz="2400" dirty="0"/>
          </a:p>
          <a:p>
            <a:pPr>
              <a:lnSpc>
                <a:spcPct val="81000"/>
              </a:lnSpc>
              <a:defRPr sz="2400">
                <a:latin typeface="Cambria"/>
                <a:ea typeface="Cambria"/>
                <a:cs typeface="Cambria"/>
                <a:sym typeface="Cambria"/>
              </a:defRPr>
            </a:pPr>
            <a:r>
              <a:rPr sz="2400" dirty="0"/>
              <a:t>Defined formal hypothesis and used the scientific method.</a:t>
            </a:r>
          </a:p>
          <a:p>
            <a:pPr>
              <a:lnSpc>
                <a:spcPct val="81000"/>
              </a:lnSpc>
              <a:defRPr sz="2400">
                <a:latin typeface="Cambria"/>
                <a:ea typeface="Cambria"/>
                <a:cs typeface="Cambria"/>
                <a:sym typeface="Cambria"/>
              </a:defRPr>
            </a:pPr>
            <a:r>
              <a:rPr sz="2400" dirty="0"/>
              <a:t>Performed analysis of data distributions to decide appropriate test.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rPr sz="2000" dirty="0"/>
              <a:t>D’Agostino &amp; Pearson’s normality test.</a:t>
            </a:r>
            <a:endParaRPr sz="2400"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rPr sz="2000" dirty="0" err="1"/>
              <a:t>Levene’s</a:t>
            </a:r>
            <a:r>
              <a:rPr sz="2000" dirty="0"/>
              <a:t> test for equal variance.</a:t>
            </a:r>
            <a:endParaRPr sz="2400"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1800">
                <a:latin typeface="Cambria"/>
                <a:ea typeface="Cambria"/>
                <a:cs typeface="Cambria"/>
                <a:sym typeface="Cambria"/>
              </a:defRPr>
            </a:pPr>
            <a:endParaRPr sz="2400" dirty="0"/>
          </a:p>
          <a:p>
            <a:pPr>
              <a:lnSpc>
                <a:spcPct val="81000"/>
              </a:lnSpc>
              <a:defRPr sz="2400">
                <a:latin typeface="Cambria"/>
                <a:ea typeface="Cambria"/>
                <a:cs typeface="Cambria"/>
                <a:sym typeface="Cambria"/>
              </a:defRPr>
            </a:pPr>
            <a:r>
              <a:rPr sz="2400" dirty="0"/>
              <a:t>Performed proper statistical tests to test our hypotheses.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rPr sz="2000" dirty="0"/>
              <a:t>Mann-Whitney U</a:t>
            </a:r>
            <a:endParaRPr sz="2400"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rPr sz="2000" dirty="0"/>
              <a:t>Tukey’s Pairwise Multiple Comparison tests.</a:t>
            </a:r>
          </a:p>
        </p:txBody>
      </p:sp>
      <p:sp>
        <p:nvSpPr>
          <p:cNvPr id="144" name="Straight Arrow Connector 9"/>
          <p:cNvSpPr/>
          <p:nvPr/>
        </p:nvSpPr>
        <p:spPr>
          <a:xfrm>
            <a:off x="763660" y="1586905"/>
            <a:ext cx="8229601" cy="1"/>
          </a:xfrm>
          <a:prstGeom prst="line">
            <a:avLst/>
          </a:prstGeom>
          <a:ln w="190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217574" y="365123"/>
            <a:ext cx="9587907" cy="17634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defTabSz="822959">
              <a:defRPr sz="2250">
                <a:latin typeface="+mn-lt"/>
                <a:ea typeface="+mn-ea"/>
                <a:cs typeface="+mn-cs"/>
                <a:sym typeface="Helvetica"/>
              </a:defRPr>
            </a:pPr>
            <a:r>
              <a:rPr sz="2400" dirty="0"/>
              <a:t>HYPOTHESIS 1:</a:t>
            </a:r>
            <a:br>
              <a:rPr lang="en-US" sz="2400" dirty="0"/>
            </a:br>
            <a:br>
              <a:rPr sz="2400" dirty="0"/>
            </a:br>
            <a:r>
              <a:rPr sz="2400" dirty="0"/>
              <a:t>Do discounts have a statistically significant effect on the number of products customers order? </a:t>
            </a:r>
            <a:br>
              <a:rPr lang="en-US" sz="2400" dirty="0"/>
            </a:br>
            <a:r>
              <a:rPr sz="2400" dirty="0"/>
              <a:t>If so, at what level(s) of discount?</a:t>
            </a:r>
          </a:p>
        </p:txBody>
      </p:sp>
      <p:sp>
        <p:nvSpPr>
          <p:cNvPr id="15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55319" y="2348361"/>
            <a:ext cx="9013054" cy="33272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spcBef>
                <a:spcPts val="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𝐻1 : Products that are discounted sell in higher quantities.</a:t>
            </a:r>
            <a:endParaRPr lang="en-US" dirty="0"/>
          </a:p>
          <a:p>
            <a:pPr marL="0" indent="0">
              <a:spcBef>
                <a:spcPts val="0"/>
              </a:spcBef>
              <a:buNone/>
              <a:defRPr sz="2000">
                <a:latin typeface="Cambria"/>
                <a:ea typeface="Cambria"/>
                <a:cs typeface="Cambria"/>
                <a:sym typeface="Cambria"/>
              </a:defRPr>
            </a:pPr>
            <a:endParaRPr lang="en-US" dirty="0"/>
          </a:p>
          <a:p>
            <a:pPr>
              <a:spcBef>
                <a:spcPts val="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𝐻0 : Products that are discounted sell the same quantities as full-price products.</a:t>
            </a:r>
          </a:p>
        </p:txBody>
      </p:sp>
      <p:sp>
        <p:nvSpPr>
          <p:cNvPr id="149" name="Straight Arrow Connector 18"/>
          <p:cNvSpPr/>
          <p:nvPr/>
        </p:nvSpPr>
        <p:spPr>
          <a:xfrm>
            <a:off x="763660" y="2128620"/>
            <a:ext cx="8229601" cy="1"/>
          </a:xfrm>
          <a:prstGeom prst="line">
            <a:avLst/>
          </a:prstGeom>
          <a:ln w="190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7231964" y="363306"/>
            <a:ext cx="2405573" cy="937315"/>
          </a:xfrm>
          <a:prstGeom prst="rect">
            <a:avLst/>
          </a:prstGeom>
        </p:spPr>
        <p:txBody>
          <a:bodyPr/>
          <a:lstStyle/>
          <a:p>
            <a:r>
              <a:rPr dirty="0"/>
              <a:t>Results: </a:t>
            </a:r>
          </a:p>
        </p:txBody>
      </p:sp>
      <p:sp>
        <p:nvSpPr>
          <p:cNvPr id="155" name="Content Placeholder 69"/>
          <p:cNvSpPr txBox="1">
            <a:spLocks noGrp="1"/>
          </p:cNvSpPr>
          <p:nvPr>
            <p:ph type="body" idx="1"/>
          </p:nvPr>
        </p:nvSpPr>
        <p:spPr>
          <a:xfrm>
            <a:off x="6991350" y="1067277"/>
            <a:ext cx="3082653" cy="4733447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 lang="en-US" dirty="0"/>
              <a:t>Consumers buy larger quantities of discounted items.</a:t>
            </a:r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r>
              <a:rPr lang="en-US" dirty="0"/>
              <a:t>The level of discount did not have a significant effect on the average quantity purchased. 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6FDCCE-1190-45C0-A0CA-A2466BED7AED}"/>
              </a:ext>
            </a:extLst>
          </p:cNvPr>
          <p:cNvGrpSpPr/>
          <p:nvPr/>
        </p:nvGrpSpPr>
        <p:grpSpPr>
          <a:xfrm>
            <a:off x="-147927" y="3559073"/>
            <a:ext cx="6785083" cy="3247491"/>
            <a:chOff x="31937" y="3610509"/>
            <a:chExt cx="6785083" cy="3247491"/>
          </a:xfrm>
        </p:grpSpPr>
        <p:pic>
          <p:nvPicPr>
            <p:cNvPr id="156" name="Content Placeholder 27" descr="Content Placeholder 2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4276"/>
            <a:stretch>
              <a:fillRect/>
            </a:stretch>
          </p:blipFill>
          <p:spPr>
            <a:xfrm>
              <a:off x="31937" y="3610509"/>
              <a:ext cx="6785083" cy="3247491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5E36F9-0B1A-4CF0-912F-F939DC253EB2}"/>
                </a:ext>
              </a:extLst>
            </p:cNvPr>
            <p:cNvGrpSpPr/>
            <p:nvPr/>
          </p:nvGrpSpPr>
          <p:grpSpPr>
            <a:xfrm>
              <a:off x="2134360" y="3791552"/>
              <a:ext cx="3611558" cy="369330"/>
              <a:chOff x="2134360" y="3791552"/>
              <a:chExt cx="3611558" cy="36933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E0723B-A232-4504-9969-F75B151E7235}"/>
                  </a:ext>
                </a:extLst>
              </p:cNvPr>
              <p:cNvSpPr txBox="1"/>
              <p:nvPr/>
            </p:nvSpPr>
            <p:spPr>
              <a:xfrm>
                <a:off x="2134360" y="3791552"/>
                <a:ext cx="207747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*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C64D5-8599-4BDA-B607-A4B7607D4CB0}"/>
                  </a:ext>
                </a:extLst>
              </p:cNvPr>
              <p:cNvSpPr txBox="1"/>
              <p:nvPr/>
            </p:nvSpPr>
            <p:spPr>
              <a:xfrm>
                <a:off x="3830665" y="3791552"/>
                <a:ext cx="207747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*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CB7C90-E5BD-45C7-AA7A-CC651C7D60F1}"/>
                  </a:ext>
                </a:extLst>
              </p:cNvPr>
              <p:cNvSpPr txBox="1"/>
              <p:nvPr/>
            </p:nvSpPr>
            <p:spPr>
              <a:xfrm>
                <a:off x="4682835" y="3791552"/>
                <a:ext cx="207747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*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E90C16-4A04-409F-B01C-89E5DDFA0B8E}"/>
                  </a:ext>
                </a:extLst>
              </p:cNvPr>
              <p:cNvSpPr txBox="1"/>
              <p:nvPr/>
            </p:nvSpPr>
            <p:spPr>
              <a:xfrm>
                <a:off x="5538171" y="3791552"/>
                <a:ext cx="207747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*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4CBAF1-438B-437E-9E48-099B68A57E53}"/>
              </a:ext>
            </a:extLst>
          </p:cNvPr>
          <p:cNvGrpSpPr/>
          <p:nvPr/>
        </p:nvGrpSpPr>
        <p:grpSpPr>
          <a:xfrm>
            <a:off x="71538" y="208676"/>
            <a:ext cx="6803662" cy="3401833"/>
            <a:chOff x="80674" y="208676"/>
            <a:chExt cx="6803662" cy="3401833"/>
          </a:xfrm>
        </p:grpSpPr>
        <p:pic>
          <p:nvPicPr>
            <p:cNvPr id="157" name="Content Placeholder 4" descr="Content Placeholder 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0674" y="208676"/>
              <a:ext cx="6803662" cy="340183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1AAFEE-BB48-4D1A-927F-0EF017EB8ACF}"/>
                </a:ext>
              </a:extLst>
            </p:cNvPr>
            <p:cNvSpPr txBox="1"/>
            <p:nvPr/>
          </p:nvSpPr>
          <p:spPr>
            <a:xfrm>
              <a:off x="5734365" y="759503"/>
              <a:ext cx="36163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***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F57957-AEF0-4BBF-9150-11A2B8BAE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49420"/>
              </p:ext>
            </p:extLst>
          </p:nvPr>
        </p:nvGraphicFramePr>
        <p:xfrm>
          <a:off x="2227598" y="1142049"/>
          <a:ext cx="2921000" cy="54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3075680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478669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0509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89929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46716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Discounted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05531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Full 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88593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D8966C-C2AD-4CDA-87D3-A384D01A1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47780"/>
              </p:ext>
            </p:extLst>
          </p:nvPr>
        </p:nvGraphicFramePr>
        <p:xfrm>
          <a:off x="6199690" y="5150643"/>
          <a:ext cx="2438400" cy="1280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817316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09779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808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91986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Discount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316040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0 %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7396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&lt;=5 %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7066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5-10 %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6144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10-15 %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05921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15-20 %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4022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20-25 %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048464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xfrm>
            <a:off x="188392" y="365127"/>
            <a:ext cx="9013054" cy="162331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defTabSz="868680">
              <a:defRPr sz="2660"/>
            </a:pPr>
            <a:r>
              <a:rPr lang="en-US" dirty="0"/>
              <a:t>HYPOTHESIS</a:t>
            </a:r>
            <a:r>
              <a:rPr dirty="0"/>
              <a:t> 2:</a:t>
            </a:r>
          </a:p>
          <a:p>
            <a:pPr defTabSz="868680">
              <a:defRPr sz="2660"/>
            </a:pPr>
            <a:r>
              <a:rPr lang="en-US" dirty="0"/>
              <a:t>Do customers spend more money if they are buying discounted items?</a:t>
            </a:r>
          </a:p>
        </p:txBody>
      </p:sp>
      <p:sp>
        <p:nvSpPr>
          <p:cNvPr id="16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55320" y="2644518"/>
            <a:ext cx="10398760" cy="332725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𝐻1 : Customers spend more money overall when their order includes discounted items.</a:t>
            </a:r>
          </a:p>
          <a:p>
            <a:pPr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𝐻0 : Customers spend the same amount regardless of discounted items.</a:t>
            </a:r>
          </a:p>
        </p:txBody>
      </p:sp>
      <p:sp>
        <p:nvSpPr>
          <p:cNvPr id="161" name="Straight Arrow Connector 9"/>
          <p:cNvSpPr/>
          <p:nvPr/>
        </p:nvSpPr>
        <p:spPr>
          <a:xfrm>
            <a:off x="763660" y="2316479"/>
            <a:ext cx="8229601" cy="1"/>
          </a:xfrm>
          <a:prstGeom prst="line">
            <a:avLst/>
          </a:prstGeom>
          <a:ln w="190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472344" y="167363"/>
            <a:ext cx="2405573" cy="937315"/>
          </a:xfrm>
          <a:prstGeom prst="rect">
            <a:avLst/>
          </a:prstGeom>
        </p:spPr>
        <p:txBody>
          <a:bodyPr/>
          <a:lstStyle/>
          <a:p>
            <a:r>
              <a:rPr dirty="0"/>
              <a:t>Results: </a:t>
            </a:r>
          </a:p>
        </p:txBody>
      </p:sp>
      <p:sp>
        <p:nvSpPr>
          <p:cNvPr id="167" name="Content Placeholder 69"/>
          <p:cNvSpPr txBox="1">
            <a:spLocks noGrp="1"/>
          </p:cNvSpPr>
          <p:nvPr>
            <p:ph type="body" idx="1"/>
          </p:nvPr>
        </p:nvSpPr>
        <p:spPr>
          <a:xfrm>
            <a:off x="321329" y="952835"/>
            <a:ext cx="9270540" cy="2256160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 lang="en-US" dirty="0"/>
              <a:t>Consumers spent significantly more money when they were purchasing 1+ products at a discount. 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BD6F2F-E1B1-4D86-99F6-35F27376B0E3}"/>
              </a:ext>
            </a:extLst>
          </p:cNvPr>
          <p:cNvGrpSpPr/>
          <p:nvPr/>
        </p:nvGrpSpPr>
        <p:grpSpPr>
          <a:xfrm>
            <a:off x="640820" y="2080915"/>
            <a:ext cx="8471962" cy="4235982"/>
            <a:chOff x="74879" y="1408367"/>
            <a:chExt cx="7517888" cy="3758944"/>
          </a:xfrm>
        </p:grpSpPr>
        <p:pic>
          <p:nvPicPr>
            <p:cNvPr id="168" name="Content Placeholder 4" descr="Content Placeholder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4879" y="1408367"/>
              <a:ext cx="7517888" cy="375894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41A3D3-E209-43CF-BFA7-2282D88EFF83}"/>
                </a:ext>
              </a:extLst>
            </p:cNvPr>
            <p:cNvSpPr txBox="1"/>
            <p:nvPr/>
          </p:nvSpPr>
          <p:spPr>
            <a:xfrm>
              <a:off x="6344816" y="181947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***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F1E670-6C6B-401F-B24E-9216BAF31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53371"/>
              </p:ext>
            </p:extLst>
          </p:nvPr>
        </p:nvGraphicFramePr>
        <p:xfrm>
          <a:off x="3365130" y="3836440"/>
          <a:ext cx="3249517" cy="54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390">
                  <a:extLst>
                    <a:ext uri="{9D8B030D-6E8A-4147-A177-3AD203B41FA5}">
                      <a16:colId xmlns:a16="http://schemas.microsoft.com/office/drawing/2014/main" val="1482291896"/>
                    </a:ext>
                  </a:extLst>
                </a:gridCol>
                <a:gridCol w="708081">
                  <a:extLst>
                    <a:ext uri="{9D8B030D-6E8A-4147-A177-3AD203B41FA5}">
                      <a16:colId xmlns:a16="http://schemas.microsoft.com/office/drawing/2014/main" val="2081083046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4114536645"/>
                    </a:ext>
                  </a:extLst>
                </a:gridCol>
                <a:gridCol w="708081">
                  <a:extLst>
                    <a:ext uri="{9D8B030D-6E8A-4147-A177-3AD203B41FA5}">
                      <a16:colId xmlns:a16="http://schemas.microsoft.com/office/drawing/2014/main" val="378380966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31619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Discounted Order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1702.352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97.08054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04895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 Price Order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1375.332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84.51252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044012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xfrm>
            <a:off x="655319" y="365124"/>
            <a:ext cx="9013054" cy="1623314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defTabSz="630936">
              <a:defRPr sz="2760"/>
            </a:pPr>
            <a:r>
              <a:rPr dirty="0"/>
              <a:t>Hypothesis 3:</a:t>
            </a:r>
          </a:p>
          <a:p>
            <a:pPr defTabSz="630936">
              <a:defRPr sz="2760"/>
            </a:pPr>
            <a:endParaRPr dirty="0"/>
          </a:p>
          <a:p>
            <a:pPr defTabSz="630936">
              <a:defRPr sz="2760"/>
            </a:pPr>
            <a:r>
              <a:rPr dirty="0"/>
              <a:t>Do customers buy different quantities</a:t>
            </a:r>
            <a:r>
              <a:rPr lang="en-US" dirty="0"/>
              <a:t> of products</a:t>
            </a:r>
            <a:r>
              <a:rPr dirty="0"/>
              <a:t> depending on the time of year?</a:t>
            </a:r>
          </a:p>
        </p:txBody>
      </p:sp>
      <p:sp>
        <p:nvSpPr>
          <p:cNvPr id="17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1019" y="2644522"/>
            <a:ext cx="9013054" cy="3327253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lnSpc>
                <a:spcPct val="135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 </a:t>
            </a:r>
            <a:r>
              <a:rPr b="1" i="1" dirty="0"/>
              <a:t>H1</a:t>
            </a:r>
            <a:r>
              <a:rPr dirty="0"/>
              <a:t> : </a:t>
            </a:r>
            <a:r>
              <a:rPr lang="en-US" dirty="0"/>
              <a:t>The mean quantities of products sold vary by month. </a:t>
            </a:r>
            <a:endParaRPr dirty="0"/>
          </a:p>
          <a:p>
            <a:pPr marL="685800" lvl="1" indent="-228600">
              <a:lnSpc>
                <a:spcPct val="135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endParaRPr dirty="0"/>
          </a:p>
          <a:p>
            <a:pPr marL="685800" lvl="1" indent="-228600">
              <a:lnSpc>
                <a:spcPct val="135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rPr b="1" i="1" dirty="0"/>
              <a:t>H0</a:t>
            </a:r>
            <a:r>
              <a:rPr dirty="0"/>
              <a:t> : </a:t>
            </a:r>
            <a:r>
              <a:rPr lang="en-US" dirty="0"/>
              <a:t>The mean quantities of products sold do not change by month. </a:t>
            </a:r>
            <a:endParaRPr dirty="0"/>
          </a:p>
        </p:txBody>
      </p:sp>
      <p:sp>
        <p:nvSpPr>
          <p:cNvPr id="172" name="Straight Arrow Connector 9"/>
          <p:cNvSpPr/>
          <p:nvPr/>
        </p:nvSpPr>
        <p:spPr>
          <a:xfrm>
            <a:off x="763660" y="2316479"/>
            <a:ext cx="8229601" cy="1"/>
          </a:xfrm>
          <a:prstGeom prst="line">
            <a:avLst/>
          </a:prstGeom>
          <a:ln w="190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Content Placeholder 4" descr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3689" y="2293379"/>
            <a:ext cx="8135961" cy="40679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CDA5746-B824-4E44-92B9-7A87912FEDF5}"/>
              </a:ext>
            </a:extLst>
          </p:cNvPr>
          <p:cNvSpPr txBox="1">
            <a:spLocks/>
          </p:cNvSpPr>
          <p:nvPr/>
        </p:nvSpPr>
        <p:spPr>
          <a:xfrm>
            <a:off x="1562834" y="549521"/>
            <a:ext cx="2405573" cy="93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Results: </a:t>
            </a:r>
          </a:p>
        </p:txBody>
      </p:sp>
      <p:sp>
        <p:nvSpPr>
          <p:cNvPr id="8" name="Content Placeholder 69">
            <a:extLst>
              <a:ext uri="{FF2B5EF4-FFF2-40B4-BE49-F238E27FC236}">
                <a16:creationId xmlns:a16="http://schemas.microsoft.com/office/drawing/2014/main" id="{BB217E09-4218-4EAC-8A06-77718D453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8017" y="1680961"/>
            <a:ext cx="4734047" cy="4486274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 lang="en-US" dirty="0"/>
              <a:t>There was no significant effect of month on order totals.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E536A6-9E65-41F7-80DA-F00BAF62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31776"/>
              </p:ext>
            </p:extLst>
          </p:nvPr>
        </p:nvGraphicFramePr>
        <p:xfrm>
          <a:off x="1141653" y="3603183"/>
          <a:ext cx="24384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278982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054161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36614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76368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Group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86740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1766.82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229.22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74644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1661.43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3626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1392.25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195.75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04669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1684.11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210.21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4474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1567.72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261.78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178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1212.09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152.38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36394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1434.23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204.70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34283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1254.71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141.29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3153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1366.84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172.44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12511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1629.14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209.65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5619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1510.74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215.25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4191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1476.43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164.97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723389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563</Words>
  <Application>Microsoft Office PowerPoint</Application>
  <PresentationFormat>Widescreen</PresentationFormat>
  <Paragraphs>194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Trebuchet MS</vt:lpstr>
      <vt:lpstr>Wingdings 3</vt:lpstr>
      <vt:lpstr>Facet</vt:lpstr>
      <vt:lpstr>Analysis of Northwind Consumer Purchasing Behavior for Northwind</vt:lpstr>
      <vt:lpstr>QUESTIONS ABOUT CONSUMER PURCHASING BEHAVIOR</vt:lpstr>
      <vt:lpstr>OUR METHODOLOGY</vt:lpstr>
      <vt:lpstr>HYPOTHESIS 1:  Do discounts have a statistically significant effect on the number of products customers order?  If so, at what level(s) of discount?</vt:lpstr>
      <vt:lpstr>Results: </vt:lpstr>
      <vt:lpstr>HYPOTHESIS 2: Do customers spend more money if they are buying discounted items?</vt:lpstr>
      <vt:lpstr>Results: </vt:lpstr>
      <vt:lpstr>Hypothesis 3:  Do customers buy different quantities of products depending on the time of year?</vt:lpstr>
      <vt:lpstr>PowerPoint Presentation</vt:lpstr>
      <vt:lpstr>Hypothesis 4:  Do countries that buy discounted items in higher-than-average quantities spend more money (have higher order totals)?</vt:lpstr>
      <vt:lpstr>PowerPoint Presentation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Northwind Consumer Purchasing Behavior for Northwind</dc:title>
  <dc:creator>James Irving</dc:creator>
  <cp:lastModifiedBy>James Irving</cp:lastModifiedBy>
  <cp:revision>19</cp:revision>
  <dcterms:created xsi:type="dcterms:W3CDTF">2019-04-09T18:58:11Z</dcterms:created>
  <dcterms:modified xsi:type="dcterms:W3CDTF">2019-04-09T22:48:47Z</dcterms:modified>
</cp:coreProperties>
</file>