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5F55-2F49-413E-95E6-EB2CA49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71F-908C-45FB-A0F8-B1784F61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F168-88EB-4372-8593-21AB3F7C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9BCA-AE30-4790-B2DE-5936585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505C-60E2-42F2-A03F-34BB9F9E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B09-1AA4-43A6-92E5-87DE1B1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DE0A-DC5F-464A-BDD3-040ED105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2777-9815-4839-9C6C-E04BEF4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4B08-7FBA-4CE8-A848-658BFF6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7B2-1A84-48EC-8959-E1990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B3C1-DAB2-44B8-87B4-6B732F44A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8001-342E-45C7-A124-07835723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7790-75E5-4777-BEC9-A60D33B0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85AD-BF0E-4D8B-8F93-6CC02D89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2F1E-9399-4B28-9F12-3AE4F414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4FDD-2F6D-432B-A62E-16C00720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6A3-2A30-4032-9E9A-D8D878A6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465B-2CB5-4A9F-90BD-2F2E5062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BCFC-80C0-4F5D-93F1-E0EBADA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B4E1-00DC-4B4D-8017-D5F6369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3F5F-CFDB-4424-A913-4833279E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7EE7-4C10-4E28-9636-F5A6450E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29BE-F39C-4DCF-B047-709A3E7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335C-C3E9-40AE-9662-0833C484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798D-D289-4C9B-8857-7521783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72C3-D6B2-4912-B21F-613CEC3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38E2-098C-4646-9038-B2F6132A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82BC-679B-4693-B1D5-368B2360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BD10-8A9E-43CF-A015-3F305924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CED2-35E7-4168-98C0-2EBB8C0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2C86-1A46-4457-A988-FB0BA77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A9F-7677-4E6C-A5DB-B523789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87D9-D348-454B-88C1-809457F5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A370-88E7-4430-B4EA-DAF492E0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F1FC-2404-4DCE-BB5D-3B1507CD0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526F0-E2D1-4DC0-94C0-9834A77F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15B24-BD79-4C55-B682-0CCEE8E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48B41-87F5-4E88-96AF-9FE751DB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268B-91A9-44E6-8782-207EAB93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E21-C489-4A5F-9F24-E47334E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77307-A04E-4361-9CDF-E8BCE98A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9257A-F0B8-4485-ADD5-24E427D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00DD-9B92-44FD-AA9A-A7D72F75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8620-F205-47C1-A20A-A987BE2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22415-EA90-4047-8798-4BEF5564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A7CD-D6F4-494C-8915-EC9108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9E62-1C36-4C91-AEAC-0CBDEEF5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DA2F-5F06-4E42-BC28-AB24F450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E601-72DE-4CDC-B746-68A490E7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CF4D-7589-4C92-B1BA-8EFA10EE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51AA-1CE7-4FB7-B0DB-EA2E527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F51D-AA9C-48BD-9BE6-F2B24597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74B-7C49-4502-9E62-F9FFC57E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B7D40-C173-4848-BA55-2808295BE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778C-AF2D-42B9-B80B-44FA15A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DD94-FBD1-443D-B617-617BDFF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FE8CE-65DA-449C-AC22-4B8BFB76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353D-63B3-4668-A70E-E92EB6B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A0DFD-D361-471B-A617-DF3C32E7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21E8-9B56-4EF0-A7C8-4C4E3315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6D3-43F8-431A-B851-83A2BEF86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9B6A-F70F-42F6-8877-D739B238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0D73-5E4D-4773-83A0-38A09733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97E9CFB-B984-4166-9CDC-146F8ED2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James M. Irving, Ph.D.</a:t>
            </a:r>
          </a:p>
          <a:p>
            <a:r>
              <a:rPr lang="en-US" sz="1800" dirty="0"/>
              <a:t>06/12/19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Image result for russian troll">
            <a:extLst>
              <a:ext uri="{FF2B5EF4-FFF2-40B4-BE49-F238E27FC236}">
                <a16:creationId xmlns:a16="http://schemas.microsoft.com/office/drawing/2014/main" id="{F61AD35F-D991-4E49-9C86-B51523492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6" t="2102" r="22316" b="2102"/>
          <a:stretch/>
        </p:blipFill>
        <p:spPr bwMode="auto">
          <a:xfrm>
            <a:off x="0" y="1655917"/>
            <a:ext cx="3997570" cy="36224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B5A71-94D5-4562-BB0F-C40C5CDD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00" y="2776538"/>
            <a:ext cx="72009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How to Spot a Troll Using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278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9A0-A472-4F1E-A7C5-D8517879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0860-160E-4EFE-83B8-859D954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US" dirty="0"/>
              <a:t>FiveThirtyEight – supplying troll tweet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1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32C-6275-4A08-96B7-B7FC85C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36E99701-9D64-4D0E-B08A-3291FDE77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59" y="824587"/>
            <a:ext cx="9247876" cy="6033413"/>
          </a:xfrm>
        </p:spPr>
      </p:pic>
    </p:spTree>
    <p:extLst>
      <p:ext uri="{BB962C8B-B14F-4D97-AF65-F5344CB8AC3E}">
        <p14:creationId xmlns:p14="http://schemas.microsoft.com/office/powerpoint/2010/main" val="28226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.thedailybeast.com/image/upload/c_crop,d_placeholder_euli9k,h_2813,w_5002,x_0,y_295/dpr_1.5/c_limit,w_608/fl_lossy,q_auto/v1559731449/RTX6W6P9_abumam">
            <a:extLst>
              <a:ext uri="{FF2B5EF4-FFF2-40B4-BE49-F238E27FC236}">
                <a16:creationId xmlns:a16="http://schemas.microsoft.com/office/drawing/2014/main" id="{2B3D50BB-1FB3-466B-A56D-789B1A803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2379-4783-49DC-8853-60B633A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8" y="1913950"/>
            <a:ext cx="5065288" cy="13427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Background on Russian Trolls &amp;</a:t>
            </a:r>
            <a:br>
              <a:rPr lang="en-US" sz="2800" dirty="0"/>
            </a:br>
            <a:r>
              <a:rPr lang="en-US" sz="2800" dirty="0"/>
              <a:t>Internet Research Agency</a:t>
            </a:r>
          </a:p>
        </p:txBody>
      </p:sp>
      <p:cxnSp>
        <p:nvCxnSpPr>
          <p:cNvPr id="1031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3809-59A3-4769-9E70-61B882B8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28" y="3417573"/>
            <a:ext cx="5164118" cy="327336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 February 2018, Robert Mueller filed indictments against Russian nationals for engaging in illegal political activities as part of his Russia investigation.</a:t>
            </a:r>
          </a:p>
          <a:p>
            <a:endParaRPr lang="en-US" sz="1600" dirty="0"/>
          </a:p>
          <a:p>
            <a:r>
              <a:rPr lang="en-US" sz="1600" dirty="0"/>
              <a:t>The Internet Research Agency is a defendant, accused of being a Russian “Troll Factory” connected to 2,848 twitter handles.</a:t>
            </a:r>
          </a:p>
          <a:p>
            <a:endParaRPr lang="en-US" sz="1600" dirty="0"/>
          </a:p>
          <a:p>
            <a:r>
              <a:rPr lang="en-US" sz="1600" dirty="0"/>
              <a:t>FiveThirtyEight extracted 3 million tweets from these twitter handles.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4028-304F-4C95-AE6E-DD4435ADF977}"/>
              </a:ext>
            </a:extLst>
          </p:cNvPr>
          <p:cNvSpPr txBox="1"/>
          <p:nvPr/>
        </p:nvSpPr>
        <p:spPr>
          <a:xfrm>
            <a:off x="8833037" y="6367775"/>
            <a:ext cx="308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Reuters / Evgenia </a:t>
            </a:r>
            <a:r>
              <a:rPr lang="en-US" dirty="0" err="1">
                <a:solidFill>
                  <a:schemeClr val="bg1"/>
                </a:solidFill>
              </a:rPr>
              <a:t>Novozhenina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1350-88E8-4A6D-A540-7E9D478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Goals &amp; Value for Your Organization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26B-3D96-4522-BF30-DCB9028A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/>
          </a:bodyPr>
          <a:lstStyle/>
          <a:p>
            <a:r>
              <a:rPr lang="en-US" dirty="0"/>
              <a:t>Our goal is to build a machine learning model that uses Natural Language Processing alone to identity Russian Troll tweets versus authentic users.</a:t>
            </a:r>
          </a:p>
          <a:p>
            <a:endParaRPr lang="en-US" dirty="0"/>
          </a:p>
          <a:p>
            <a:r>
              <a:rPr lang="en-US" dirty="0"/>
              <a:t>Imagine an algorithm for your platform that can detect if user’s social media messages may be foreign agents.</a:t>
            </a:r>
          </a:p>
          <a:p>
            <a:pPr lvl="1"/>
            <a:r>
              <a:rPr lang="en-US" dirty="0"/>
              <a:t>Get ahead of manipulation of your platform for malicious purposes.</a:t>
            </a:r>
          </a:p>
          <a:p>
            <a:pPr lvl="1"/>
            <a:r>
              <a:rPr lang="en-US" dirty="0"/>
              <a:t>Avoid bad press and drops in public trust/perception.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8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6012-9C8C-48FE-9259-775F401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06E2-8C6E-4995-B0AC-FAE91A9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focus our initial analyses on the language alone.</a:t>
            </a:r>
          </a:p>
          <a:p>
            <a:endParaRPr lang="en-US" dirty="0"/>
          </a:p>
          <a:p>
            <a:pPr lvl="1"/>
            <a:r>
              <a:rPr lang="en-US" dirty="0"/>
              <a:t>To do so, we limited our analyses to only original-content tweets written in English, which totaled 1.4 millions tweets.</a:t>
            </a:r>
          </a:p>
          <a:p>
            <a:endParaRPr lang="en-US" dirty="0"/>
          </a:p>
          <a:p>
            <a:pPr lvl="1"/>
            <a:r>
              <a:rPr lang="en-US" dirty="0"/>
              <a:t>Using the Twitter API, we extracted 40,000 tweets, matching the top 40 most common @’s (mentions) and compared them to an equal-sized random sample from the 1.4 million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9BA-2226-4AB0-A4A9-5431A04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Frequently Used Words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FF2CE5-7632-4322-A3FE-491A5086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60" y="1075792"/>
            <a:ext cx="8376920" cy="45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31F-229F-4AC6-9627-2A28367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Common Hashtags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A2904-F711-4FB5-B649-556EBBE3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839514"/>
            <a:ext cx="7899400" cy="52728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D1A6-CF61-4F02-A623-202D8245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57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440-BC61-4F30-AA54-D9B97B3A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26" name="Content Placeholder 14">
            <a:extLst>
              <a:ext uri="{FF2B5EF4-FFF2-40B4-BE49-F238E27FC236}">
                <a16:creationId xmlns:a16="http://schemas.microsoft.com/office/drawing/2014/main" id="{6DBB3076-39DC-41C2-BF53-EF48433E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1192675"/>
            <a:ext cx="8387080" cy="3753221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082657-8356-4F6E-A063-58669E34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421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76D-BBEA-41B2-A907-847C581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29D-6FE9-4C33-A023-39C6EFC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838" cy="4351338"/>
          </a:xfrm>
        </p:spPr>
        <p:txBody>
          <a:bodyPr/>
          <a:lstStyle/>
          <a:p>
            <a:r>
              <a:rPr lang="en-US" dirty="0"/>
              <a:t>Using multiple machine-learning models, including artificial neural networks, we can predict Russian troll tweets:</a:t>
            </a:r>
          </a:p>
          <a:p>
            <a:pPr lvl="1"/>
            <a:r>
              <a:rPr lang="en-US" dirty="0"/>
              <a:t>With 88-93% accuracy in 78 ms using logistic regression.</a:t>
            </a:r>
          </a:p>
          <a:p>
            <a:pPr lvl="1"/>
            <a:r>
              <a:rPr lang="en-US" dirty="0"/>
              <a:t>With 89-99% accuracy in 31 sec using artificial neural networks.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5B75C4-42F7-4291-82BA-F06034BB72A4}"/>
              </a:ext>
            </a:extLst>
          </p:cNvPr>
          <p:cNvGrpSpPr/>
          <p:nvPr/>
        </p:nvGrpSpPr>
        <p:grpSpPr>
          <a:xfrm>
            <a:off x="7008935" y="365125"/>
            <a:ext cx="4914900" cy="5976938"/>
            <a:chOff x="6648450" y="681037"/>
            <a:chExt cx="4914900" cy="59769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94E685-1A2E-418B-B593-A8B829E5B2A3}"/>
                </a:ext>
              </a:extLst>
            </p:cNvPr>
            <p:cNvSpPr/>
            <p:nvPr/>
          </p:nvSpPr>
          <p:spPr>
            <a:xfrm>
              <a:off x="6648450" y="681037"/>
              <a:ext cx="4914900" cy="59769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0F8E207-D9E9-4F1E-8902-5AF7281C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444" y="681037"/>
              <a:ext cx="4839803" cy="5957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3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FE92-CA9C-4311-8F64-0CF5962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0C4A-A8BF-4F0D-A0D0-D7C0086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granting our organization Enterprise-level Twitter API access, we can provide even better predictive capabilities equipped with batch historical tweets.</a:t>
            </a:r>
          </a:p>
          <a:p>
            <a:r>
              <a:rPr lang="en-US" dirty="0"/>
              <a:t>We can build models upon our Natural Language Processing models to use our initial predictions combined with additional descriptive statistics. </a:t>
            </a:r>
          </a:p>
          <a:p>
            <a:r>
              <a:rPr lang="en-US" dirty="0"/>
              <a:t>We can produce more sophisticated neural networks to provide better </a:t>
            </a:r>
            <a:r>
              <a:rPr lang="en-US"/>
              <a:t>long-term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356</Words>
  <Application>Microsoft Office PowerPoint</Application>
  <PresentationFormat>Widescreen</PresentationFormat>
  <Paragraphs>38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to Spot a Troll Using  Natural Language Processing</vt:lpstr>
      <vt:lpstr>Background on Russian Trolls &amp; Internet Research Agency</vt:lpstr>
      <vt:lpstr>Goals &amp; Value for Your Organization</vt:lpstr>
      <vt:lpstr>Content Analyzed</vt:lpstr>
      <vt:lpstr>Most Frequently Used Words</vt:lpstr>
      <vt:lpstr>Most Common Hashtags</vt:lpstr>
      <vt:lpstr>Sentiment Analysis</vt:lpstr>
      <vt:lpstr>Our Model</vt:lpstr>
      <vt:lpstr>Future Directions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Spot a Troll Using  Natural Language Processing</dc:title>
  <dc:creator>James Irving</dc:creator>
  <cp:lastModifiedBy>James Irving</cp:lastModifiedBy>
  <cp:revision>9</cp:revision>
  <dcterms:created xsi:type="dcterms:W3CDTF">2019-06-12T05:17:06Z</dcterms:created>
  <dcterms:modified xsi:type="dcterms:W3CDTF">2019-06-12T16:27:12Z</dcterms:modified>
</cp:coreProperties>
</file>