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57" r:id="rId5"/>
    <p:sldId id="268" r:id="rId6"/>
    <p:sldId id="259" r:id="rId7"/>
    <p:sldId id="258" r:id="rId8"/>
    <p:sldId id="263" r:id="rId9"/>
    <p:sldId id="264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Irving" initials="JI" lastIdx="1" clrIdx="0">
    <p:extLst>
      <p:ext uri="{19B8F6BF-5375-455C-9EA6-DF929625EA0E}">
        <p15:presenceInfo xmlns:p15="http://schemas.microsoft.com/office/powerpoint/2012/main" userId="da1539a57ca961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7259-A273-40B1-9783-39DCCD97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1C4B-0344-4156-8B3B-57E838BA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FF62-6C31-4739-B2B8-62FE758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4161-C454-4913-BC99-43F6B42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7E11-4B02-47BB-8917-16353329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F4D-789E-402C-A3F1-E32A4E67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9CE22-562C-4604-B6AA-FAA05B2E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1105-B5AB-48CF-BE83-1FB98B64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3CD4-A954-4657-9F5D-B9FF489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B290-CBF6-48C8-8318-BE95CEC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F3B3-71E3-4D63-A138-AEA22853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36783-59E3-4E61-987A-573604C6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FD34-BC0B-4A03-B177-63C4EBAA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700-5FEA-47BD-AD8C-6DA8FDB4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B001-2C22-43EA-8007-09210A65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3DC-CE05-4AEF-B20F-B7C03FDF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EA54-6D68-446D-B008-F4B99565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3946-8553-404E-9343-BF31F98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0B2-BF72-4C0A-BCC2-0B176EE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FCE1-6AD7-4729-A8D3-BFA1719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FE7E-63CD-409B-BA37-B88465DF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06D1-1BB9-48EF-9130-421D411A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4BF5-593B-4AB8-9B0B-ADB5716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EBD8-ED20-4E28-BCB8-09AE62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9754-39A9-424E-9D21-64BCF7DA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E120-2E7C-455B-B255-93F6A9A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27A9-844D-4F06-9C27-C29A6933E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7093-CB4E-45ED-8F86-95F5CD4F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ABAC-6AA8-4A43-BFBC-3490AF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31107-776D-49E0-8016-DDD8DD9F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85DC-AB1C-483E-A72F-8089AE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9C18-D279-4139-BB08-B558497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DFCE-C719-4084-850D-F9EF3EF3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1E09-51FD-49C1-9B75-63CAD8BA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C9E1-FBA0-436C-8BA8-A955788DC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CF743-FCA2-47F3-B845-E8A94F76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27A67-CE15-44FF-ABCA-6E4F5197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32EC-C6BF-43E2-A464-1284C8C8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07648-A65D-4F93-BB4C-17E0797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BAF-553A-4F86-8813-AF5065E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7CCCD-76DF-4E29-875A-7BD2E6A1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67A30-2BE4-4B8A-A8EC-71198AD0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316C-039F-446A-B758-26DF3FC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B751B-56AD-4828-A3FC-20E0D89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9C526-16B8-47B5-85A3-722B3FD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4A12-5387-4D6C-A10D-20EAA826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4C26-F80F-49E5-9FDE-19787B8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0848-A2F9-48C5-9944-D6AA0907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DB1D-2270-44F1-8BE9-2E8416E4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4D55-D7E0-4664-8448-080AAFAA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60B8-B9CC-45D8-8BFE-1B23026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9308-E365-4DD4-97FC-C9D49D4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64CC-BDDE-4D8E-AC54-0B1133E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08A6-ECF2-4056-91E4-22E25D65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336C3-818A-4418-ADA3-8C8369DA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FF90-D1FA-4D2C-9D55-01073C78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FF5F1-F864-4106-812C-86935AF9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8FA6-2F30-4D5D-A7A5-F937709D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E9BE0-283F-4EDF-AFB9-3D8AD62A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532-3E30-4EC2-A312-42A55704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DB4A-FF6A-461B-93C9-98BC4A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8D5F-B914-41C5-B897-CC7F5F9142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D399-4FC6-4B2D-9F23-C261D5E52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3C3-D418-48FB-9AEA-056CFBA5C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C7B-0DA6-43C9-8D82-12916FA2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7" y="965198"/>
            <a:ext cx="7690144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Using Machine Learning to Predict Which of</a:t>
            </a:r>
            <a:br>
              <a:rPr lang="en-US" dirty="0"/>
            </a:br>
            <a:r>
              <a:rPr lang="en-US" dirty="0"/>
              <a:t>Iowa’s Prisoners Will Return to Crime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DD30-784E-42E3-8806-5EF47CA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James M. Irving, Ph.D.</a:t>
            </a:r>
          </a:p>
        </p:txBody>
      </p:sp>
    </p:spTree>
    <p:extLst>
      <p:ext uri="{BB962C8B-B14F-4D97-AF65-F5344CB8AC3E}">
        <p14:creationId xmlns:p14="http://schemas.microsoft.com/office/powerpoint/2010/main" val="229008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341-E53D-4501-ACD1-CE6F881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EAF-AB86-4240-9A13-49A026CD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Using our model,</a:t>
            </a:r>
            <a:br>
              <a:rPr lang="en-IN" sz="2000" dirty="0"/>
            </a:br>
            <a:r>
              <a:rPr lang="en-IN" sz="2000" b="1" dirty="0"/>
              <a:t>Iowa Department of corrections can predict which prisoners may become recidivist.</a:t>
            </a:r>
          </a:p>
          <a:p>
            <a:r>
              <a:rPr lang="en-IN" sz="2000" dirty="0"/>
              <a:t>Using this information, Iowa can </a:t>
            </a:r>
            <a:r>
              <a:rPr lang="en-IN" sz="2000" b="1" dirty="0"/>
              <a:t>implement pre-release educational programs</a:t>
            </a:r>
            <a:r>
              <a:rPr lang="en-IN" sz="2000" dirty="0"/>
              <a:t> to target at-risk prisoners.</a:t>
            </a:r>
          </a:p>
          <a:p>
            <a:r>
              <a:rPr lang="en-IN" sz="2000" dirty="0"/>
              <a:t>Following release, Iowa could also </a:t>
            </a:r>
            <a:r>
              <a:rPr lang="en-IN" sz="2000" b="1" dirty="0"/>
              <a:t>provide  post-release support and intervention </a:t>
            </a:r>
            <a:r>
              <a:rPr lang="en-IN" sz="2000" dirty="0"/>
              <a:t>to at-risk prisoners. </a:t>
            </a:r>
            <a:endParaRPr lang="en-US" sz="2000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D33B5D0-5BA6-4C7F-BE71-744A5DFB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D3D-A272-4B13-BE34-EEF81C08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28F6-B9EC-4ACD-B289-E7B7F2E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279017"/>
            <a:ext cx="6478005" cy="4474207"/>
          </a:xfrm>
        </p:spPr>
        <p:txBody>
          <a:bodyPr anchor="t">
            <a:normAutofit/>
          </a:bodyPr>
          <a:lstStyle/>
          <a:p>
            <a:r>
              <a:rPr lang="en-IN" sz="2400" dirty="0"/>
              <a:t>Michael </a:t>
            </a:r>
            <a:r>
              <a:rPr lang="en-IN" sz="2400" dirty="0" err="1"/>
              <a:t>Moravetz</a:t>
            </a:r>
            <a:r>
              <a:rPr lang="en-IN" sz="2400" dirty="0"/>
              <a:t> – </a:t>
            </a:r>
            <a:r>
              <a:rPr lang="en-US" sz="2400" dirty="0"/>
              <a:t> Collaborator</a:t>
            </a:r>
          </a:p>
          <a:p>
            <a:r>
              <a:rPr lang="en-US" sz="2400" u="sng" dirty="0"/>
              <a:t>Flatiron School – Data Science Bootcamp </a:t>
            </a:r>
          </a:p>
          <a:p>
            <a:pPr lvl="1"/>
            <a:r>
              <a:rPr lang="en-US" sz="2000" dirty="0"/>
              <a:t>Brandon Lewis – Instructor </a:t>
            </a:r>
          </a:p>
          <a:p>
            <a:pPr lvl="1"/>
            <a:r>
              <a:rPr lang="en-US" sz="2000" dirty="0"/>
              <a:t>Jeff Herman – Advisor</a:t>
            </a:r>
          </a:p>
          <a:p>
            <a:r>
              <a:rPr lang="en-US" sz="2400" dirty="0" err="1"/>
              <a:t>CatBoost</a:t>
            </a:r>
            <a:r>
              <a:rPr lang="en-US" sz="2400" dirty="0"/>
              <a:t> Machine Learning Package</a:t>
            </a:r>
            <a:endParaRPr lang="en-US" sz="2400" b="1" dirty="0"/>
          </a:p>
          <a:p>
            <a:pPr lvl="2"/>
            <a:r>
              <a:rPr lang="en-US" dirty="0"/>
              <a:t>Superior Modeling with categorical data.</a:t>
            </a:r>
          </a:p>
          <a:p>
            <a:pPr lvl="1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78C8DEE5-A90A-49C8-B9DF-B8DC61376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3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8AC77-01A4-42B5-B7B0-7D210A0A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568" y="184737"/>
            <a:ext cx="6919632" cy="756557"/>
          </a:xfr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 b="1" dirty="0"/>
              <a:t>IOWA’S RECIDIVISM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B300-0023-4AC1-9C14-F74BCD4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241176"/>
            <a:ext cx="3363974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 2015, nearly 1/3 of all released prisoners from Iowa were returning to crime.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2015, US Dept. of Justice gave Iowa $3M Grant to help reduce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However recidivism rates continue to climb (36% 2018).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A0361-516E-4DF2-A2B5-DAF95AE8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" r="1" b="12703"/>
          <a:stretch/>
        </p:blipFill>
        <p:spPr>
          <a:xfrm>
            <a:off x="864625" y="184737"/>
            <a:ext cx="2921660" cy="1700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CE54843-DB08-4D7C-9D2F-791035C06C62}"/>
              </a:ext>
            </a:extLst>
          </p:cNvPr>
          <p:cNvGrpSpPr/>
          <p:nvPr/>
        </p:nvGrpSpPr>
        <p:grpSpPr>
          <a:xfrm>
            <a:off x="5964354" y="3907435"/>
            <a:ext cx="4510594" cy="2368674"/>
            <a:chOff x="5709171" y="2116976"/>
            <a:chExt cx="5021582" cy="26370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F64664-B5E3-4884-8F4D-CC54AC342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35" t="792" r="1627" b="1534"/>
            <a:stretch/>
          </p:blipFill>
          <p:spPr>
            <a:xfrm>
              <a:off x="5709171" y="2116976"/>
              <a:ext cx="5021582" cy="232923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1A61D0-F31F-4C70-8880-40791EA2B7A4}"/>
                </a:ext>
              </a:extLst>
            </p:cNvPr>
            <p:cNvSpPr txBox="1"/>
            <p:nvPr/>
          </p:nvSpPr>
          <p:spPr>
            <a:xfrm>
              <a:off x="5901507" y="4446211"/>
              <a:ext cx="4636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Excerpt form IOWA Dept of Corrections Annual Report - 2018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D49417-F839-4A78-B2E7-46BBC1C748C8}"/>
              </a:ext>
            </a:extLst>
          </p:cNvPr>
          <p:cNvGrpSpPr/>
          <p:nvPr/>
        </p:nvGrpSpPr>
        <p:grpSpPr>
          <a:xfrm>
            <a:off x="6181491" y="998013"/>
            <a:ext cx="4201829" cy="2909422"/>
            <a:chOff x="6181491" y="998013"/>
            <a:chExt cx="4201829" cy="2909422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7B5503E-CAA0-4BCE-A86A-229E06E86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27" t="24711" r="39675" b="46667"/>
            <a:stretch/>
          </p:blipFill>
          <p:spPr>
            <a:xfrm>
              <a:off x="6181491" y="998013"/>
              <a:ext cx="4201829" cy="26326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442B6E-DA7E-419C-8667-CD8C067EC9F3}"/>
                </a:ext>
              </a:extLst>
            </p:cNvPr>
            <p:cNvSpPr/>
            <p:nvPr/>
          </p:nvSpPr>
          <p:spPr>
            <a:xfrm>
              <a:off x="6301979" y="3630436"/>
              <a:ext cx="38353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From: https://doc.iowa.gov/data/prison-recidivism-fy2016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0A3495-2352-40A8-BC46-9DFF34FA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07500"/>
            <a:ext cx="9144000" cy="29911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 dirty="0"/>
              <a:t>Can we use data describing Iowa’s released prisoners to predict </a:t>
            </a:r>
            <a:r>
              <a:rPr lang="en-US" sz="5800" b="1" i="1" dirty="0"/>
              <a:t>which</a:t>
            </a:r>
            <a:r>
              <a:rPr lang="en-US" sz="5800" dirty="0"/>
              <a:t> prisoners will return to a life of crime?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A91B1-1050-4982-93E7-2BC0AFBB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5" y="4550387"/>
            <a:ext cx="11372850" cy="15449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4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FUNDAMENTAL QUESTION</a:t>
            </a:r>
            <a:endParaRPr lang="en-US" sz="44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0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0B5BFA-F5E8-4CC1-B268-0DAD201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356948"/>
            <a:ext cx="661825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Source: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Iowa Dept. of Corrections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6B939-A8FA-44CC-9A2F-64AA70DE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24" y="1682511"/>
            <a:ext cx="7023722" cy="51037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1100" u="sng" dirty="0"/>
            </a:br>
            <a:r>
              <a:rPr lang="en-US" sz="4100" u="sng" dirty="0"/>
              <a:t>Features Analyzed:</a:t>
            </a:r>
            <a:endParaRPr lang="en-US" sz="1800" u="sng" dirty="0"/>
          </a:p>
          <a:p>
            <a:r>
              <a:rPr lang="en-US" sz="2600" dirty="0"/>
              <a:t>Convicting Offense Classification </a:t>
            </a:r>
          </a:p>
          <a:p>
            <a:r>
              <a:rPr lang="en-US" sz="2600" dirty="0"/>
              <a:t>Convicting Offense Type </a:t>
            </a:r>
          </a:p>
          <a:p>
            <a:r>
              <a:rPr lang="en-US" sz="2600" dirty="0"/>
              <a:t>Convicting Offense Subtype </a:t>
            </a:r>
          </a:p>
          <a:p>
            <a:r>
              <a:rPr lang="en-US" sz="2600" dirty="0"/>
              <a:t>Release Type </a:t>
            </a:r>
          </a:p>
          <a:p>
            <a:r>
              <a:rPr lang="en-US" sz="2600" dirty="0"/>
              <a:t>Main Supervising Judicial District </a:t>
            </a:r>
          </a:p>
          <a:p>
            <a:endParaRPr lang="en-US" sz="2600" dirty="0"/>
          </a:p>
          <a:p>
            <a:r>
              <a:rPr lang="en-US" sz="2600" dirty="0"/>
              <a:t>Race - Ethnicity </a:t>
            </a:r>
          </a:p>
          <a:p>
            <a:r>
              <a:rPr lang="en-US" sz="2600" dirty="0"/>
              <a:t>Part of Target Population </a:t>
            </a:r>
          </a:p>
          <a:p>
            <a:endParaRPr lang="en-US" sz="2600" dirty="0"/>
          </a:p>
          <a:p>
            <a:r>
              <a:rPr lang="en-US" sz="2600" dirty="0"/>
              <a:t>Fiscal Year Released </a:t>
            </a:r>
          </a:p>
          <a:p>
            <a:r>
              <a:rPr lang="en-US" sz="2600" dirty="0"/>
              <a:t>Recidivism Reporting Year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AE1B0-4A95-46EF-81F1-ABD1F4C96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4" r="10492" b="-2"/>
          <a:stretch>
            <a:fillRect/>
          </a:stretch>
        </p:blipFill>
        <p:spPr>
          <a:xfrm>
            <a:off x="7491046" y="544867"/>
            <a:ext cx="4544056" cy="39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BC83-6CE0-4B30-8654-3764C2C9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2" y="242502"/>
            <a:ext cx="4386283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</a:rPr>
              <a:t>OUR MODEL FOR PREDICTING IOWA’S</a:t>
            </a:r>
            <a:br>
              <a:rPr lang="en-US" sz="3200" b="1" kern="1200" dirty="0">
                <a:solidFill>
                  <a:schemeClr val="bg1"/>
                </a:solidFill>
              </a:rPr>
            </a:br>
            <a:r>
              <a:rPr lang="en-US" sz="3200" b="1" kern="1200" dirty="0">
                <a:solidFill>
                  <a:schemeClr val="bg1"/>
                </a:solidFill>
              </a:rPr>
              <a:t>PRISONER- RECIDIVISM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6D388E1-F9D8-4B3C-94AF-42FCCB451F5C}"/>
              </a:ext>
            </a:extLst>
          </p:cNvPr>
          <p:cNvSpPr/>
          <p:nvPr/>
        </p:nvSpPr>
        <p:spPr>
          <a:xfrm>
            <a:off x="6422659" y="1760953"/>
            <a:ext cx="3105152" cy="4418428"/>
          </a:xfrm>
          <a:prstGeom prst="downArrow">
            <a:avLst>
              <a:gd name="adj1" fmla="val 50000"/>
              <a:gd name="adj2" fmla="val 47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3BF9-8B70-4A40-99D2-806B625D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002" y="2029226"/>
            <a:ext cx="4482998" cy="42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Next-Generation Algorithms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Tree-based classification to find critical points in prisoner data. </a:t>
            </a:r>
          </a:p>
          <a:p>
            <a:r>
              <a:rPr lang="en-US" sz="2400" u="sng" dirty="0">
                <a:solidFill>
                  <a:schemeClr val="bg1"/>
                </a:solidFill>
              </a:rPr>
              <a:t>Our Model Performance: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70% Accuracy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72% Precision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0.79 AUC (random chance=0.50)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05407-C97F-4150-B305-FD00C0777F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423436" y="2029226"/>
            <a:ext cx="5218369" cy="2582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7EBF7A-D5C4-4C77-8BF7-03116A53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59" y="242502"/>
            <a:ext cx="2990379" cy="168208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955815C-C8F8-46F3-957E-A9F70A537E6F}"/>
              </a:ext>
            </a:extLst>
          </p:cNvPr>
          <p:cNvGrpSpPr/>
          <p:nvPr/>
        </p:nvGrpSpPr>
        <p:grpSpPr>
          <a:xfrm>
            <a:off x="6202249" y="6272439"/>
            <a:ext cx="4358694" cy="523220"/>
            <a:chOff x="6202249" y="6272439"/>
            <a:chExt cx="4358694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1186CF-5286-4F0A-A0C2-F4E516D33F1B}"/>
                </a:ext>
              </a:extLst>
            </p:cNvPr>
            <p:cNvSpPr txBox="1"/>
            <p:nvPr/>
          </p:nvSpPr>
          <p:spPr>
            <a:xfrm>
              <a:off x="6202249" y="6272439"/>
              <a:ext cx="1772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RECIDIVIST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6F80CC-D865-4FA9-A485-6B320F83A36A}"/>
                </a:ext>
              </a:extLst>
            </p:cNvPr>
            <p:cNvSpPr txBox="1"/>
            <p:nvPr/>
          </p:nvSpPr>
          <p:spPr>
            <a:xfrm>
              <a:off x="7975235" y="6272439"/>
              <a:ext cx="25857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NON-RECIDIVIST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38C053-8F02-4CE9-994D-F233D6D745BF}"/>
              </a:ext>
            </a:extLst>
          </p:cNvPr>
          <p:cNvSpPr/>
          <p:nvPr/>
        </p:nvSpPr>
        <p:spPr>
          <a:xfrm>
            <a:off x="304800" y="230188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BEC9-51A3-41D0-B106-455D508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18"/>
            <a:ext cx="10515600" cy="8218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 Model Performance</a:t>
            </a:r>
          </a:p>
        </p:txBody>
      </p:sp>
      <p:pic>
        <p:nvPicPr>
          <p:cNvPr id="2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1243E-E46A-4531-8FD2-5AD40E9600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" y="1617733"/>
            <a:ext cx="5500751" cy="4888585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B5DE6F4-ECBC-40F7-8CE7-0036284CE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87" y="1847117"/>
            <a:ext cx="5658488" cy="410501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A7E74D-84DF-49D0-A36B-6A9C5AAB1153}"/>
              </a:ext>
            </a:extLst>
          </p:cNvPr>
          <p:cNvSpPr/>
          <p:nvPr/>
        </p:nvSpPr>
        <p:spPr>
          <a:xfrm>
            <a:off x="701041" y="3736782"/>
            <a:ext cx="4375784" cy="1844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F1DCE-6E11-4383-80CE-A794776FE6E8}"/>
              </a:ext>
            </a:extLst>
          </p:cNvPr>
          <p:cNvSpPr/>
          <p:nvPr/>
        </p:nvSpPr>
        <p:spPr>
          <a:xfrm>
            <a:off x="9983665" y="5107597"/>
            <a:ext cx="1769656" cy="3547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F4DFE-F999-41EC-B87C-D8D98A35F7C8}"/>
              </a:ext>
            </a:extLst>
          </p:cNvPr>
          <p:cNvCxnSpPr>
            <a:cxnSpLocks/>
          </p:cNvCxnSpPr>
          <p:nvPr/>
        </p:nvCxnSpPr>
        <p:spPr>
          <a:xfrm flipH="1">
            <a:off x="3283745" y="1025280"/>
            <a:ext cx="5624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BC83-6CE0-4B30-8654-3764C2C9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Important Features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Predicting Recidivism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3BF9-8B70-4A40-99D2-806B625D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4010828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Age-At-Release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Supervising Judicial District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Type of Release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Crime Subtypes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D33CB-DAD1-4815-A7A9-B24FAEFA9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0259"/>
            <a:ext cx="6902736" cy="4365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16D5-9417-43FE-8C09-14696204C46E}"/>
              </a:ext>
            </a:extLst>
          </p:cNvPr>
          <p:cNvSpPr txBox="1"/>
          <p:nvPr/>
        </p:nvSpPr>
        <p:spPr>
          <a:xfrm>
            <a:off x="8156098" y="5368409"/>
            <a:ext cx="20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69289-A3DA-4FA0-A28F-EDC42D4A7005}"/>
              </a:ext>
            </a:extLst>
          </p:cNvPr>
          <p:cNvSpPr txBox="1"/>
          <p:nvPr/>
        </p:nvSpPr>
        <p:spPr>
          <a:xfrm rot="16200000">
            <a:off x="4355775" y="2939374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Name</a:t>
            </a:r>
          </a:p>
        </p:txBody>
      </p:sp>
    </p:spTree>
    <p:extLst>
      <p:ext uri="{BB962C8B-B14F-4D97-AF65-F5344CB8AC3E}">
        <p14:creationId xmlns:p14="http://schemas.microsoft.com/office/powerpoint/2010/main" val="22028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9969067-2717-4833-829D-EF331732704F}"/>
              </a:ext>
            </a:extLst>
          </p:cNvPr>
          <p:cNvSpPr/>
          <p:nvPr/>
        </p:nvSpPr>
        <p:spPr>
          <a:xfrm>
            <a:off x="304800" y="117580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C43B110-D6A9-43B6-905D-DB403774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7580"/>
            <a:ext cx="11582400" cy="9902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#1) Age at Release 		#2) Judicial District</a:t>
            </a:r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C0DB9-5EB1-46C5-95CD-FF027F355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0"/>
          <a:stretch/>
        </p:blipFill>
        <p:spPr>
          <a:xfrm>
            <a:off x="5582175" y="1690688"/>
            <a:ext cx="5962126" cy="4843052"/>
          </a:xfrm>
        </p:spPr>
      </p:pic>
      <p:pic>
        <p:nvPicPr>
          <p:cNvPr id="23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CE598A-DC61-4334-9F99-48A3F1F4E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6" b="85697"/>
          <a:stretch/>
        </p:blipFill>
        <p:spPr>
          <a:xfrm>
            <a:off x="5391562" y="1289947"/>
            <a:ext cx="1185084" cy="8014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E89E76-ABE7-472E-8F69-FB69EC37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3" y="1771650"/>
            <a:ext cx="4375500" cy="47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08F8A5-3734-4943-AF82-E7688B33910F}"/>
              </a:ext>
            </a:extLst>
          </p:cNvPr>
          <p:cNvSpPr/>
          <p:nvPr/>
        </p:nvSpPr>
        <p:spPr>
          <a:xfrm>
            <a:off x="304800" y="117580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86BCB-8D80-4C57-8FBF-587866BD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30"/>
            <a:ext cx="10515600" cy="6987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#3) Release Type 		#4) Crime Type-Subtypes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C4115-D390-46E4-8F71-6E1DB79A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4"/>
          <a:stretch/>
        </p:blipFill>
        <p:spPr>
          <a:xfrm>
            <a:off x="12573" y="1226616"/>
            <a:ext cx="6105849" cy="539536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3CA0E-B057-4A52-A9C1-A2178096F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73"/>
          <a:stretch/>
        </p:blipFill>
        <p:spPr>
          <a:xfrm>
            <a:off x="6336120" y="1238249"/>
            <a:ext cx="5770156" cy="5640909"/>
          </a:xfrm>
        </p:spPr>
      </p:pic>
      <p:pic>
        <p:nvPicPr>
          <p:cNvPr id="17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B4479-E5C0-44F6-8EBB-7EE65CD69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6" b="85697"/>
          <a:stretch/>
        </p:blipFill>
        <p:spPr>
          <a:xfrm>
            <a:off x="4836711" y="2216960"/>
            <a:ext cx="1185084" cy="8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324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Using Machine Learning to Predict Which of Iowa’s Prisoners Will Return to Crime</vt:lpstr>
      <vt:lpstr>IOWA’S RECIDIVISM PROBLEM</vt:lpstr>
      <vt:lpstr>Can we use data describing Iowa’s released prisoners to predict which prisoners will return to a life of crime?</vt:lpstr>
      <vt:lpstr>Data Source:  Iowa Dept. of Corrections</vt:lpstr>
      <vt:lpstr>OUR MODEL FOR PREDICTING IOWA’S PRISONER- RECIDIVISM</vt:lpstr>
      <vt:lpstr>Classification Model Performance</vt:lpstr>
      <vt:lpstr>Important Features in Predicting Recidivism</vt:lpstr>
      <vt:lpstr>#1) Age at Release   #2) Judicial District</vt:lpstr>
      <vt:lpstr>#3) Release Type   #4) Crime Type-Subtypes</vt:lpstr>
      <vt:lpstr>Conclusions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Recidivism in Released Prisoners in  the State of  Iowa</dc:title>
  <dc:creator>James Irving</dc:creator>
  <cp:lastModifiedBy>James Irving, Ph.D.</cp:lastModifiedBy>
  <cp:revision>23</cp:revision>
  <dcterms:created xsi:type="dcterms:W3CDTF">2019-05-23T00:45:41Z</dcterms:created>
  <dcterms:modified xsi:type="dcterms:W3CDTF">2020-01-21T02:59:28Z</dcterms:modified>
</cp:coreProperties>
</file>