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07-Sep-20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07-Sep-20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07-Sep-20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07-Sep-20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07-Sep-20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07-Sep-20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07-Sep-20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07-Sep-20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802098"/>
            <a:ext cx="8083247" cy="1646302"/>
          </a:xfrm>
        </p:spPr>
        <p:txBody>
          <a:bodyPr/>
          <a:lstStyle/>
          <a:p>
            <a:pPr algn="ctr"/>
            <a:r>
              <a:rPr lang="en-US" b="1" dirty="0" err="1"/>
              <a:t>IoT</a:t>
            </a:r>
            <a:r>
              <a:rPr lang="en-US" b="1" dirty="0"/>
              <a:t> based automated Biogas System</a:t>
            </a:r>
            <a:endParaRPr lang="en-US" dirty="0"/>
          </a:p>
        </p:txBody>
      </p:sp>
    </p:spTree>
    <p:extLst>
      <p:ext uri="{BB962C8B-B14F-4D97-AF65-F5344CB8AC3E}">
        <p14:creationId xmlns:p14="http://schemas.microsoft.com/office/powerpoint/2010/main" val="32887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00" b="1" dirty="0"/>
              <a:t>Methodology( work procedure of the system) </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2545893" y="2102402"/>
            <a:ext cx="2647950" cy="2076450"/>
          </a:xfrm>
          <a:prstGeom prst="rect">
            <a:avLst/>
          </a:prstGeom>
        </p:spPr>
      </p:pic>
      <p:pic>
        <p:nvPicPr>
          <p:cNvPr id="5" name="Picture 4"/>
          <p:cNvPicPr>
            <a:picLocks noChangeAspect="1"/>
          </p:cNvPicPr>
          <p:nvPr/>
        </p:nvPicPr>
        <p:blipFill>
          <a:blip r:embed="rId3"/>
          <a:stretch>
            <a:fillRect/>
          </a:stretch>
        </p:blipFill>
        <p:spPr>
          <a:xfrm>
            <a:off x="5408132" y="2102402"/>
            <a:ext cx="2647950" cy="2076450"/>
          </a:xfrm>
          <a:prstGeom prst="rect">
            <a:avLst/>
          </a:prstGeom>
        </p:spPr>
      </p:pic>
      <p:sp>
        <p:nvSpPr>
          <p:cNvPr id="8" name="Content Placeholder 2"/>
          <p:cNvSpPr txBox="1">
            <a:spLocks/>
          </p:cNvSpPr>
          <p:nvPr/>
        </p:nvSpPr>
        <p:spPr>
          <a:xfrm>
            <a:off x="677334" y="4178852"/>
            <a:ext cx="9202162" cy="186251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Biogas Plant</a:t>
            </a:r>
            <a:endParaRPr lang="en-US" dirty="0"/>
          </a:p>
        </p:txBody>
      </p:sp>
    </p:spTree>
    <p:extLst>
      <p:ext uri="{BB962C8B-B14F-4D97-AF65-F5344CB8AC3E}">
        <p14:creationId xmlns:p14="http://schemas.microsoft.com/office/powerpoint/2010/main" val="3274781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a:t>What outputs from the project can be considered for the assessment of its success?</a:t>
            </a:r>
            <a:r>
              <a:rPr lang="en-US" dirty="0"/>
              <a:t/>
            </a:r>
            <a:br>
              <a:rPr lang="en-US" dirty="0"/>
            </a:br>
            <a:endParaRPr lang="en-US" dirty="0"/>
          </a:p>
        </p:txBody>
      </p:sp>
      <p:sp>
        <p:nvSpPr>
          <p:cNvPr id="5" name="Content Placeholder 4"/>
          <p:cNvSpPr>
            <a:spLocks noGrp="1"/>
          </p:cNvSpPr>
          <p:nvPr>
            <p:ph idx="1"/>
          </p:nvPr>
        </p:nvSpPr>
        <p:spPr>
          <a:xfrm>
            <a:off x="677334" y="2160589"/>
            <a:ext cx="8596668" cy="2640011"/>
          </a:xfrm>
        </p:spPr>
        <p:txBody>
          <a:bodyPr/>
          <a:lstStyle/>
          <a:p>
            <a:pPr marL="0" indent="0">
              <a:buNone/>
            </a:pPr>
            <a:r>
              <a:rPr lang="en-US" dirty="0"/>
              <a:t>If the biogas plant will be automated, people can be interested to implement this. This will be helpful to protect our green environment. </a:t>
            </a:r>
          </a:p>
        </p:txBody>
      </p:sp>
    </p:spTree>
    <p:extLst>
      <p:ext uri="{BB962C8B-B14F-4D97-AF65-F5344CB8AC3E}">
        <p14:creationId xmlns:p14="http://schemas.microsoft.com/office/powerpoint/2010/main" val="3149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US" dirty="0"/>
          </a:p>
        </p:txBody>
      </p:sp>
      <p:sp>
        <p:nvSpPr>
          <p:cNvPr id="3" name="Content Placeholder 2"/>
          <p:cNvSpPr>
            <a:spLocks noGrp="1"/>
          </p:cNvSpPr>
          <p:nvPr>
            <p:ph idx="1"/>
          </p:nvPr>
        </p:nvSpPr>
        <p:spPr/>
        <p:txBody>
          <a:bodyPr/>
          <a:lstStyle/>
          <a:p>
            <a:pPr marL="0" indent="0" algn="just">
              <a:buNone/>
            </a:pPr>
            <a:r>
              <a:rPr lang="en-US" dirty="0"/>
              <a:t>Biogas is a potential and beneficial renewable energy source for sustaining rural women’s livelihoods support. Turning manure like sewer, urban waste and cow-dung into biogas is reaping rich rewards for many people not only in urban and rural communities of Bangladesh but around the world.  Biogas can be used to supply power to remote villages for lighting, playing small radios and power television sets. </a:t>
            </a:r>
            <a:r>
              <a:rPr lang="en-US" dirty="0" smtClean="0"/>
              <a:t>Even </a:t>
            </a:r>
            <a:r>
              <a:rPr lang="en-US" dirty="0"/>
              <a:t>though biogas is an important alternative fuel power, sometimes it is not popular for some issues such as suddenly reducing gas pressure, scarcity of cow dung etc. These issues can be </a:t>
            </a:r>
            <a:r>
              <a:rPr lang="en-US" dirty="0" err="1"/>
              <a:t>occered</a:t>
            </a:r>
            <a:r>
              <a:rPr lang="en-US" dirty="0"/>
              <a:t> due to prior knowledge and operating problem of assigned gas plant operator.</a:t>
            </a:r>
          </a:p>
          <a:p>
            <a:endParaRPr lang="en-US" dirty="0"/>
          </a:p>
        </p:txBody>
      </p:sp>
    </p:spTree>
    <p:extLst>
      <p:ext uri="{BB962C8B-B14F-4D97-AF65-F5344CB8AC3E}">
        <p14:creationId xmlns:p14="http://schemas.microsoft.com/office/powerpoint/2010/main" val="323639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examples of problems that can affect in production of biogas plant:</a:t>
            </a:r>
            <a:endParaRPr lang="en-US" dirty="0"/>
          </a:p>
        </p:txBody>
      </p:sp>
      <p:sp>
        <p:nvSpPr>
          <p:cNvPr id="3" name="Content Placeholder 2"/>
          <p:cNvSpPr>
            <a:spLocks noGrp="1"/>
          </p:cNvSpPr>
          <p:nvPr>
            <p:ph idx="1"/>
          </p:nvPr>
        </p:nvSpPr>
        <p:spPr/>
        <p:txBody>
          <a:bodyPr/>
          <a:lstStyle/>
          <a:p>
            <a:r>
              <a:rPr lang="en-US" dirty="0"/>
              <a:t>Gas yield has </a:t>
            </a:r>
            <a:r>
              <a:rPr lang="en-US" dirty="0" smtClean="0"/>
              <a:t>dropped</a:t>
            </a:r>
          </a:p>
          <a:p>
            <a:pPr lvl="1" fontAlgn="base"/>
            <a:r>
              <a:rPr lang="en-US" dirty="0"/>
              <a:t>Drop in quality of substrates</a:t>
            </a:r>
          </a:p>
          <a:p>
            <a:pPr lvl="1" fontAlgn="base"/>
            <a:r>
              <a:rPr lang="en-US" dirty="0"/>
              <a:t>Drop of temperature</a:t>
            </a:r>
          </a:p>
          <a:p>
            <a:pPr lvl="1" fontAlgn="base"/>
            <a:r>
              <a:rPr lang="en-US" dirty="0"/>
              <a:t>Compounds inhibition</a:t>
            </a:r>
          </a:p>
          <a:p>
            <a:pPr lvl="1" fontAlgn="base"/>
            <a:r>
              <a:rPr lang="en-US" dirty="0"/>
              <a:t>Non-homogenous substrates</a:t>
            </a:r>
          </a:p>
          <a:p>
            <a:pPr lvl="1"/>
            <a:r>
              <a:rPr lang="en-US" dirty="0"/>
              <a:t>Drop of methanogenic </a:t>
            </a:r>
            <a:r>
              <a:rPr lang="en-US" dirty="0" smtClean="0"/>
              <a:t>bacteria</a:t>
            </a:r>
          </a:p>
          <a:p>
            <a:pPr marL="338138" lvl="1"/>
            <a:r>
              <a:rPr lang="en-US" dirty="0" smtClean="0"/>
              <a:t>Methane </a:t>
            </a:r>
            <a:r>
              <a:rPr lang="en-US" dirty="0"/>
              <a:t>concentration </a:t>
            </a:r>
            <a:r>
              <a:rPr lang="en-US" dirty="0" smtClean="0"/>
              <a:t>dropped</a:t>
            </a:r>
          </a:p>
          <a:p>
            <a:pPr lvl="1" fontAlgn="base"/>
            <a:r>
              <a:rPr lang="en-US" dirty="0"/>
              <a:t>Drop in quality of substrates</a:t>
            </a:r>
            <a:endParaRPr lang="en-US" sz="1400" dirty="0"/>
          </a:p>
          <a:p>
            <a:pPr lvl="1" fontAlgn="base"/>
            <a:r>
              <a:rPr lang="en-US" dirty="0"/>
              <a:t>Drop of temperature</a:t>
            </a:r>
            <a:endParaRPr lang="en-US" sz="1400" dirty="0"/>
          </a:p>
          <a:p>
            <a:pPr lvl="1"/>
            <a:r>
              <a:rPr lang="en-US" dirty="0"/>
              <a:t>Compounds inhibition</a:t>
            </a:r>
            <a:endParaRPr lang="en-US" dirty="0" smtClean="0"/>
          </a:p>
        </p:txBody>
      </p:sp>
    </p:spTree>
    <p:extLst>
      <p:ext uri="{BB962C8B-B14F-4D97-AF65-F5344CB8AC3E}">
        <p14:creationId xmlns:p14="http://schemas.microsoft.com/office/powerpoint/2010/main" val="114860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examples of problems that can affect in production of biogas plant:</a:t>
            </a:r>
            <a:endParaRPr lang="en-US" dirty="0"/>
          </a:p>
        </p:txBody>
      </p:sp>
      <p:sp>
        <p:nvSpPr>
          <p:cNvPr id="3" name="Content Placeholder 2"/>
          <p:cNvSpPr>
            <a:spLocks noGrp="1"/>
          </p:cNvSpPr>
          <p:nvPr>
            <p:ph idx="1"/>
          </p:nvPr>
        </p:nvSpPr>
        <p:spPr/>
        <p:txBody>
          <a:bodyPr>
            <a:normAutofit lnSpcReduction="10000"/>
          </a:bodyPr>
          <a:lstStyle/>
          <a:p>
            <a:r>
              <a:rPr lang="en-US" dirty="0"/>
              <a:t>Foaming </a:t>
            </a:r>
            <a:r>
              <a:rPr lang="en-US" dirty="0" smtClean="0"/>
              <a:t>problem</a:t>
            </a:r>
          </a:p>
          <a:p>
            <a:pPr lvl="1" fontAlgn="base"/>
            <a:r>
              <a:rPr lang="en-US" dirty="0"/>
              <a:t>A new substrates with high protein content has been added</a:t>
            </a:r>
          </a:p>
          <a:p>
            <a:pPr lvl="1" fontAlgn="base"/>
            <a:r>
              <a:rPr lang="en-US" dirty="0"/>
              <a:t>Air is introduced in the digestion</a:t>
            </a:r>
          </a:p>
          <a:p>
            <a:pPr lvl="1"/>
            <a:r>
              <a:rPr lang="en-US" dirty="0"/>
              <a:t>Temperature is </a:t>
            </a:r>
            <a:r>
              <a:rPr lang="en-US" dirty="0" smtClean="0"/>
              <a:t>changing</a:t>
            </a:r>
          </a:p>
          <a:p>
            <a:pPr marL="338138" lvl="1"/>
            <a:r>
              <a:rPr lang="en-US" dirty="0"/>
              <a:t>pH </a:t>
            </a:r>
            <a:r>
              <a:rPr lang="en-US" dirty="0" smtClean="0"/>
              <a:t>dropped</a:t>
            </a:r>
          </a:p>
          <a:p>
            <a:pPr lvl="1" fontAlgn="base"/>
            <a:r>
              <a:rPr lang="en-US" dirty="0"/>
              <a:t>Feeding rate is too high or variable</a:t>
            </a:r>
            <a:endParaRPr lang="en-US" sz="1400" dirty="0"/>
          </a:p>
          <a:p>
            <a:pPr lvl="1" fontAlgn="base"/>
            <a:r>
              <a:rPr lang="en-US" dirty="0"/>
              <a:t>Operating temperature have changed</a:t>
            </a:r>
            <a:endParaRPr lang="en-US" sz="1400" dirty="0"/>
          </a:p>
          <a:p>
            <a:pPr lvl="1"/>
            <a:r>
              <a:rPr lang="en-US" dirty="0"/>
              <a:t>Agitation is not </a:t>
            </a:r>
            <a:r>
              <a:rPr lang="en-US" dirty="0" smtClean="0"/>
              <a:t>working</a:t>
            </a:r>
          </a:p>
          <a:p>
            <a:pPr marL="0" lvl="1" indent="0">
              <a:buNone/>
            </a:pPr>
            <a:endParaRPr lang="en-US" dirty="0" smtClean="0"/>
          </a:p>
          <a:p>
            <a:pPr marL="0" lvl="1" indent="0">
              <a:buNone/>
            </a:pPr>
            <a:r>
              <a:rPr lang="en-US" dirty="0" smtClean="0"/>
              <a:t>An </a:t>
            </a:r>
            <a:r>
              <a:rPr lang="en-US" dirty="0"/>
              <a:t>Internet of Things (</a:t>
            </a:r>
            <a:r>
              <a:rPr lang="en-US" dirty="0" err="1"/>
              <a:t>IoT</a:t>
            </a:r>
            <a:r>
              <a:rPr lang="en-US" dirty="0"/>
              <a:t>) technology with mobile apps can be helpful to solve these above problems. By using </a:t>
            </a:r>
            <a:r>
              <a:rPr lang="en-US" dirty="0" err="1"/>
              <a:t>IoT</a:t>
            </a:r>
            <a:r>
              <a:rPr lang="en-US" dirty="0"/>
              <a:t> a Biogas plant can be converted automated mostly. </a:t>
            </a:r>
          </a:p>
          <a:p>
            <a:pPr marL="0" lvl="1" indent="0">
              <a:buNone/>
            </a:pPr>
            <a:endParaRPr lang="en-US" dirty="0"/>
          </a:p>
        </p:txBody>
      </p:sp>
    </p:spTree>
    <p:extLst>
      <p:ext uri="{BB962C8B-B14F-4D97-AF65-F5344CB8AC3E}">
        <p14:creationId xmlns:p14="http://schemas.microsoft.com/office/powerpoint/2010/main" val="377385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 of the research project: </a:t>
            </a:r>
            <a:endParaRPr lang="en-US" dirty="0"/>
          </a:p>
        </p:txBody>
      </p:sp>
      <p:sp>
        <p:nvSpPr>
          <p:cNvPr id="3" name="Content Placeholder 2"/>
          <p:cNvSpPr>
            <a:spLocks noGrp="1"/>
          </p:cNvSpPr>
          <p:nvPr>
            <p:ph idx="1"/>
          </p:nvPr>
        </p:nvSpPr>
        <p:spPr/>
        <p:txBody>
          <a:bodyPr/>
          <a:lstStyle/>
          <a:p>
            <a:pPr marL="0" indent="0" algn="just">
              <a:buNone/>
            </a:pPr>
            <a:r>
              <a:rPr lang="en-US" dirty="0"/>
              <a:t> Developing automated biogas is the important objective of this research. Mobile Apps based remote monitoring system will be the additional part of this research.</a:t>
            </a:r>
          </a:p>
          <a:p>
            <a:endParaRPr lang="en-US" dirty="0"/>
          </a:p>
          <a:p>
            <a:pPr marL="0" indent="0">
              <a:buNone/>
            </a:pPr>
            <a:endParaRPr lang="en-US" dirty="0"/>
          </a:p>
        </p:txBody>
      </p:sp>
    </p:spTree>
    <p:extLst>
      <p:ext uri="{BB962C8B-B14F-4D97-AF65-F5344CB8AC3E}">
        <p14:creationId xmlns:p14="http://schemas.microsoft.com/office/powerpoint/2010/main" val="261509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Relate with socioeconomic Development</a:t>
            </a:r>
            <a:r>
              <a:rPr lang="en-US" dirty="0"/>
              <a:t/>
            </a:r>
            <a:br>
              <a:rPr lang="en-US" dirty="0"/>
            </a:br>
            <a:endParaRPr lang="en-US" dirty="0"/>
          </a:p>
        </p:txBody>
      </p:sp>
      <p:sp>
        <p:nvSpPr>
          <p:cNvPr id="3" name="Content Placeholder 2"/>
          <p:cNvSpPr>
            <a:spLocks noGrp="1"/>
          </p:cNvSpPr>
          <p:nvPr>
            <p:ph idx="1"/>
          </p:nvPr>
        </p:nvSpPr>
        <p:spPr/>
        <p:txBody>
          <a:bodyPr/>
          <a:lstStyle/>
          <a:p>
            <a:pPr marL="0" indent="0" algn="just">
              <a:buNone/>
            </a:pPr>
            <a:r>
              <a:rPr lang="en-US" dirty="0"/>
              <a:t>Most important impact is protecting green environment. This will help the villagers in meeting the energy needs. The use of state-of-the-art </a:t>
            </a:r>
            <a:r>
              <a:rPr lang="en-US" dirty="0" err="1"/>
              <a:t>IoT</a:t>
            </a:r>
            <a:r>
              <a:rPr lang="en-US" dirty="0"/>
              <a:t> technology with mobile application in rural areas will erode the role of the present government in the exchange of digital Bangladesh.</a:t>
            </a:r>
          </a:p>
          <a:p>
            <a:pPr marL="0" indent="0">
              <a:buNone/>
            </a:pPr>
            <a:endParaRPr lang="en-US" dirty="0"/>
          </a:p>
        </p:txBody>
      </p:sp>
    </p:spTree>
    <p:extLst>
      <p:ext uri="{BB962C8B-B14F-4D97-AF65-F5344CB8AC3E}">
        <p14:creationId xmlns:p14="http://schemas.microsoft.com/office/powerpoint/2010/main" val="380608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a:t>Work plan/ time </a:t>
            </a:r>
            <a:r>
              <a:rPr lang="en-US" u="sng" dirty="0" smtClean="0"/>
              <a:t>frame</a:t>
            </a:r>
            <a:r>
              <a:rPr lang="en-US" dirty="0" smtClean="0"/>
              <a:t/>
            </a:r>
            <a:br>
              <a:rPr lang="en-US" dirty="0" smtClean="0"/>
            </a:br>
            <a:r>
              <a:rPr lang="en-US" dirty="0"/>
              <a:t>Total: Six Months</a:t>
            </a:r>
            <a:br>
              <a:rPr lang="en-US" dirty="0"/>
            </a:br>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626496"/>
              </p:ext>
            </p:extLst>
          </p:nvPr>
        </p:nvGraphicFramePr>
        <p:xfrm>
          <a:off x="1256590" y="2250973"/>
          <a:ext cx="7985381" cy="2865310"/>
        </p:xfrm>
        <a:graphic>
          <a:graphicData uri="http://schemas.openxmlformats.org/drawingml/2006/table">
            <a:tbl>
              <a:tblPr firstRow="1" firstCol="1" bandRow="1">
                <a:tableStyleId>{5C22544A-7EE6-4342-B048-85BDC9FD1C3A}</a:tableStyleId>
              </a:tblPr>
              <a:tblGrid>
                <a:gridCol w="2816877">
                  <a:extLst>
                    <a:ext uri="{9D8B030D-6E8A-4147-A177-3AD203B41FA5}">
                      <a16:colId xmlns:a16="http://schemas.microsoft.com/office/drawing/2014/main" val="3817265016"/>
                    </a:ext>
                  </a:extLst>
                </a:gridCol>
                <a:gridCol w="933320">
                  <a:extLst>
                    <a:ext uri="{9D8B030D-6E8A-4147-A177-3AD203B41FA5}">
                      <a16:colId xmlns:a16="http://schemas.microsoft.com/office/drawing/2014/main" val="4119609187"/>
                    </a:ext>
                  </a:extLst>
                </a:gridCol>
                <a:gridCol w="932380">
                  <a:extLst>
                    <a:ext uri="{9D8B030D-6E8A-4147-A177-3AD203B41FA5}">
                      <a16:colId xmlns:a16="http://schemas.microsoft.com/office/drawing/2014/main" val="1578040724"/>
                    </a:ext>
                  </a:extLst>
                </a:gridCol>
                <a:gridCol w="932380">
                  <a:extLst>
                    <a:ext uri="{9D8B030D-6E8A-4147-A177-3AD203B41FA5}">
                      <a16:colId xmlns:a16="http://schemas.microsoft.com/office/drawing/2014/main" val="2435650812"/>
                    </a:ext>
                  </a:extLst>
                </a:gridCol>
                <a:gridCol w="799853">
                  <a:extLst>
                    <a:ext uri="{9D8B030D-6E8A-4147-A177-3AD203B41FA5}">
                      <a16:colId xmlns:a16="http://schemas.microsoft.com/office/drawing/2014/main" val="2622424363"/>
                    </a:ext>
                  </a:extLst>
                </a:gridCol>
                <a:gridCol w="798914">
                  <a:extLst>
                    <a:ext uri="{9D8B030D-6E8A-4147-A177-3AD203B41FA5}">
                      <a16:colId xmlns:a16="http://schemas.microsoft.com/office/drawing/2014/main" val="2642257271"/>
                    </a:ext>
                  </a:extLst>
                </a:gridCol>
                <a:gridCol w="771657">
                  <a:extLst>
                    <a:ext uri="{9D8B030D-6E8A-4147-A177-3AD203B41FA5}">
                      <a16:colId xmlns:a16="http://schemas.microsoft.com/office/drawing/2014/main" val="750507783"/>
                    </a:ext>
                  </a:extLst>
                </a:gridCol>
              </a:tblGrid>
              <a:tr h="573062">
                <a:tc>
                  <a:txBody>
                    <a:bodyPr/>
                    <a:lstStyle/>
                    <a:p>
                      <a:pPr marL="0" marR="0" algn="ctr">
                        <a:lnSpc>
                          <a:spcPct val="150000"/>
                        </a:lnSpc>
                        <a:spcBef>
                          <a:spcPts val="0"/>
                        </a:spcBef>
                        <a:spcAft>
                          <a:spcPts val="0"/>
                        </a:spcAft>
                      </a:pPr>
                      <a:r>
                        <a:rPr lang="en-US" sz="1200" dirty="0">
                          <a:effectLst/>
                        </a:rPr>
                        <a:t>Task/Month</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50000"/>
                        </a:lnSpc>
                        <a:spcBef>
                          <a:spcPts val="0"/>
                        </a:spcBef>
                        <a:spcAft>
                          <a:spcPts val="0"/>
                        </a:spcAft>
                      </a:pPr>
                      <a:r>
                        <a:rPr lang="en-US" sz="1200" dirty="0">
                          <a:effectLst/>
                        </a:rPr>
                        <a:t>1st</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50000"/>
                        </a:lnSpc>
                        <a:spcBef>
                          <a:spcPts val="0"/>
                        </a:spcBef>
                        <a:spcAft>
                          <a:spcPts val="0"/>
                        </a:spcAft>
                      </a:pPr>
                      <a:r>
                        <a:rPr lang="en-US" sz="1200" dirty="0">
                          <a:effectLst/>
                        </a:rPr>
                        <a:t>2nd</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50000"/>
                        </a:lnSpc>
                        <a:spcBef>
                          <a:spcPts val="0"/>
                        </a:spcBef>
                        <a:spcAft>
                          <a:spcPts val="0"/>
                        </a:spcAft>
                      </a:pPr>
                      <a:r>
                        <a:rPr lang="en-US" sz="1200" dirty="0">
                          <a:effectLst/>
                        </a:rPr>
                        <a:t>3rd</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50000"/>
                        </a:lnSpc>
                        <a:spcBef>
                          <a:spcPts val="0"/>
                        </a:spcBef>
                        <a:spcAft>
                          <a:spcPts val="0"/>
                        </a:spcAft>
                      </a:pPr>
                      <a:r>
                        <a:rPr lang="en-US" sz="1200" dirty="0">
                          <a:effectLst/>
                        </a:rPr>
                        <a:t>4th</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50000"/>
                        </a:lnSpc>
                        <a:spcBef>
                          <a:spcPts val="0"/>
                        </a:spcBef>
                        <a:spcAft>
                          <a:spcPts val="0"/>
                        </a:spcAft>
                      </a:pPr>
                      <a:r>
                        <a:rPr lang="en-US" sz="1200" dirty="0">
                          <a:effectLst/>
                        </a:rPr>
                        <a:t>5th</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50000"/>
                        </a:lnSpc>
                        <a:spcBef>
                          <a:spcPts val="0"/>
                        </a:spcBef>
                        <a:spcAft>
                          <a:spcPts val="800"/>
                        </a:spcAft>
                      </a:pPr>
                      <a:r>
                        <a:rPr lang="en-US" sz="1200" dirty="0">
                          <a:effectLst/>
                        </a:rPr>
                        <a:t>6th</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287785933"/>
                  </a:ext>
                </a:extLst>
              </a:tr>
              <a:tr h="573062">
                <a:tc>
                  <a:txBody>
                    <a:bodyPr/>
                    <a:lstStyle/>
                    <a:p>
                      <a:pPr marL="0" marR="0" algn="l">
                        <a:lnSpc>
                          <a:spcPct val="150000"/>
                        </a:lnSpc>
                        <a:spcBef>
                          <a:spcPts val="0"/>
                        </a:spcBef>
                        <a:spcAft>
                          <a:spcPts val="0"/>
                        </a:spcAft>
                      </a:pPr>
                      <a:r>
                        <a:rPr lang="en-US" sz="1200" dirty="0">
                          <a:effectLst/>
                        </a:rPr>
                        <a:t>Create Biogas Plant</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solidFill>
                      <a:schemeClr val="tx2"/>
                    </a:solidFill>
                  </a:tcPr>
                </a:tc>
                <a:tc>
                  <a:txBody>
                    <a:bodyPr/>
                    <a:lstStyle/>
                    <a:p>
                      <a:pPr marL="0" marR="0" algn="l">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solidFill>
                      <a:schemeClr val="tx2"/>
                    </a:solidFill>
                  </a:tcPr>
                </a:tc>
                <a:tc>
                  <a:txBody>
                    <a:bodyPr/>
                    <a:lstStyle/>
                    <a:p>
                      <a:pPr marL="0" marR="0" algn="l">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43755833"/>
                  </a:ext>
                </a:extLst>
              </a:tr>
              <a:tr h="573062">
                <a:tc>
                  <a:txBody>
                    <a:bodyPr/>
                    <a:lstStyle/>
                    <a:p>
                      <a:pPr marL="0" marR="0" algn="l">
                        <a:lnSpc>
                          <a:spcPct val="150000"/>
                        </a:lnSpc>
                        <a:spcBef>
                          <a:spcPts val="0"/>
                        </a:spcBef>
                        <a:spcAft>
                          <a:spcPts val="0"/>
                        </a:spcAft>
                      </a:pPr>
                      <a:r>
                        <a:rPr lang="en-US" sz="1200">
                          <a:effectLst/>
                        </a:rPr>
                        <a:t>Mobile Apps Development</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solidFill>
                      <a:schemeClr val="tx2"/>
                    </a:solidFill>
                  </a:tcPr>
                </a:tc>
                <a:tc>
                  <a:txBody>
                    <a:bodyPr/>
                    <a:lstStyle/>
                    <a:p>
                      <a:pPr marL="0" marR="0" algn="l">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solidFill>
                      <a:schemeClr val="tx2"/>
                    </a:solidFill>
                  </a:tcPr>
                </a:tc>
                <a:tc>
                  <a:txBody>
                    <a:bodyPr/>
                    <a:lstStyle/>
                    <a:p>
                      <a:pPr marL="0" marR="0" algn="l">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solidFill>
                      <a:schemeClr val="tx2"/>
                    </a:solidFill>
                  </a:tcPr>
                </a:tc>
                <a:tc>
                  <a:txBody>
                    <a:bodyPr/>
                    <a:lstStyle/>
                    <a:p>
                      <a:pPr marL="0" marR="0" algn="l">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solidFill>
                      <a:schemeClr val="tx2"/>
                    </a:solidFill>
                  </a:tcPr>
                </a:tc>
                <a:tc>
                  <a:txBody>
                    <a:bodyPr/>
                    <a:lstStyle/>
                    <a:p>
                      <a:pPr marL="0" marR="0" algn="l">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183828090"/>
                  </a:ext>
                </a:extLst>
              </a:tr>
              <a:tr h="573062">
                <a:tc>
                  <a:txBody>
                    <a:bodyPr/>
                    <a:lstStyle/>
                    <a:p>
                      <a:pPr marL="0" marR="0" algn="l">
                        <a:lnSpc>
                          <a:spcPct val="150000"/>
                        </a:lnSpc>
                        <a:spcBef>
                          <a:spcPts val="0"/>
                        </a:spcBef>
                        <a:spcAft>
                          <a:spcPts val="0"/>
                        </a:spcAft>
                      </a:pPr>
                      <a:r>
                        <a:rPr lang="en-US" sz="1200" dirty="0" err="1">
                          <a:effectLst/>
                        </a:rPr>
                        <a:t>IoT</a:t>
                      </a:r>
                      <a:r>
                        <a:rPr lang="en-US" sz="1200" dirty="0">
                          <a:effectLst/>
                        </a:rPr>
                        <a:t> implementation</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solidFill>
                      <a:schemeClr val="tx2"/>
                    </a:solidFill>
                  </a:tcPr>
                </a:tc>
                <a:tc>
                  <a:txBody>
                    <a:bodyPr/>
                    <a:lstStyle/>
                    <a:p>
                      <a:pPr marL="0" marR="0" algn="l">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solidFill>
                      <a:schemeClr val="tx2"/>
                    </a:solidFill>
                  </a:tcPr>
                </a:tc>
                <a:tc>
                  <a:txBody>
                    <a:bodyPr/>
                    <a:lstStyle/>
                    <a:p>
                      <a:pPr marL="0" marR="0" algn="l">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solidFill>
                      <a:schemeClr val="tx2"/>
                    </a:solidFill>
                  </a:tcPr>
                </a:tc>
                <a:tc>
                  <a:txBody>
                    <a:bodyPr/>
                    <a:lstStyle/>
                    <a:p>
                      <a:pPr marL="0" marR="0" algn="l">
                        <a:lnSpc>
                          <a:spcPct val="150000"/>
                        </a:lnSpc>
                        <a:spcBef>
                          <a:spcPts val="0"/>
                        </a:spcBef>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solidFill>
                      <a:schemeClr val="tx2"/>
                    </a:solidFill>
                  </a:tcPr>
                </a:tc>
                <a:extLst>
                  <a:ext uri="{0D108BD9-81ED-4DB2-BD59-A6C34878D82A}">
                    <a16:rowId xmlns:a16="http://schemas.microsoft.com/office/drawing/2014/main" val="761272188"/>
                  </a:ext>
                </a:extLst>
              </a:tr>
              <a:tr h="573062">
                <a:tc>
                  <a:txBody>
                    <a:bodyPr/>
                    <a:lstStyle/>
                    <a:p>
                      <a:pPr marL="0" marR="0" algn="l">
                        <a:lnSpc>
                          <a:spcPct val="150000"/>
                        </a:lnSpc>
                        <a:spcBef>
                          <a:spcPts val="0"/>
                        </a:spcBef>
                        <a:spcAft>
                          <a:spcPts val="0"/>
                        </a:spcAft>
                      </a:pPr>
                      <a:r>
                        <a:rPr lang="en-US" sz="1200">
                          <a:effectLst/>
                        </a:rPr>
                        <a:t>Final Report</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l">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solidFill>
                      <a:schemeClr val="tx2"/>
                    </a:solidFill>
                  </a:tcPr>
                </a:tc>
                <a:tc>
                  <a:txBody>
                    <a:bodyPr/>
                    <a:lstStyle/>
                    <a:p>
                      <a:pPr marL="0" marR="0" algn="l">
                        <a:lnSpc>
                          <a:spcPct val="150000"/>
                        </a:lnSpc>
                        <a:spcBef>
                          <a:spcPts val="0"/>
                        </a:spcBef>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solidFill>
                      <a:schemeClr val="tx2"/>
                    </a:solidFill>
                  </a:tcPr>
                </a:tc>
                <a:extLst>
                  <a:ext uri="{0D108BD9-81ED-4DB2-BD59-A6C34878D82A}">
                    <a16:rowId xmlns:a16="http://schemas.microsoft.com/office/drawing/2014/main" val="2162442783"/>
                  </a:ext>
                </a:extLst>
              </a:tr>
            </a:tbl>
          </a:graphicData>
        </a:graphic>
      </p:graphicFrame>
    </p:spTree>
    <p:extLst>
      <p:ext uri="{BB962C8B-B14F-4D97-AF65-F5344CB8AC3E}">
        <p14:creationId xmlns:p14="http://schemas.microsoft.com/office/powerpoint/2010/main" val="47796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00" b="1" dirty="0"/>
              <a:t>Methodology( work procedure of the system)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Step-1: Making Biogas plant with </a:t>
            </a:r>
            <a:r>
              <a:rPr lang="en-US" dirty="0" err="1"/>
              <a:t>IoT</a:t>
            </a:r>
            <a:r>
              <a:rPr lang="en-US" dirty="0"/>
              <a:t> implementation facilities.</a:t>
            </a:r>
          </a:p>
          <a:p>
            <a:pPr marL="0" indent="0">
              <a:buNone/>
            </a:pPr>
            <a:r>
              <a:rPr lang="en-US" dirty="0"/>
              <a:t>Step-2: Developing </a:t>
            </a:r>
            <a:r>
              <a:rPr lang="en-US" dirty="0" err="1"/>
              <a:t>IoT</a:t>
            </a:r>
            <a:r>
              <a:rPr lang="en-US" dirty="0"/>
              <a:t> devices.</a:t>
            </a:r>
          </a:p>
          <a:p>
            <a:pPr marL="0" indent="0">
              <a:buNone/>
            </a:pPr>
            <a:r>
              <a:rPr lang="en-US" dirty="0"/>
              <a:t>Step-3: Connecting biogas plant with local cloud. </a:t>
            </a:r>
          </a:p>
          <a:p>
            <a:pPr marL="0" indent="0">
              <a:buNone/>
            </a:pPr>
            <a:r>
              <a:rPr lang="en-US" dirty="0"/>
              <a:t>Step-4: Developing Mobile Application for monitoring biogas plant</a:t>
            </a:r>
          </a:p>
          <a:p>
            <a:pPr marL="0" indent="0">
              <a:buNone/>
            </a:pPr>
            <a:endParaRPr lang="en-US" dirty="0"/>
          </a:p>
        </p:txBody>
      </p:sp>
    </p:spTree>
    <p:extLst>
      <p:ext uri="{BB962C8B-B14F-4D97-AF65-F5344CB8AC3E}">
        <p14:creationId xmlns:p14="http://schemas.microsoft.com/office/powerpoint/2010/main" val="190296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Methodology( work procedure of the system) </a:t>
            </a:r>
            <a:r>
              <a:rPr lang="en-US" dirty="0"/>
              <a:t/>
            </a:r>
            <a:br>
              <a:rPr lang="en-US" dirty="0"/>
            </a:br>
            <a:endParaRPr lang="en-US" dirty="0"/>
          </a:p>
        </p:txBody>
      </p:sp>
      <p:pic>
        <p:nvPicPr>
          <p:cNvPr id="13" name="Picture 12"/>
          <p:cNvPicPr>
            <a:picLocks noChangeAspect="1"/>
          </p:cNvPicPr>
          <p:nvPr/>
        </p:nvPicPr>
        <p:blipFill>
          <a:blip r:embed="rId2"/>
          <a:stretch>
            <a:fillRect/>
          </a:stretch>
        </p:blipFill>
        <p:spPr>
          <a:xfrm>
            <a:off x="1008505" y="1750558"/>
            <a:ext cx="7934325" cy="3705225"/>
          </a:xfrm>
          <a:prstGeom prst="rect">
            <a:avLst/>
          </a:prstGeom>
        </p:spPr>
      </p:pic>
    </p:spTree>
    <p:extLst>
      <p:ext uri="{BB962C8B-B14F-4D97-AF65-F5344CB8AC3E}">
        <p14:creationId xmlns:p14="http://schemas.microsoft.com/office/powerpoint/2010/main" val="27457844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TotalTime>
  <Words>462</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Vrinda</vt:lpstr>
      <vt:lpstr>Wingdings 3</vt:lpstr>
      <vt:lpstr>Facet</vt:lpstr>
      <vt:lpstr>IoT based automated Biogas System</vt:lpstr>
      <vt:lpstr>Problem Statement</vt:lpstr>
      <vt:lpstr>Here are examples of problems that can affect in production of biogas plant:</vt:lpstr>
      <vt:lpstr>Here are examples of problems that can affect in production of biogas plant:</vt:lpstr>
      <vt:lpstr>Objective of the research project: </vt:lpstr>
      <vt:lpstr>Relate with socioeconomic Development </vt:lpstr>
      <vt:lpstr>Work plan/ time frame Total: Six Months   </vt:lpstr>
      <vt:lpstr>Methodology( work procedure of the system)  </vt:lpstr>
      <vt:lpstr>Methodology( work procedure of the system)  </vt:lpstr>
      <vt:lpstr>Methodology( work procedure of the system)  </vt:lpstr>
      <vt:lpstr>What outputs from the project can be considered for the assessment of its success?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automated Biogas System</dc:title>
  <dc:creator>jisan</dc:creator>
  <cp:lastModifiedBy>jisan</cp:lastModifiedBy>
  <cp:revision>8</cp:revision>
  <dcterms:created xsi:type="dcterms:W3CDTF">2020-09-07T05:29:29Z</dcterms:created>
  <dcterms:modified xsi:type="dcterms:W3CDTF">2020-09-07T06:03:04Z</dcterms:modified>
</cp:coreProperties>
</file>