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5" r:id="rId2"/>
    <p:sldId id="256" r:id="rId3"/>
    <p:sldId id="266" r:id="rId4"/>
    <p:sldId id="268" r:id="rId5"/>
    <p:sldId id="261" r:id="rId6"/>
    <p:sldId id="258" r:id="rId7"/>
    <p:sldId id="262" r:id="rId8"/>
    <p:sldId id="269" r:id="rId9"/>
    <p:sldId id="264" r:id="rId10"/>
    <p:sldId id="263" r:id="rId11"/>
    <p:sldId id="267" r:id="rId12"/>
    <p:sldId id="25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1" autoAdjust="0"/>
    <p:restoredTop sz="86154" autoAdjust="0"/>
  </p:normalViewPr>
  <p:slideViewPr>
    <p:cSldViewPr>
      <p:cViewPr varScale="1">
        <p:scale>
          <a:sx n="67" d="100"/>
          <a:sy n="67" d="100"/>
        </p:scale>
        <p:origin x="1194"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22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6F2C1-B673-43C1-8030-43C3069B4203}" type="datetimeFigureOut">
              <a:rPr lang="en-US" smtClean="0"/>
              <a:pPr/>
              <a:t>11/12/2021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CAE84-20F5-4CF2-A9FF-4B2F7F47C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CAE84-20F5-4CF2-A9FF-4B2F7F47C8F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N -  New Experience </a:t>
            </a:r>
          </a:p>
          <a:p>
            <a:r>
              <a:rPr lang="en-US" dirty="0" smtClean="0"/>
              <a:t>A -  </a:t>
            </a:r>
            <a:r>
              <a:rPr lang="en-US" sz="1200" b="0" i="0" kern="1200" dirty="0" smtClean="0">
                <a:solidFill>
                  <a:schemeClr val="tx1"/>
                </a:solidFill>
                <a:latin typeface="+mn-lt"/>
                <a:ea typeface="+mn-ea"/>
                <a:cs typeface="+mn-cs"/>
              </a:rPr>
              <a:t>Ambition</a:t>
            </a:r>
          </a:p>
          <a:p>
            <a:r>
              <a:rPr lang="en-US" sz="1200" b="0" i="0" kern="1200" dirty="0" smtClean="0">
                <a:solidFill>
                  <a:schemeClr val="tx1"/>
                </a:solidFill>
                <a:latin typeface="+mn-lt"/>
                <a:ea typeface="+mn-ea"/>
                <a:cs typeface="+mn-cs"/>
              </a:rPr>
              <a:t>Z - zero tolerance</a:t>
            </a:r>
          </a:p>
          <a:p>
            <a:r>
              <a:rPr lang="en-US" sz="1200" b="0" i="0" kern="1200" dirty="0" smtClean="0">
                <a:solidFill>
                  <a:schemeClr val="tx1"/>
                </a:solidFill>
                <a:latin typeface="+mn-lt"/>
                <a:ea typeface="+mn-ea"/>
                <a:cs typeface="+mn-cs"/>
              </a:rPr>
              <a:t>R - rationality and realistic</a:t>
            </a:r>
          </a:p>
          <a:p>
            <a:r>
              <a:rPr lang="en-US" sz="1200" b="0" i="0" kern="1200" dirty="0" smtClean="0">
                <a:solidFill>
                  <a:schemeClr val="tx1"/>
                </a:solidFill>
                <a:latin typeface="+mn-lt"/>
                <a:ea typeface="+mn-ea"/>
                <a:cs typeface="+mn-cs"/>
              </a:rPr>
              <a:t>I – Self</a:t>
            </a:r>
          </a:p>
          <a:p>
            <a:r>
              <a:rPr lang="en-US" sz="1200" b="0" i="0" kern="1200" dirty="0" smtClean="0">
                <a:solidFill>
                  <a:schemeClr val="tx1"/>
                </a:solidFill>
                <a:latin typeface="+mn-lt"/>
                <a:ea typeface="+mn-ea"/>
                <a:cs typeface="+mn-cs"/>
              </a:rPr>
              <a:t>F – Future</a:t>
            </a:r>
          </a:p>
          <a:p>
            <a:endParaRPr lang="en-US" sz="1200" b="0" i="0" kern="1200" dirty="0" smtClean="0">
              <a:solidFill>
                <a:schemeClr val="tx1"/>
              </a:solidFill>
              <a:latin typeface="+mn-lt"/>
              <a:ea typeface="+mn-ea"/>
              <a:cs typeface="+mn-cs"/>
            </a:endParaRPr>
          </a:p>
          <a:p>
            <a:r>
              <a:rPr lang="bn-IN" sz="1200" b="0" i="0" kern="1200" dirty="0" smtClean="0">
                <a:solidFill>
                  <a:schemeClr val="tx1"/>
                </a:solidFill>
                <a:latin typeface="+mn-lt"/>
                <a:ea typeface="+mn-ea"/>
                <a:cs typeface="+mn-cs"/>
              </a:rPr>
              <a:t>নতুন</a:t>
            </a:r>
            <a:r>
              <a:rPr lang="bn-IN" sz="1200" b="0" i="0" kern="1200" baseline="0" dirty="0" smtClean="0">
                <a:solidFill>
                  <a:schemeClr val="tx1"/>
                </a:solidFill>
                <a:latin typeface="+mn-lt"/>
                <a:ea typeface="+mn-ea"/>
                <a:cs typeface="+mn-cs"/>
              </a:rPr>
              <a:t> অভিজ্ঞতা নিয়ে </a:t>
            </a:r>
            <a:r>
              <a:rPr lang="bn-IN" dirty="0" smtClean="0"/>
              <a:t>উচ্চাকাঙ্ক্ষার সাথে</a:t>
            </a:r>
            <a:r>
              <a:rPr lang="bn-IN" baseline="0" dirty="0" smtClean="0"/>
              <a:t> </a:t>
            </a:r>
            <a:r>
              <a:rPr lang="bn-IN" dirty="0" smtClean="0"/>
              <a:t>যুক্তিবাদী এবং বাস্তববাদীদের মত গড়ে</a:t>
            </a:r>
            <a:r>
              <a:rPr lang="bn-IN" baseline="0" dirty="0" smtClean="0"/>
              <a:t> নাও নিজের ভবিষ্যৎ। </a:t>
            </a:r>
            <a:endParaRPr lang="en-US" dirty="0"/>
          </a:p>
        </p:txBody>
      </p:sp>
      <p:sp>
        <p:nvSpPr>
          <p:cNvPr id="4" name="Slide Number Placeholder 3"/>
          <p:cNvSpPr>
            <a:spLocks noGrp="1"/>
          </p:cNvSpPr>
          <p:nvPr>
            <p:ph type="sldNum" sz="quarter" idx="10"/>
          </p:nvPr>
        </p:nvSpPr>
        <p:spPr/>
        <p:txBody>
          <a:bodyPr/>
          <a:lstStyle/>
          <a:p>
            <a:fld id="{97FCAE84-20F5-4CF2-A9FF-4B2F7F47C8F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professional training on </a:t>
            </a:r>
            <a:r>
              <a:rPr lang="en-US" dirty="0" err="1" smtClean="0"/>
              <a:t>CompTIA</a:t>
            </a:r>
            <a:r>
              <a:rPr lang="en-US" dirty="0" smtClean="0"/>
              <a:t> A+, CCNA, MTCRE, Windows Server, MS SQL Server,  OCP (DBA), OCA (Dev), Oracle Apex, MCSD (.NET MVC), SE (java),RHCE, </a:t>
            </a:r>
            <a:r>
              <a:rPr lang="en-US" dirty="0" err="1" smtClean="0"/>
              <a:t>Mysql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Practical Work experience (Software Development</a:t>
            </a:r>
            <a:r>
              <a:rPr lang="en-US" baseline="0" dirty="0" smtClean="0"/>
              <a:t> Track</a:t>
            </a:r>
            <a:r>
              <a:rPr lang="en-US" dirty="0" smtClean="0"/>
              <a:t>) on C#, AST.NET, ASP.NET</a:t>
            </a:r>
            <a:r>
              <a:rPr lang="en-US" baseline="0" dirty="0" smtClean="0"/>
              <a:t> MVC, </a:t>
            </a:r>
            <a:r>
              <a:rPr lang="en-US" dirty="0" smtClean="0"/>
              <a:t>PHP, PHP </a:t>
            </a:r>
            <a:r>
              <a:rPr lang="en-US" dirty="0" err="1" smtClean="0"/>
              <a:t>laravel</a:t>
            </a:r>
            <a:r>
              <a:rPr lang="en-US" dirty="0" smtClean="0"/>
              <a:t>, Node </a:t>
            </a:r>
            <a:r>
              <a:rPr lang="en-US" dirty="0" err="1" smtClean="0"/>
              <a:t>js</a:t>
            </a:r>
            <a:r>
              <a:rPr lang="en-US" dirty="0" smtClean="0"/>
              <a:t>, React </a:t>
            </a:r>
            <a:r>
              <a:rPr lang="en-US" dirty="0" err="1" smtClean="0"/>
              <a:t>js</a:t>
            </a:r>
            <a:r>
              <a:rPr lang="en-US" dirty="0" smtClean="0"/>
              <a:t>, SQL</a:t>
            </a:r>
            <a:r>
              <a:rPr lang="en-US" baseline="0" dirty="0" smtClean="0"/>
              <a:t> server, </a:t>
            </a:r>
            <a:r>
              <a:rPr lang="en-US" baseline="0" dirty="0" err="1" smtClean="0"/>
              <a:t>Mysql</a:t>
            </a:r>
            <a:r>
              <a:rPr lang="en-US" baseline="0" dirty="0" smtClean="0"/>
              <a:t>, Mongo DB and more</a:t>
            </a:r>
            <a:endParaRPr lang="en-US" dirty="0" smtClean="0"/>
          </a:p>
          <a:p>
            <a:endParaRPr lang="en-US" dirty="0"/>
          </a:p>
        </p:txBody>
      </p:sp>
      <p:sp>
        <p:nvSpPr>
          <p:cNvPr id="4" name="Slide Number Placeholder 3"/>
          <p:cNvSpPr>
            <a:spLocks noGrp="1"/>
          </p:cNvSpPr>
          <p:nvPr>
            <p:ph type="sldNum" sz="quarter" idx="10"/>
          </p:nvPr>
        </p:nvSpPr>
        <p:spPr/>
        <p:txBody>
          <a:bodyPr/>
          <a:lstStyle/>
          <a:p>
            <a:fld id="{97FCAE84-20F5-4CF2-A9FF-4B2F7F47C8F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CAE84-20F5-4CF2-A9FF-4B2F7F47C8F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790972" y="3778934"/>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582216"/>
            <a:ext cx="8062912" cy="1102519"/>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1687710"/>
            <a:ext cx="8062912" cy="131445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4509492"/>
            <a:ext cx="5791200" cy="273844"/>
          </a:xfrm>
        </p:spPr>
        <p:txBody>
          <a:bodyPr tIns="0" bIns="0" anchor="t"/>
          <a:lstStyle>
            <a:lvl1pPr algn="r">
              <a:defRPr sz="1000"/>
            </a:lvl1pPr>
          </a:lstStyle>
          <a:p>
            <a:fld id="{F50AE314-4E38-40B3-B273-B5A1B0070BC1}" type="datetimeFigureOut">
              <a:rPr lang="en-US" smtClean="0"/>
              <a:pPr/>
              <a:t>11/12/2021</a:t>
            </a:fld>
            <a:endParaRPr lang="en-US"/>
          </a:p>
        </p:txBody>
      </p:sp>
      <p:sp>
        <p:nvSpPr>
          <p:cNvPr id="17" name="Footer Placeholder 16"/>
          <p:cNvSpPr>
            <a:spLocks noGrp="1"/>
          </p:cNvSpPr>
          <p:nvPr>
            <p:ph type="ftr" sz="quarter" idx="11"/>
          </p:nvPr>
        </p:nvSpPr>
        <p:spPr>
          <a:xfrm>
            <a:off x="1371600" y="4238028"/>
            <a:ext cx="5791200" cy="273844"/>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023980FB-5200-4B56-8B9D-C0203AB5D8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AE314-4E38-40B3-B273-B5A1B0070BC1}"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980FB-5200-4B56-8B9D-C0203AB5D8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57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857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AE314-4E38-40B3-B273-B5A1B0070BC1}"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980FB-5200-4B56-8B9D-C0203AB5D8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4860036"/>
            <a:ext cx="2133600" cy="226314"/>
          </a:xfrm>
        </p:spPr>
        <p:txBody>
          <a:bodyPr/>
          <a:lstStyle/>
          <a:p>
            <a:fld id="{F50AE314-4E38-40B3-B273-B5A1B0070BC1}" type="datetimeFigureOut">
              <a:rPr lang="en-US" smtClean="0"/>
              <a:pPr/>
              <a:t>11/12/2021</a:t>
            </a:fld>
            <a:endParaRPr lang="en-US"/>
          </a:p>
        </p:txBody>
      </p:sp>
      <p:sp>
        <p:nvSpPr>
          <p:cNvPr id="5" name="Footer Placeholder 4"/>
          <p:cNvSpPr>
            <a:spLocks noGrp="1"/>
          </p:cNvSpPr>
          <p:nvPr>
            <p:ph type="ftr" sz="quarter" idx="11"/>
          </p:nvPr>
        </p:nvSpPr>
        <p:spPr>
          <a:xfrm>
            <a:off x="457200" y="4860727"/>
            <a:ext cx="4260056" cy="225623"/>
          </a:xfrm>
        </p:spPr>
        <p:txBody>
          <a:bodyPr/>
          <a:lstStyle/>
          <a:p>
            <a:endParaRPr lang="en-US"/>
          </a:p>
        </p:txBody>
      </p:sp>
      <p:sp>
        <p:nvSpPr>
          <p:cNvPr id="6" name="Slide Number Placeholder 5"/>
          <p:cNvSpPr>
            <a:spLocks noGrp="1"/>
          </p:cNvSpPr>
          <p:nvPr>
            <p:ph type="sldNum" sz="quarter" idx="12"/>
          </p:nvPr>
        </p:nvSpPr>
        <p:spPr/>
        <p:txBody>
          <a:bodyPr/>
          <a:lstStyle/>
          <a:p>
            <a:fld id="{023980FB-5200-4B56-8B9D-C0203AB5D8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5276"/>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790972" y="70339"/>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4857750"/>
            <a:ext cx="2133600" cy="228600"/>
          </a:xfrm>
        </p:spPr>
        <p:txBody>
          <a:bodyPr/>
          <a:lstStyle/>
          <a:p>
            <a:fld id="{F50AE314-4E38-40B3-B273-B5A1B0070BC1}" type="datetimeFigureOut">
              <a:rPr lang="en-US" smtClean="0"/>
              <a:pPr/>
              <a:t>11/12/2021</a:t>
            </a:fld>
            <a:endParaRPr lang="en-US"/>
          </a:p>
        </p:txBody>
      </p:sp>
      <p:sp>
        <p:nvSpPr>
          <p:cNvPr id="5" name="Footer Placeholder 4"/>
          <p:cNvSpPr>
            <a:spLocks noGrp="1"/>
          </p:cNvSpPr>
          <p:nvPr>
            <p:ph type="ftr" sz="quarter" idx="11"/>
          </p:nvPr>
        </p:nvSpPr>
        <p:spPr>
          <a:xfrm>
            <a:off x="2619376" y="4860727"/>
            <a:ext cx="4260056" cy="225623"/>
          </a:xfrm>
        </p:spPr>
        <p:txBody>
          <a:bodyPr/>
          <a:lstStyle/>
          <a:p>
            <a:endParaRPr lang="en-US"/>
          </a:p>
        </p:txBody>
      </p:sp>
      <p:sp>
        <p:nvSpPr>
          <p:cNvPr id="6" name="Slide Number Placeholder 5"/>
          <p:cNvSpPr>
            <a:spLocks noGrp="1"/>
          </p:cNvSpPr>
          <p:nvPr>
            <p:ph type="sldNum" sz="quarter" idx="12"/>
          </p:nvPr>
        </p:nvSpPr>
        <p:spPr>
          <a:xfrm>
            <a:off x="8451056" y="607219"/>
            <a:ext cx="502920" cy="225623"/>
          </a:xfrm>
        </p:spPr>
        <p:txBody>
          <a:bodyPr/>
          <a:lstStyle/>
          <a:p>
            <a:fld id="{023980FB-5200-4B56-8B9D-C0203AB5D85E}" type="slidenum">
              <a:rPr lang="en-US" smtClean="0"/>
              <a:pPr/>
              <a:t>‹#›</a:t>
            </a:fld>
            <a:endParaRPr lang="en-US"/>
          </a:p>
        </p:txBody>
      </p:sp>
      <p:cxnSp>
        <p:nvCxnSpPr>
          <p:cNvPr id="11" name="Straight Connector 10"/>
          <p:cNvCxnSpPr/>
          <p:nvPr/>
        </p:nvCxnSpPr>
        <p:spPr>
          <a:xfrm rot="10800000">
            <a:off x="6468795"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225152"/>
            <a:ext cx="3886200" cy="17145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4860727"/>
            <a:ext cx="2133600" cy="226314"/>
          </a:xfrm>
        </p:spPr>
        <p:txBody>
          <a:bodyPr/>
          <a:lstStyle/>
          <a:p>
            <a:fld id="{F50AE314-4E38-40B3-B273-B5A1B0070BC1}" type="datetimeFigureOut">
              <a:rPr lang="en-US" smtClean="0"/>
              <a:pPr/>
              <a:t>11/12/2021</a:t>
            </a:fld>
            <a:endParaRPr lang="en-US"/>
          </a:p>
        </p:txBody>
      </p:sp>
      <p:sp>
        <p:nvSpPr>
          <p:cNvPr id="6" name="Footer Placeholder 5"/>
          <p:cNvSpPr>
            <a:spLocks noGrp="1"/>
          </p:cNvSpPr>
          <p:nvPr>
            <p:ph type="ftr" sz="quarter" idx="11"/>
          </p:nvPr>
        </p:nvSpPr>
        <p:spPr>
          <a:xfrm>
            <a:off x="457200" y="4860727"/>
            <a:ext cx="4260056" cy="226314"/>
          </a:xfrm>
        </p:spPr>
        <p:txBody>
          <a:bodyPr/>
          <a:lstStyle/>
          <a:p>
            <a:endParaRPr lang="en-US"/>
          </a:p>
        </p:txBody>
      </p:sp>
      <p:sp>
        <p:nvSpPr>
          <p:cNvPr id="7" name="Slide Number Placeholder 6"/>
          <p:cNvSpPr>
            <a:spLocks noGrp="1"/>
          </p:cNvSpPr>
          <p:nvPr>
            <p:ph type="sldNum" sz="quarter" idx="12"/>
          </p:nvPr>
        </p:nvSpPr>
        <p:spPr>
          <a:xfrm>
            <a:off x="7589520" y="4860727"/>
            <a:ext cx="502920" cy="226314"/>
          </a:xfrm>
        </p:spPr>
        <p:txBody>
          <a:bodyPr/>
          <a:lstStyle/>
          <a:p>
            <a:fld id="{023980FB-5200-4B56-8B9D-C0203AB5D8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18049"/>
            <a:ext cx="1066800" cy="4615434"/>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4860727"/>
            <a:ext cx="2130552" cy="226314"/>
          </a:xfrm>
        </p:spPr>
        <p:txBody>
          <a:bodyPr/>
          <a:lstStyle/>
          <a:p>
            <a:fld id="{F50AE314-4E38-40B3-B273-B5A1B0070BC1}" type="datetimeFigureOut">
              <a:rPr lang="en-US" smtClean="0"/>
              <a:pPr/>
              <a:t>11/12/2021</a:t>
            </a:fld>
            <a:endParaRPr lang="en-US"/>
          </a:p>
        </p:txBody>
      </p:sp>
      <p:sp>
        <p:nvSpPr>
          <p:cNvPr id="8" name="Footer Placeholder 7"/>
          <p:cNvSpPr>
            <a:spLocks noGrp="1"/>
          </p:cNvSpPr>
          <p:nvPr>
            <p:ph type="ftr" sz="quarter" idx="11"/>
          </p:nvPr>
        </p:nvSpPr>
        <p:spPr>
          <a:xfrm>
            <a:off x="457200" y="4860727"/>
            <a:ext cx="4261104" cy="226314"/>
          </a:xfrm>
        </p:spPr>
        <p:txBody>
          <a:bodyPr/>
          <a:lstStyle/>
          <a:p>
            <a:endParaRPr lang="en-US"/>
          </a:p>
        </p:txBody>
      </p:sp>
      <p:sp>
        <p:nvSpPr>
          <p:cNvPr id="9" name="Slide Number Placeholder 8"/>
          <p:cNvSpPr>
            <a:spLocks noGrp="1"/>
          </p:cNvSpPr>
          <p:nvPr>
            <p:ph type="sldNum" sz="quarter" idx="12"/>
          </p:nvPr>
        </p:nvSpPr>
        <p:spPr>
          <a:xfrm>
            <a:off x="7589520" y="4862322"/>
            <a:ext cx="502920" cy="226314"/>
          </a:xfrm>
        </p:spPr>
        <p:txBody>
          <a:bodyPr/>
          <a:lstStyle>
            <a:lvl1pPr algn="ctr">
              <a:defRPr/>
            </a:lvl1pPr>
          </a:lstStyle>
          <a:p>
            <a:fld id="{023980FB-5200-4B56-8B9D-C0203AB5D8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AE314-4E38-40B3-B273-B5A1B0070BC1}" type="datetimeFigureOut">
              <a:rPr lang="en-US" smtClean="0"/>
              <a:pPr/>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980FB-5200-4B56-8B9D-C0203AB5D8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4860727"/>
            <a:ext cx="2133600" cy="226314"/>
          </a:xfrm>
        </p:spPr>
        <p:txBody>
          <a:bodyPr/>
          <a:lstStyle/>
          <a:p>
            <a:fld id="{F50AE314-4E38-40B3-B273-B5A1B0070BC1}" type="datetimeFigureOut">
              <a:rPr lang="en-US" smtClean="0"/>
              <a:pPr/>
              <a:t>11/12/2021</a:t>
            </a:fld>
            <a:endParaRPr lang="en-US"/>
          </a:p>
        </p:txBody>
      </p:sp>
      <p:sp>
        <p:nvSpPr>
          <p:cNvPr id="3" name="Footer Placeholder 2"/>
          <p:cNvSpPr>
            <a:spLocks noGrp="1"/>
          </p:cNvSpPr>
          <p:nvPr>
            <p:ph type="ftr" sz="quarter" idx="11"/>
          </p:nvPr>
        </p:nvSpPr>
        <p:spPr>
          <a:xfrm>
            <a:off x="457200" y="4861418"/>
            <a:ext cx="4260056" cy="225623"/>
          </a:xfrm>
        </p:spPr>
        <p:txBody>
          <a:bodyPr/>
          <a:lstStyle/>
          <a:p>
            <a:endParaRPr lang="en-US"/>
          </a:p>
        </p:txBody>
      </p:sp>
      <p:sp>
        <p:nvSpPr>
          <p:cNvPr id="4" name="Slide Number Placeholder 3"/>
          <p:cNvSpPr>
            <a:spLocks noGrp="1"/>
          </p:cNvSpPr>
          <p:nvPr>
            <p:ph type="sldNum" sz="quarter" idx="12"/>
          </p:nvPr>
        </p:nvSpPr>
        <p:spPr>
          <a:xfrm>
            <a:off x="7589520" y="4860727"/>
            <a:ext cx="502920" cy="226314"/>
          </a:xfrm>
        </p:spPr>
        <p:txBody>
          <a:bodyPr/>
          <a:lstStyle/>
          <a:p>
            <a:fld id="{023980FB-5200-4B56-8B9D-C0203AB5D8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5748"/>
            <a:ext cx="914400" cy="44577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4917186"/>
            <a:ext cx="2133600" cy="226314"/>
          </a:xfrm>
        </p:spPr>
        <p:txBody>
          <a:bodyPr/>
          <a:lstStyle>
            <a:lvl1pPr>
              <a:defRPr sz="900"/>
            </a:lvl1pPr>
          </a:lstStyle>
          <a:p>
            <a:fld id="{F50AE314-4E38-40B3-B273-B5A1B0070BC1}" type="datetimeFigureOut">
              <a:rPr lang="en-US" smtClean="0"/>
              <a:pPr/>
              <a:t>11/12/2021</a:t>
            </a:fld>
            <a:endParaRPr lang="en-US"/>
          </a:p>
        </p:txBody>
      </p:sp>
      <p:sp>
        <p:nvSpPr>
          <p:cNvPr id="6" name="Footer Placeholder 5"/>
          <p:cNvSpPr>
            <a:spLocks noGrp="1"/>
          </p:cNvSpPr>
          <p:nvPr>
            <p:ph type="ftr" sz="quarter" idx="11"/>
          </p:nvPr>
        </p:nvSpPr>
        <p:spPr>
          <a:xfrm>
            <a:off x="1135856" y="4917186"/>
            <a:ext cx="5143120" cy="226314"/>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4917186"/>
            <a:ext cx="502920" cy="226314"/>
          </a:xfrm>
        </p:spPr>
        <p:txBody>
          <a:bodyPr/>
          <a:lstStyle>
            <a:lvl1pPr>
              <a:defRPr sz="900"/>
            </a:lvl1pPr>
          </a:lstStyle>
          <a:p>
            <a:fld id="{023980FB-5200-4B56-8B9D-C0203AB5D8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280475"/>
            <a:ext cx="7333488" cy="41148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4917186"/>
            <a:ext cx="2103120" cy="226314"/>
          </a:xfrm>
        </p:spPr>
        <p:txBody>
          <a:bodyPr/>
          <a:lstStyle>
            <a:lvl1pPr>
              <a:defRPr sz="900"/>
            </a:lvl1pPr>
          </a:lstStyle>
          <a:p>
            <a:fld id="{F50AE314-4E38-40B3-B273-B5A1B0070BC1}" type="datetimeFigureOut">
              <a:rPr lang="en-US" smtClean="0"/>
              <a:pPr/>
              <a:t>11/12/2021</a:t>
            </a:fld>
            <a:endParaRPr lang="en-US"/>
          </a:p>
        </p:txBody>
      </p:sp>
      <p:sp>
        <p:nvSpPr>
          <p:cNvPr id="6" name="Footer Placeholder 5"/>
          <p:cNvSpPr>
            <a:spLocks noGrp="1"/>
          </p:cNvSpPr>
          <p:nvPr>
            <p:ph type="ftr" sz="quarter" idx="11"/>
          </p:nvPr>
        </p:nvSpPr>
        <p:spPr>
          <a:xfrm>
            <a:off x="1170432" y="4917877"/>
            <a:ext cx="4948072" cy="226314"/>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4917186"/>
            <a:ext cx="365760" cy="226314"/>
          </a:xfrm>
        </p:spPr>
        <p:txBody>
          <a:bodyPr/>
          <a:lstStyle>
            <a:lvl1pPr algn="ctr">
              <a:defRPr sz="900"/>
            </a:lvl1pPr>
          </a:lstStyle>
          <a:p>
            <a:fld id="{023980FB-5200-4B56-8B9D-C0203AB5D8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00620"/>
            <a:ext cx="8229600" cy="1049274"/>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F50AE314-4E38-40B3-B273-B5A1B0070BC1}" type="datetimeFigureOut">
              <a:rPr lang="en-US" smtClean="0"/>
              <a:pPr/>
              <a:t>11/12/2021</a:t>
            </a:fld>
            <a:endParaRPr lang="en-US"/>
          </a:p>
        </p:txBody>
      </p:sp>
      <p:sp>
        <p:nvSpPr>
          <p:cNvPr id="3" name="Footer Placeholder 2"/>
          <p:cNvSpPr>
            <a:spLocks noGrp="1"/>
          </p:cNvSpPr>
          <p:nvPr>
            <p:ph type="ftr" sz="quarter" idx="3"/>
          </p:nvPr>
        </p:nvSpPr>
        <p:spPr>
          <a:xfrm>
            <a:off x="457200" y="4861418"/>
            <a:ext cx="4260056" cy="225623"/>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fld id="{023980FB-5200-4B56-8B9D-C0203AB5D85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Before Start please remember this thing</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dirty="0" smtClean="0"/>
              <a:t>Please respect your country and language. If you thing English is the magic of success then please see Japan, china, Germany,  Europe region, Russia etc they use their local language for any international or business related communication with their  local language.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a:t>
            </a:r>
            <a:endParaRPr lang="en-US" dirty="0"/>
          </a:p>
        </p:txBody>
      </p:sp>
      <p:sp>
        <p:nvSpPr>
          <p:cNvPr id="3" name="Content Placeholder 2"/>
          <p:cNvSpPr>
            <a:spLocks noGrp="1"/>
          </p:cNvSpPr>
          <p:nvPr>
            <p:ph idx="1"/>
          </p:nvPr>
        </p:nvSpPr>
        <p:spPr/>
        <p:txBody>
          <a:bodyPr/>
          <a:lstStyle/>
          <a:p>
            <a:r>
              <a:rPr lang="en-US" dirty="0" smtClean="0"/>
              <a:t>First Priority software industry.</a:t>
            </a:r>
          </a:p>
          <a:p>
            <a:r>
              <a:rPr lang="en-US" dirty="0" smtClean="0"/>
              <a:t>Second priority non technical organization.</a:t>
            </a:r>
          </a:p>
          <a:p>
            <a:r>
              <a:rPr lang="en-US" dirty="0" smtClean="0"/>
              <a:t>Fresher graduate student.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RND</a:t>
            </a:r>
            <a:endParaRPr lang="en-US" dirty="0"/>
          </a:p>
        </p:txBody>
      </p:sp>
      <p:sp>
        <p:nvSpPr>
          <p:cNvPr id="3" name="Content Placeholder 2"/>
          <p:cNvSpPr>
            <a:spLocks noGrp="1"/>
          </p:cNvSpPr>
          <p:nvPr>
            <p:ph idx="1"/>
          </p:nvPr>
        </p:nvSpPr>
        <p:spPr>
          <a:xfrm>
            <a:off x="457200" y="1200150"/>
            <a:ext cx="8229600" cy="3429000"/>
          </a:xfrm>
        </p:spPr>
        <p:txBody>
          <a:bodyPr>
            <a:normAutofit fontScale="85000" lnSpcReduction="10000"/>
          </a:bodyPr>
          <a:lstStyle/>
          <a:p>
            <a:r>
              <a:rPr lang="en-US" sz="2400" dirty="0" smtClean="0"/>
              <a:t>May be Most unique Features real time data grid view(RND successful) </a:t>
            </a:r>
          </a:p>
          <a:p>
            <a:r>
              <a:rPr lang="en-US" sz="2400" dirty="0" smtClean="0"/>
              <a:t>**** Remove web API (get, post, put, delete) request. Very </a:t>
            </a:r>
            <a:r>
              <a:rPr lang="en-US" sz="2400" dirty="0" err="1" smtClean="0"/>
              <a:t>Very</a:t>
            </a:r>
            <a:r>
              <a:rPr lang="en-US" sz="2400" dirty="0" smtClean="0"/>
              <a:t> fast, trusted and constant performance with </a:t>
            </a:r>
            <a:r>
              <a:rPr lang="en-US" sz="2400" smtClean="0"/>
              <a:t>high security </a:t>
            </a:r>
            <a:r>
              <a:rPr lang="en-US" sz="2400" dirty="0" smtClean="0"/>
              <a:t>never seen before with </a:t>
            </a:r>
            <a:r>
              <a:rPr lang="en-US" sz="2400" smtClean="0"/>
              <a:t>fixed lowest bandwidth</a:t>
            </a:r>
            <a:r>
              <a:rPr lang="en-US" sz="2400" dirty="0" smtClean="0"/>
              <a:t>.  (RND successful) </a:t>
            </a:r>
          </a:p>
          <a:p>
            <a:r>
              <a:rPr lang="en-US" sz="2400" dirty="0" smtClean="0"/>
              <a:t>In future we are try to add open cv.(RND successful) </a:t>
            </a:r>
          </a:p>
          <a:p>
            <a:r>
              <a:rPr lang="en-US" sz="2400" dirty="0" smtClean="0"/>
              <a:t>Make it available for all API supported programming platform in the world like java, C#, python etc . (RND successful) </a:t>
            </a:r>
          </a:p>
          <a:p>
            <a:r>
              <a:rPr lang="en-US" sz="2400" dirty="0" smtClean="0"/>
              <a:t>Make it available for non </a:t>
            </a:r>
            <a:r>
              <a:rPr lang="en-US" sz="2400" dirty="0" err="1" smtClean="0"/>
              <a:t>sql</a:t>
            </a:r>
            <a:r>
              <a:rPr lang="en-US" sz="2400" dirty="0" smtClean="0"/>
              <a:t> DB. (RND Ongoing) </a:t>
            </a:r>
          </a:p>
          <a:p>
            <a:r>
              <a:rPr lang="en-US" sz="2400" dirty="0" smtClean="0"/>
              <a:t>Covert to IDE category (RND on going)</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085850"/>
            <a:ext cx="8229600" cy="3429000"/>
          </a:xfrm>
        </p:spPr>
        <p:txBody>
          <a:bodyPr/>
          <a:lstStyle/>
          <a:p>
            <a:r>
              <a:rPr lang="en-US" dirty="0" smtClean="0"/>
              <a:t>Every system has two side one advantage other is disadvantage. My project has also. But should agree this.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66750"/>
            <a:ext cx="9144000" cy="1049274"/>
          </a:xfrm>
        </p:spPr>
        <p:txBody>
          <a:bodyPr/>
          <a:lstStyle/>
          <a:p>
            <a:pPr algn="ctr"/>
            <a:r>
              <a:rPr lang="en-US" dirty="0" smtClean="0"/>
              <a:t>NAZRIF</a:t>
            </a:r>
            <a:endParaRPr lang="en-US" dirty="0"/>
          </a:p>
        </p:txBody>
      </p:sp>
      <p:sp>
        <p:nvSpPr>
          <p:cNvPr id="3" name="Subtitle 2"/>
          <p:cNvSpPr>
            <a:spLocks noGrp="1"/>
          </p:cNvSpPr>
          <p:nvPr>
            <p:ph type="subTitle" idx="4294967295"/>
          </p:nvPr>
        </p:nvSpPr>
        <p:spPr>
          <a:xfrm>
            <a:off x="0" y="1687116"/>
            <a:ext cx="9144000" cy="2484834"/>
          </a:xfrm>
        </p:spPr>
        <p:txBody>
          <a:bodyPr>
            <a:normAutofit fontScale="92500" lnSpcReduction="10000"/>
          </a:bodyPr>
          <a:lstStyle/>
          <a:p>
            <a:pPr algn="ctr">
              <a:buNone/>
            </a:pPr>
            <a:r>
              <a:rPr lang="en-US" dirty="0" smtClean="0"/>
              <a:t>An open source tool for develop dynamic web application include live voice call, video call, messenger. Own Data Table solution. It’s performance Better from </a:t>
            </a:r>
            <a:r>
              <a:rPr lang="en-US" dirty="0" err="1" smtClean="0"/>
              <a:t>jQuery</a:t>
            </a:r>
            <a:r>
              <a:rPr lang="en-US" dirty="0" smtClean="0"/>
              <a:t> Data Table. Some unique Features Available . We know it letter.  Also Available Lots of Features.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1950"/>
            <a:ext cx="8229600" cy="1049274"/>
          </a:xfrm>
        </p:spPr>
        <p:txBody>
          <a:bodyPr/>
          <a:lstStyle/>
          <a:p>
            <a:pPr algn="ctr"/>
            <a:r>
              <a:rPr lang="en-US" dirty="0" smtClean="0"/>
              <a:t>Creator</a:t>
            </a:r>
            <a:endParaRPr lang="en-US" dirty="0"/>
          </a:p>
        </p:txBody>
      </p:sp>
      <p:sp>
        <p:nvSpPr>
          <p:cNvPr id="3" name="Content Placeholder 2"/>
          <p:cNvSpPr>
            <a:spLocks noGrp="1"/>
          </p:cNvSpPr>
          <p:nvPr>
            <p:ph idx="1"/>
          </p:nvPr>
        </p:nvSpPr>
        <p:spPr/>
        <p:txBody>
          <a:bodyPr/>
          <a:lstStyle/>
          <a:p>
            <a:pPr algn="ctr">
              <a:buNone/>
            </a:pPr>
            <a:r>
              <a:rPr lang="en-US" dirty="0" smtClean="0"/>
              <a:t>SE </a:t>
            </a:r>
            <a:r>
              <a:rPr lang="en-US" dirty="0" err="1" smtClean="0"/>
              <a:t>Jisan</a:t>
            </a:r>
            <a:r>
              <a:rPr lang="en-US" dirty="0" smtClean="0"/>
              <a:t> Rahman</a:t>
            </a:r>
          </a:p>
          <a:p>
            <a:pPr algn="ctr">
              <a:buNone/>
            </a:pPr>
            <a:r>
              <a:rPr lang="en-US" dirty="0" smtClean="0"/>
              <a:t>IT Partner of </a:t>
            </a:r>
            <a:r>
              <a:rPr lang="en-US" smtClean="0"/>
              <a:t>SR Builders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8229600" cy="1049274"/>
          </a:xfrm>
        </p:spPr>
        <p:txBody>
          <a:bodyPr/>
          <a:lstStyle/>
          <a:p>
            <a:r>
              <a:rPr lang="en-US" dirty="0" smtClean="0"/>
              <a:t>Preparation for this project</a:t>
            </a:r>
            <a:endParaRPr lang="en-US" dirty="0"/>
          </a:p>
        </p:txBody>
      </p:sp>
      <p:sp>
        <p:nvSpPr>
          <p:cNvPr id="3" name="Content Placeholder 2"/>
          <p:cNvSpPr>
            <a:spLocks noGrp="1"/>
          </p:cNvSpPr>
          <p:nvPr>
            <p:ph idx="1"/>
          </p:nvPr>
        </p:nvSpPr>
        <p:spPr/>
        <p:txBody>
          <a:bodyPr/>
          <a:lstStyle/>
          <a:p>
            <a:r>
              <a:rPr lang="en-US" dirty="0" smtClean="0"/>
              <a:t>Study for this project 1 year</a:t>
            </a:r>
          </a:p>
          <a:p>
            <a:r>
              <a:rPr lang="en-US" dirty="0" smtClean="0"/>
              <a:t>Self Preparation  3 years</a:t>
            </a:r>
          </a:p>
          <a:p>
            <a:r>
              <a:rPr lang="en-US" dirty="0" smtClean="0"/>
              <a:t>For details see note of current slide or Visit: jisan.info</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5230"/>
          </a:xfrm>
        </p:spPr>
        <p:txBody>
          <a:bodyPr/>
          <a:lstStyle/>
          <a:p>
            <a:pPr algn="ctr"/>
            <a:r>
              <a:rPr lang="en-US" dirty="0" smtClean="0"/>
              <a:t>Motivation</a:t>
            </a:r>
            <a:endParaRPr lang="en-US" dirty="0"/>
          </a:p>
        </p:txBody>
      </p:sp>
      <p:sp>
        <p:nvSpPr>
          <p:cNvPr id="3" name="Content Placeholder 2"/>
          <p:cNvSpPr>
            <a:spLocks noGrp="1"/>
          </p:cNvSpPr>
          <p:nvPr>
            <p:ph idx="1"/>
          </p:nvPr>
        </p:nvSpPr>
        <p:spPr>
          <a:xfrm>
            <a:off x="457200" y="742950"/>
            <a:ext cx="8229600" cy="3886200"/>
          </a:xfrm>
        </p:spPr>
        <p:txBody>
          <a:bodyPr>
            <a:noAutofit/>
          </a:bodyPr>
          <a:lstStyle/>
          <a:p>
            <a:pPr algn="just"/>
            <a:r>
              <a:rPr lang="en-US" sz="2000" dirty="0" smtClean="0"/>
              <a:t>Once upon a time software manufacture industry appointment different skills employee for different sector . But Today they want full stack (2013) developer. That’s Why we  are loosing special talent people.</a:t>
            </a:r>
          </a:p>
          <a:p>
            <a:pPr algn="just"/>
            <a:r>
              <a:rPr lang="en-US" sz="2000" dirty="0" smtClean="0"/>
              <a:t>A full stack developer support multiple sector.(some employer has wrong concept). That’s why increase unemployment. </a:t>
            </a:r>
          </a:p>
          <a:p>
            <a:pPr algn="just"/>
            <a:r>
              <a:rPr lang="en-US" sz="2000" dirty="0" smtClean="0"/>
              <a:t>Most important final good is not quality full</a:t>
            </a:r>
          </a:p>
          <a:p>
            <a:pPr algn="just"/>
            <a:r>
              <a:rPr lang="en-US" sz="2000" dirty="0" smtClean="0"/>
              <a:t>95% CSE student has a confusion which language or with frame work should use. We will be solve this problem</a:t>
            </a:r>
          </a:p>
          <a:p>
            <a:pPr algn="just"/>
            <a:r>
              <a:rPr lang="en-US" sz="2000" dirty="0" smtClean="0"/>
              <a:t>Create position for CSE not for non technical IT person (who are not from CSE but skill to work IT).</a:t>
            </a:r>
          </a:p>
          <a:p>
            <a:pPr algn="ctr">
              <a:buNone/>
            </a:pPr>
            <a:r>
              <a:rPr lang="en-US" sz="2000" dirty="0" smtClean="0"/>
              <a:t>We wish this project will help us to solve this five point.</a:t>
            </a:r>
          </a:p>
          <a:p>
            <a:pPr algn="just"/>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00150"/>
            <a:ext cx="8229600" cy="3640956"/>
          </a:xfrm>
        </p:spPr>
        <p:txBody>
          <a:bodyPr>
            <a:normAutofit lnSpcReduction="10000"/>
          </a:bodyPr>
          <a:lstStyle/>
          <a:p>
            <a:pPr algn="just"/>
            <a:r>
              <a:rPr lang="en-US" sz="2500" dirty="0" smtClean="0"/>
              <a:t>This project is first time introduce by me for a combination with node JS and react JS. Also available for PHP LARAVEL. Support any SQL database .</a:t>
            </a:r>
          </a:p>
          <a:p>
            <a:pPr algn="just"/>
            <a:r>
              <a:rPr lang="en-US" sz="2500" dirty="0" smtClean="0"/>
              <a:t>Application Category : Intelligence web development tools based on GUI (recommend by NAZRIF) or extension or plug-in or package or library or Frame Work.</a:t>
            </a:r>
          </a:p>
          <a:p>
            <a:pPr algn="just"/>
            <a:r>
              <a:rPr lang="en-US" sz="2500" dirty="0" smtClean="0"/>
              <a:t>Project Type: RND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Product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market no directly comparative product. But you may compare with oracle apex(2004) for get idea. Some feature is available in oracle apex ( Oracle Apex not popular in local market). Why can not compare with oracle apex. Because oracle apex is an IDE. But NAZRIF is a Tool.</a:t>
            </a:r>
          </a:p>
          <a:p>
            <a:r>
              <a:rPr lang="en-US" dirty="0" smtClean="0"/>
              <a:t>Do not compare with CMS(</a:t>
            </a:r>
            <a:r>
              <a:rPr lang="en-US" dirty="0" err="1" smtClean="0"/>
              <a:t>Moodle</a:t>
            </a:r>
            <a:r>
              <a:rPr lang="en-US" dirty="0" smtClean="0"/>
              <a:t>, </a:t>
            </a:r>
            <a:r>
              <a:rPr lang="en-US" dirty="0" err="1" smtClean="0"/>
              <a:t>Wordpress</a:t>
            </a:r>
            <a:r>
              <a:rPr lang="en-US" dirty="0" smtClean="0"/>
              <a:t>, </a:t>
            </a:r>
            <a:r>
              <a:rPr lang="en-US" dirty="0" err="1" smtClean="0"/>
              <a:t>joomla</a:t>
            </a:r>
            <a:r>
              <a:rPr lang="en-US" dirty="0" smtClean="0"/>
              <a:t>, </a:t>
            </a:r>
            <a:r>
              <a:rPr lang="en-US" dirty="0" err="1" smtClean="0"/>
              <a:t>Durpal</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2330"/>
          </a:xfrm>
        </p:spPr>
        <p:txBody>
          <a:bodyPr>
            <a:normAutofit fontScale="90000"/>
          </a:bodyPr>
          <a:lstStyle/>
          <a:p>
            <a:pPr algn="ctr"/>
            <a:r>
              <a:rPr lang="en-US" sz="3000" dirty="0" smtClean="0"/>
              <a:t>CMS vs. Oracle Apex</a:t>
            </a:r>
            <a:endParaRPr lang="en-US" sz="3000" dirty="0"/>
          </a:p>
        </p:txBody>
      </p:sp>
      <p:graphicFrame>
        <p:nvGraphicFramePr>
          <p:cNvPr id="4" name="Content Placeholder 3"/>
          <p:cNvGraphicFramePr>
            <a:graphicFrameLocks noGrp="1"/>
          </p:cNvGraphicFramePr>
          <p:nvPr>
            <p:ph idx="1"/>
          </p:nvPr>
        </p:nvGraphicFramePr>
        <p:xfrm>
          <a:off x="457200" y="521970"/>
          <a:ext cx="8229600" cy="430911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78130">
                <a:tc>
                  <a:txBody>
                    <a:bodyPr/>
                    <a:lstStyle/>
                    <a:p>
                      <a:pPr algn="ctr"/>
                      <a:r>
                        <a:rPr lang="en-US" sz="1200" dirty="0" smtClean="0">
                          <a:solidFill>
                            <a:schemeClr val="bg1">
                              <a:lumMod val="85000"/>
                              <a:lumOff val="15000"/>
                            </a:schemeClr>
                          </a:solidFill>
                        </a:rPr>
                        <a:t>CMS</a:t>
                      </a:r>
                      <a:endParaRPr lang="en-US" sz="1200" dirty="0">
                        <a:solidFill>
                          <a:schemeClr val="bg1">
                            <a:lumMod val="85000"/>
                            <a:lumOff val="15000"/>
                          </a:schemeClr>
                        </a:solidFill>
                      </a:endParaRPr>
                    </a:p>
                  </a:txBody>
                  <a:tcPr marT="34290" marB="34290"/>
                </a:tc>
                <a:tc>
                  <a:txBody>
                    <a:bodyPr/>
                    <a:lstStyle/>
                    <a:p>
                      <a:pPr algn="ctr"/>
                      <a:r>
                        <a:rPr lang="en-US" sz="1200" dirty="0" smtClean="0">
                          <a:solidFill>
                            <a:schemeClr val="bg1">
                              <a:lumMod val="85000"/>
                              <a:lumOff val="15000"/>
                            </a:schemeClr>
                          </a:solidFill>
                        </a:rPr>
                        <a:t>Oracle Apex</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0"/>
                  </a:ext>
                </a:extLst>
              </a:tr>
              <a:tr h="278130">
                <a:tc>
                  <a:txBody>
                    <a:bodyPr/>
                    <a:lstStyle/>
                    <a:p>
                      <a:r>
                        <a:rPr lang="en-US" sz="1200" dirty="0" smtClean="0">
                          <a:solidFill>
                            <a:schemeClr val="bg1">
                              <a:lumMod val="85000"/>
                              <a:lumOff val="15000"/>
                            </a:schemeClr>
                          </a:solidFill>
                        </a:rPr>
                        <a:t>Content Management  system</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IDE</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1"/>
                  </a:ext>
                </a:extLst>
              </a:tr>
              <a:tr h="434340">
                <a:tc>
                  <a:txBody>
                    <a:bodyPr/>
                    <a:lstStyle/>
                    <a:p>
                      <a:r>
                        <a:rPr lang="en-US" sz="1200" dirty="0" smtClean="0">
                          <a:solidFill>
                            <a:schemeClr val="bg1">
                              <a:lumMod val="85000"/>
                              <a:lumOff val="15000"/>
                            </a:schemeClr>
                          </a:solidFill>
                        </a:rPr>
                        <a:t>It’s a ready web application. </a:t>
                      </a:r>
                      <a:r>
                        <a:rPr lang="en-US" sz="1200" baseline="0" dirty="0" smtClean="0">
                          <a:solidFill>
                            <a:schemeClr val="bg1">
                              <a:lumMod val="85000"/>
                              <a:lumOff val="15000"/>
                            </a:schemeClr>
                          </a:solidFill>
                        </a:rPr>
                        <a:t> Can be use direct on production</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Using this you can develop web application.</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2"/>
                  </a:ext>
                </a:extLst>
              </a:tr>
              <a:tr h="278130">
                <a:tc>
                  <a:txBody>
                    <a:bodyPr/>
                    <a:lstStyle/>
                    <a:p>
                      <a:r>
                        <a:rPr lang="en-US" sz="1200" dirty="0" smtClean="0">
                          <a:solidFill>
                            <a:schemeClr val="bg1">
                              <a:lumMod val="85000"/>
                              <a:lumOff val="15000"/>
                            </a:schemeClr>
                          </a:solidFill>
                        </a:rPr>
                        <a:t>Developed by </a:t>
                      </a:r>
                      <a:r>
                        <a:rPr lang="en-US" sz="1200" dirty="0" err="1" smtClean="0">
                          <a:solidFill>
                            <a:schemeClr val="bg1">
                              <a:lumMod val="85000"/>
                              <a:lumOff val="15000"/>
                            </a:schemeClr>
                          </a:solidFill>
                        </a:rPr>
                        <a:t>php</a:t>
                      </a:r>
                      <a:r>
                        <a:rPr lang="en-US" sz="1200" dirty="0" smtClean="0">
                          <a:solidFill>
                            <a:schemeClr val="bg1">
                              <a:lumMod val="85000"/>
                              <a:lumOff val="15000"/>
                            </a:schemeClr>
                          </a:solidFill>
                        </a:rPr>
                        <a:t> &amp; </a:t>
                      </a:r>
                      <a:r>
                        <a:rPr lang="en-US" sz="1200" dirty="0" err="1" smtClean="0">
                          <a:solidFill>
                            <a:schemeClr val="bg1">
                              <a:lumMod val="85000"/>
                              <a:lumOff val="15000"/>
                            </a:schemeClr>
                          </a:solidFill>
                        </a:rPr>
                        <a:t>mysql</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Based on Java, Oracle</a:t>
                      </a:r>
                      <a:r>
                        <a:rPr lang="en-US" sz="1200" baseline="0" dirty="0" smtClean="0">
                          <a:solidFill>
                            <a:schemeClr val="bg1">
                              <a:lumMod val="85000"/>
                              <a:lumOff val="15000"/>
                            </a:schemeClr>
                          </a:solidFill>
                        </a:rPr>
                        <a:t> DB.</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3"/>
                  </a:ext>
                </a:extLst>
              </a:tr>
              <a:tr h="278130">
                <a:tc>
                  <a:txBody>
                    <a:bodyPr/>
                    <a:lstStyle/>
                    <a:p>
                      <a:r>
                        <a:rPr lang="en-US" sz="1200" dirty="0" smtClean="0">
                          <a:solidFill>
                            <a:schemeClr val="bg1">
                              <a:lumMod val="85000"/>
                              <a:lumOff val="15000"/>
                            </a:schemeClr>
                          </a:solidFill>
                        </a:rPr>
                        <a:t>Perfect for blog (DIU BLC)</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Perfect for  enterprise solution</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4"/>
                  </a:ext>
                </a:extLst>
              </a:tr>
              <a:tr h="278130">
                <a:tc>
                  <a:txBody>
                    <a:bodyPr/>
                    <a:lstStyle/>
                    <a:p>
                      <a:r>
                        <a:rPr lang="en-US" sz="1200" dirty="0" smtClean="0">
                          <a:solidFill>
                            <a:schemeClr val="bg1">
                              <a:lumMod val="85000"/>
                              <a:lumOff val="15000"/>
                            </a:schemeClr>
                          </a:solidFill>
                        </a:rPr>
                        <a:t>Very famous</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Ongoing</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5"/>
                  </a:ext>
                </a:extLst>
              </a:tr>
              <a:tr h="1215390">
                <a:tc>
                  <a:txBody>
                    <a:bodyPr/>
                    <a:lstStyle/>
                    <a:p>
                      <a:r>
                        <a:rPr lang="en-US" sz="1200" dirty="0" smtClean="0">
                          <a:solidFill>
                            <a:schemeClr val="bg1">
                              <a:lumMod val="85000"/>
                              <a:lumOff val="15000"/>
                            </a:schemeClr>
                          </a:solidFill>
                        </a:rPr>
                        <a:t>knowledge  </a:t>
                      </a:r>
                      <a:r>
                        <a:rPr lang="en-US" sz="1200" dirty="0" err="1" smtClean="0">
                          <a:solidFill>
                            <a:schemeClr val="bg1">
                              <a:lumMod val="85000"/>
                              <a:lumOff val="15000"/>
                            </a:schemeClr>
                          </a:solidFill>
                        </a:rPr>
                        <a:t>recommed</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php</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mysql</a:t>
                      </a:r>
                      <a:r>
                        <a:rPr lang="en-US" sz="1200" baseline="0" dirty="0" smtClean="0">
                          <a:solidFill>
                            <a:schemeClr val="bg1">
                              <a:lumMod val="85000"/>
                              <a:lumOff val="15000"/>
                            </a:schemeClr>
                          </a:solidFill>
                        </a:rPr>
                        <a:t>, HTML, </a:t>
                      </a:r>
                      <a:r>
                        <a:rPr lang="en-US" sz="1200" baseline="0" dirty="0" err="1" smtClean="0">
                          <a:solidFill>
                            <a:schemeClr val="bg1">
                              <a:lumMod val="85000"/>
                              <a:lumOff val="15000"/>
                            </a:schemeClr>
                          </a:solidFill>
                        </a:rPr>
                        <a:t>css</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js</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jquery</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sql</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ajax</a:t>
                      </a:r>
                      <a:r>
                        <a:rPr lang="en-US" sz="1200" baseline="0" dirty="0" smtClean="0">
                          <a:solidFill>
                            <a:schemeClr val="bg1">
                              <a:lumMod val="85000"/>
                              <a:lumOff val="15000"/>
                            </a:schemeClr>
                          </a:solidFill>
                        </a:rPr>
                        <a:t> etc (for customize).</a:t>
                      </a:r>
                    </a:p>
                    <a:p>
                      <a:r>
                        <a:rPr lang="en-US" sz="1200" baseline="0" dirty="0" smtClean="0">
                          <a:solidFill>
                            <a:schemeClr val="bg1">
                              <a:lumMod val="85000"/>
                              <a:lumOff val="15000"/>
                            </a:schemeClr>
                          </a:solidFill>
                        </a:rPr>
                        <a:t>PHP is comparative product with JAVA, c#, python etc</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Must</a:t>
                      </a:r>
                      <a:r>
                        <a:rPr lang="en-US" sz="1200" baseline="0" dirty="0" smtClean="0">
                          <a:solidFill>
                            <a:schemeClr val="bg1">
                              <a:lumMod val="85000"/>
                              <a:lumOff val="15000"/>
                            </a:schemeClr>
                          </a:solidFill>
                        </a:rPr>
                        <a:t> have oracle </a:t>
                      </a:r>
                      <a:r>
                        <a:rPr lang="en-US" sz="1200" baseline="0" dirty="0" err="1" smtClean="0">
                          <a:solidFill>
                            <a:schemeClr val="bg1">
                              <a:lumMod val="85000"/>
                              <a:lumOff val="15000"/>
                            </a:schemeClr>
                          </a:solidFill>
                        </a:rPr>
                        <a:t>sql</a:t>
                      </a:r>
                      <a:r>
                        <a:rPr lang="en-US" sz="1200" baseline="0" dirty="0" smtClean="0">
                          <a:solidFill>
                            <a:schemeClr val="bg1">
                              <a:lumMod val="85000"/>
                              <a:lumOff val="15000"/>
                            </a:schemeClr>
                          </a:solidFill>
                        </a:rPr>
                        <a:t>, pl/</a:t>
                      </a:r>
                      <a:r>
                        <a:rPr lang="en-US" sz="1200" baseline="0" dirty="0" err="1" smtClean="0">
                          <a:solidFill>
                            <a:schemeClr val="bg1">
                              <a:lumMod val="85000"/>
                              <a:lumOff val="15000"/>
                            </a:schemeClr>
                          </a:solidFill>
                        </a:rPr>
                        <a:t>sql</a:t>
                      </a:r>
                      <a:r>
                        <a:rPr lang="en-US" sz="1200" baseline="0" dirty="0" smtClean="0">
                          <a:solidFill>
                            <a:schemeClr val="bg1">
                              <a:lumMod val="85000"/>
                              <a:lumOff val="15000"/>
                            </a:schemeClr>
                          </a:solidFill>
                        </a:rPr>
                        <a:t> (power full for DB but not comparative with other PL )knowledge .</a:t>
                      </a:r>
                      <a:r>
                        <a:rPr lang="en-US" sz="1200" dirty="0" smtClean="0">
                          <a:solidFill>
                            <a:schemeClr val="bg1">
                              <a:lumMod val="85000"/>
                              <a:lumOff val="15000"/>
                            </a:schemeClr>
                          </a:solidFill>
                        </a:rPr>
                        <a:t>knowledge  </a:t>
                      </a:r>
                      <a:r>
                        <a:rPr lang="en-US" sz="1200" dirty="0" err="1" smtClean="0">
                          <a:solidFill>
                            <a:schemeClr val="bg1">
                              <a:lumMod val="85000"/>
                              <a:lumOff val="15000"/>
                            </a:schemeClr>
                          </a:solidFill>
                        </a:rPr>
                        <a:t>recommed</a:t>
                      </a:r>
                      <a:r>
                        <a:rPr lang="en-US" sz="1200" baseline="0" dirty="0" smtClean="0">
                          <a:solidFill>
                            <a:schemeClr val="bg1">
                              <a:lumMod val="85000"/>
                              <a:lumOff val="15000"/>
                            </a:schemeClr>
                          </a:solidFill>
                        </a:rPr>
                        <a:t> HTML, </a:t>
                      </a:r>
                      <a:r>
                        <a:rPr lang="en-US" sz="1200" baseline="0" dirty="0" err="1" smtClean="0">
                          <a:solidFill>
                            <a:schemeClr val="bg1">
                              <a:lumMod val="85000"/>
                              <a:lumOff val="15000"/>
                            </a:schemeClr>
                          </a:solidFill>
                        </a:rPr>
                        <a:t>css</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js</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jquery</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sql</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ajax</a:t>
                      </a:r>
                      <a:r>
                        <a:rPr lang="en-US" sz="1200" baseline="0" dirty="0" smtClean="0">
                          <a:solidFill>
                            <a:schemeClr val="bg1">
                              <a:lumMod val="85000"/>
                              <a:lumOff val="15000"/>
                            </a:schemeClr>
                          </a:solidFill>
                        </a:rPr>
                        <a:t> </a:t>
                      </a:r>
                      <a:r>
                        <a:rPr lang="en-US" sz="1200" baseline="0" dirty="0" err="1" smtClean="0">
                          <a:solidFill>
                            <a:schemeClr val="bg1">
                              <a:lumMod val="85000"/>
                              <a:lumOff val="15000"/>
                            </a:schemeClr>
                          </a:solidFill>
                        </a:rPr>
                        <a:t>etc.</a:t>
                      </a:r>
                      <a:r>
                        <a:rPr lang="en-US" sz="1200" dirty="0" err="1" smtClean="0">
                          <a:solidFill>
                            <a:schemeClr val="bg1">
                              <a:lumMod val="85000"/>
                              <a:lumOff val="15000"/>
                            </a:schemeClr>
                          </a:solidFill>
                        </a:rPr>
                        <a:t>implementation</a:t>
                      </a:r>
                      <a:r>
                        <a:rPr lang="en-US" sz="1200" dirty="0" smtClean="0">
                          <a:solidFill>
                            <a:schemeClr val="bg1">
                              <a:lumMod val="85000"/>
                              <a:lumOff val="15000"/>
                            </a:schemeClr>
                          </a:solidFill>
                        </a:rPr>
                        <a:t> process is very difficult for own </a:t>
                      </a:r>
                      <a:r>
                        <a:rPr lang="en-US" sz="1200" dirty="0" err="1" smtClean="0">
                          <a:solidFill>
                            <a:schemeClr val="bg1">
                              <a:lumMod val="85000"/>
                              <a:lumOff val="15000"/>
                            </a:schemeClr>
                          </a:solidFill>
                        </a:rPr>
                        <a:t>ui</a:t>
                      </a:r>
                      <a:r>
                        <a:rPr lang="en-US" sz="1200" dirty="0" smtClean="0">
                          <a:solidFill>
                            <a:schemeClr val="bg1">
                              <a:lumMod val="85000"/>
                              <a:lumOff val="15000"/>
                            </a:schemeClr>
                          </a:solidFill>
                        </a:rPr>
                        <a:t> design.  sometime not possible. Because</a:t>
                      </a:r>
                      <a:r>
                        <a:rPr lang="en-US" sz="1200" baseline="0" dirty="0" smtClean="0">
                          <a:solidFill>
                            <a:schemeClr val="bg1">
                              <a:lumMod val="85000"/>
                              <a:lumOff val="15000"/>
                            </a:schemeClr>
                          </a:solidFill>
                        </a:rPr>
                        <a:t> oracle apex use their own html tag. </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6"/>
                  </a:ext>
                </a:extLst>
              </a:tr>
              <a:tr h="278130">
                <a:tc>
                  <a:txBody>
                    <a:bodyPr/>
                    <a:lstStyle/>
                    <a:p>
                      <a:r>
                        <a:rPr lang="en-US" sz="1200" dirty="0" smtClean="0">
                          <a:solidFill>
                            <a:schemeClr val="bg1">
                              <a:lumMod val="85000"/>
                              <a:lumOff val="15000"/>
                            </a:schemeClr>
                          </a:solidFill>
                        </a:rPr>
                        <a:t>Customizable</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No Customizable</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7"/>
                  </a:ext>
                </a:extLst>
              </a:tr>
              <a:tr h="278130">
                <a:tc>
                  <a:txBody>
                    <a:bodyPr/>
                    <a:lstStyle/>
                    <a:p>
                      <a:r>
                        <a:rPr lang="en-US" sz="1200" dirty="0" smtClean="0">
                          <a:solidFill>
                            <a:schemeClr val="bg1">
                              <a:lumMod val="85000"/>
                              <a:lumOff val="15000"/>
                            </a:schemeClr>
                          </a:solidFill>
                        </a:rPr>
                        <a:t>UI design has no limitation </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UI design</a:t>
                      </a:r>
                      <a:r>
                        <a:rPr lang="en-US" sz="1200" baseline="0" dirty="0" smtClean="0">
                          <a:solidFill>
                            <a:schemeClr val="bg1">
                              <a:lumMod val="85000"/>
                              <a:lumOff val="15000"/>
                            </a:schemeClr>
                          </a:solidFill>
                        </a:rPr>
                        <a:t> has limitation</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8"/>
                  </a:ext>
                </a:extLst>
              </a:tr>
              <a:tr h="278130">
                <a:tc>
                  <a:txBody>
                    <a:bodyPr/>
                    <a:lstStyle/>
                    <a:p>
                      <a:r>
                        <a:rPr lang="en-US" sz="1200" dirty="0" smtClean="0">
                          <a:solidFill>
                            <a:schemeClr val="bg1">
                              <a:lumMod val="85000"/>
                              <a:lumOff val="15000"/>
                            </a:schemeClr>
                          </a:solidFill>
                        </a:rPr>
                        <a:t>Very light weight  &amp; cost effective (License</a:t>
                      </a:r>
                      <a:r>
                        <a:rPr lang="en-US" sz="1200" baseline="0" dirty="0" smtClean="0">
                          <a:solidFill>
                            <a:schemeClr val="bg1">
                              <a:lumMod val="85000"/>
                              <a:lumOff val="15000"/>
                            </a:schemeClr>
                          </a:solidFill>
                        </a:rPr>
                        <a:t> free, community support</a:t>
                      </a:r>
                      <a:r>
                        <a:rPr lang="en-US" sz="1200" dirty="0" smtClean="0">
                          <a:solidFill>
                            <a:schemeClr val="bg1">
                              <a:lumMod val="85000"/>
                              <a:lumOff val="15000"/>
                            </a:schemeClr>
                          </a:solidFill>
                        </a:rPr>
                        <a:t>)</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Need high performance server &amp;</a:t>
                      </a:r>
                      <a:r>
                        <a:rPr lang="en-US" sz="1200" baseline="0" dirty="0" smtClean="0">
                          <a:solidFill>
                            <a:schemeClr val="bg1">
                              <a:lumMod val="85000"/>
                              <a:lumOff val="15000"/>
                            </a:schemeClr>
                          </a:solidFill>
                        </a:rPr>
                        <a:t> costly (License need for DB, Official Support Available)</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09"/>
                  </a:ext>
                </a:extLst>
              </a:tr>
              <a:tr h="278130">
                <a:tc>
                  <a:txBody>
                    <a:bodyPr/>
                    <a:lstStyle/>
                    <a:p>
                      <a:r>
                        <a:rPr lang="en-US" sz="1200" dirty="0" smtClean="0">
                          <a:solidFill>
                            <a:schemeClr val="bg1">
                              <a:lumMod val="85000"/>
                              <a:lumOff val="15000"/>
                            </a:schemeClr>
                          </a:solidFill>
                        </a:rPr>
                        <a:t>No browser related issue</a:t>
                      </a:r>
                      <a:endParaRPr lang="en-US" sz="1200" dirty="0">
                        <a:solidFill>
                          <a:schemeClr val="bg1">
                            <a:lumMod val="85000"/>
                            <a:lumOff val="15000"/>
                          </a:schemeClr>
                        </a:solidFill>
                      </a:endParaRPr>
                    </a:p>
                  </a:txBody>
                  <a:tcPr marT="34290" marB="34290"/>
                </a:tc>
                <a:tc>
                  <a:txBody>
                    <a:bodyPr/>
                    <a:lstStyle/>
                    <a:p>
                      <a:r>
                        <a:rPr lang="en-US" sz="1200" dirty="0" smtClean="0">
                          <a:solidFill>
                            <a:schemeClr val="bg1">
                              <a:lumMod val="85000"/>
                              <a:lumOff val="15000"/>
                            </a:schemeClr>
                          </a:solidFill>
                        </a:rPr>
                        <a:t>It has</a:t>
                      </a:r>
                      <a:endParaRPr lang="en-US" sz="1200" dirty="0">
                        <a:solidFill>
                          <a:schemeClr val="bg1">
                            <a:lumMod val="85000"/>
                            <a:lumOff val="15000"/>
                          </a:schemeClr>
                        </a:solidFill>
                      </a:endParaRPr>
                    </a:p>
                  </a:txBody>
                  <a:tcPr marT="34290" marB="34290"/>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828080"/>
          </a:xfrm>
        </p:spPr>
        <p:txBody>
          <a:bodyPr>
            <a:normAutofit/>
          </a:bodyPr>
          <a:lstStyle/>
          <a:p>
            <a:r>
              <a:rPr lang="en-US" sz="3500" dirty="0" smtClean="0"/>
              <a:t>Advantage of System</a:t>
            </a:r>
            <a:endParaRPr lang="en-US" sz="3500" dirty="0"/>
          </a:p>
        </p:txBody>
      </p:sp>
      <p:sp>
        <p:nvSpPr>
          <p:cNvPr id="3" name="Content Placeholder 2"/>
          <p:cNvSpPr>
            <a:spLocks noGrp="1"/>
          </p:cNvSpPr>
          <p:nvPr>
            <p:ph idx="1"/>
          </p:nvPr>
        </p:nvSpPr>
        <p:spPr>
          <a:xfrm>
            <a:off x="381000" y="857250"/>
            <a:ext cx="8458200" cy="4057650"/>
          </a:xfrm>
        </p:spPr>
        <p:txBody>
          <a:bodyPr>
            <a:normAutofit fontScale="77500" lnSpcReduction="20000"/>
          </a:bodyPr>
          <a:lstStyle/>
          <a:p>
            <a:r>
              <a:rPr lang="en-US" sz="2500" dirty="0" smtClean="0"/>
              <a:t>Low coding.</a:t>
            </a:r>
          </a:p>
          <a:p>
            <a:r>
              <a:rPr lang="en-US" sz="2500" dirty="0" smtClean="0"/>
              <a:t>Without programming knowledge you can develop small web application.</a:t>
            </a:r>
          </a:p>
          <a:p>
            <a:r>
              <a:rPr lang="en-US" sz="2500" dirty="0" smtClean="0"/>
              <a:t>Work with very low bandwidth</a:t>
            </a:r>
          </a:p>
          <a:p>
            <a:r>
              <a:rPr lang="en-US" sz="2500" dirty="0" smtClean="0"/>
              <a:t>No need worry about performance tuning</a:t>
            </a:r>
          </a:p>
          <a:p>
            <a:r>
              <a:rPr lang="en-US" sz="2500" dirty="0" smtClean="0"/>
              <a:t>No need worry about security.</a:t>
            </a:r>
          </a:p>
          <a:p>
            <a:r>
              <a:rPr lang="en-US" sz="2500" dirty="0" smtClean="0"/>
              <a:t>Without HTML,CSS,JS   , </a:t>
            </a:r>
            <a:r>
              <a:rPr lang="en-US" sz="2500" dirty="0" err="1" smtClean="0"/>
              <a:t>jQuery</a:t>
            </a:r>
            <a:r>
              <a:rPr lang="en-US" sz="2500" dirty="0" smtClean="0"/>
              <a:t>, Ajax, Programming Language knowledge you can develop web application. But you have proper knowledge about DML,SQL.</a:t>
            </a:r>
          </a:p>
          <a:p>
            <a:r>
              <a:rPr lang="en-US" sz="2500" dirty="0" smtClean="0"/>
              <a:t>Low Cost with First Productivity</a:t>
            </a:r>
          </a:p>
          <a:p>
            <a:r>
              <a:rPr lang="en-US" sz="2500" dirty="0" smtClean="0"/>
              <a:t>A perfect tools for dynamic application migration or merge.</a:t>
            </a:r>
          </a:p>
          <a:p>
            <a:r>
              <a:rPr lang="en-US" sz="2500" dirty="0" smtClean="0"/>
              <a:t>Decrease unemployment</a:t>
            </a:r>
          </a:p>
          <a:p>
            <a:r>
              <a:rPr lang="en-US" sz="2500" dirty="0" smtClean="0"/>
              <a:t>Client can not detect the framework. (CMS can be detect also oracle apex)</a:t>
            </a:r>
          </a:p>
          <a:p>
            <a:endParaRPr lang="en-US" sz="2500" dirty="0" smtClean="0"/>
          </a:p>
          <a:p>
            <a:endParaRPr lang="en-US" sz="25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459</TotalTime>
  <Words>937</Words>
  <Application>Microsoft Office PowerPoint</Application>
  <PresentationFormat>On-screen Show (16:9)</PresentationFormat>
  <Paragraphs>87</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Verdana</vt:lpstr>
      <vt:lpstr>Vrinda</vt:lpstr>
      <vt:lpstr>Wingdings 2</vt:lpstr>
      <vt:lpstr>Verve</vt:lpstr>
      <vt:lpstr>Before Start please remember this thing</vt:lpstr>
      <vt:lpstr>NAZRIF</vt:lpstr>
      <vt:lpstr>Creator</vt:lpstr>
      <vt:lpstr>Preparation for this project</vt:lpstr>
      <vt:lpstr>Motivation</vt:lpstr>
      <vt:lpstr>Introduction</vt:lpstr>
      <vt:lpstr>Comparative Product</vt:lpstr>
      <vt:lpstr>CMS vs. Oracle Apex</vt:lpstr>
      <vt:lpstr>Advantage of System</vt:lpstr>
      <vt:lpstr>Target User</vt:lpstr>
      <vt:lpstr>RND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jisan</dc:creator>
  <cp:lastModifiedBy>Administrator</cp:lastModifiedBy>
  <cp:revision>113</cp:revision>
  <dcterms:created xsi:type="dcterms:W3CDTF">2020-06-08T15:16:02Z</dcterms:created>
  <dcterms:modified xsi:type="dcterms:W3CDTF">2021-11-12T17:53:15Z</dcterms:modified>
</cp:coreProperties>
</file>