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67" r:id="rId6"/>
    <p:sldId id="259" r:id="rId7"/>
    <p:sldId id="265" r:id="rId8"/>
    <p:sldId id="270" r:id="rId9"/>
    <p:sldId id="268" r:id="rId10"/>
    <p:sldId id="272" r:id="rId11"/>
    <p:sldId id="271" r:id="rId12"/>
    <p:sldId id="273" r:id="rId13"/>
    <p:sldId id="274" r:id="rId14"/>
    <p:sldId id="275" r:id="rId15"/>
    <p:sldId id="261" r:id="rId16"/>
    <p:sldId id="262" r:id="rId17"/>
    <p:sldId id="287" r:id="rId18"/>
    <p:sldId id="288" r:id="rId19"/>
    <p:sldId id="277" r:id="rId20"/>
    <p:sldId id="278" r:id="rId21"/>
    <p:sldId id="279" r:id="rId22"/>
    <p:sldId id="291" r:id="rId23"/>
    <p:sldId id="281" r:id="rId24"/>
    <p:sldId id="283" r:id="rId25"/>
    <p:sldId id="285" r:id="rId26"/>
    <p:sldId id="292" r:id="rId27"/>
    <p:sldId id="286" r:id="rId28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30"/>
    </p:embeddedFont>
    <p:embeddedFont>
      <p:font typeface="Cambria Math" panose="02040503050406030204" pitchFamily="18" charset="0"/>
      <p:regular r:id="rId31"/>
    </p:embeddedFon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상 황" initials="지황" lastIdx="1" clrIdx="0">
    <p:extLst>
      <p:ext uri="{19B8F6BF-5375-455C-9EA6-DF929625EA0E}">
        <p15:presenceInfo xmlns:p15="http://schemas.microsoft.com/office/powerpoint/2012/main" userId="b2f128ef9da02482" providerId="Windows Live"/>
      </p:ext>
    </p:extLst>
  </p:cmAuthor>
  <p:cmAuthor id="2" name="hadam97@naver.com" initials="h" lastIdx="4" clrIdx="1">
    <p:extLst>
      <p:ext uri="{19B8F6BF-5375-455C-9EA6-DF929625EA0E}">
        <p15:presenceInfo xmlns:p15="http://schemas.microsoft.com/office/powerpoint/2012/main" userId="fcdb41e90ec552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5F5"/>
    <a:srgbClr val="38BFF1"/>
    <a:srgbClr val="A2C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60099" autoAdjust="0"/>
  </p:normalViewPr>
  <p:slideViewPr>
    <p:cSldViewPr snapToGrid="0" showGuides="1">
      <p:cViewPr varScale="1">
        <p:scale>
          <a:sx n="49" d="100"/>
          <a:sy n="49" d="100"/>
        </p:scale>
        <p:origin x="153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3EA4-AB51-4D1D-B742-68E90A7E050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ECA5-3E56-417B-BE08-1F6B2ABB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5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Sns</a:t>
            </a:r>
            <a:r>
              <a:rPr lang="ko-KR" altLang="en-US" dirty="0"/>
              <a:t>의 사용률은 점차 늘어나고 있습니다</a:t>
            </a:r>
            <a:r>
              <a:rPr lang="en-US" altLang="ko-KR" dirty="0"/>
              <a:t>. 10</a:t>
            </a:r>
            <a:r>
              <a:rPr lang="ko-KR" altLang="en-US" dirty="0"/>
              <a:t>년이 채 </a:t>
            </a:r>
            <a:r>
              <a:rPr lang="ko-KR" altLang="en-US" dirty="0" err="1"/>
              <a:t>안되는</a:t>
            </a:r>
            <a:r>
              <a:rPr lang="ko-KR" altLang="en-US" dirty="0"/>
              <a:t> </a:t>
            </a:r>
            <a:r>
              <a:rPr lang="ko-KR" altLang="en-US" dirty="0" err="1"/>
              <a:t>시간동안</a:t>
            </a:r>
            <a:r>
              <a:rPr lang="ko-KR" altLang="en-US" dirty="0"/>
              <a:t> 이용자비율은 </a:t>
            </a:r>
            <a:r>
              <a:rPr lang="en-US" altLang="ko-KR" dirty="0"/>
              <a:t>3</a:t>
            </a:r>
            <a:r>
              <a:rPr lang="ko-KR" altLang="en-US" dirty="0"/>
              <a:t>배가 상승했다</a:t>
            </a:r>
            <a:r>
              <a:rPr lang="en-US" altLang="ko-KR" dirty="0"/>
              <a:t>. </a:t>
            </a:r>
            <a:r>
              <a:rPr lang="en-US" altLang="ko-KR" dirty="0" err="1"/>
              <a:t>Sns</a:t>
            </a:r>
            <a:r>
              <a:rPr lang="ko-KR" altLang="en-US" dirty="0"/>
              <a:t>가 일상적인 소통수단으로 자리잡음에 따라 새로운 </a:t>
            </a:r>
            <a:r>
              <a:rPr lang="ko-KR" altLang="en-US" dirty="0" err="1"/>
              <a:t>인사이트를</a:t>
            </a:r>
            <a:r>
              <a:rPr lang="ko-KR" altLang="en-US" dirty="0"/>
              <a:t> 발견하는 하나의 데이터로 </a:t>
            </a:r>
            <a:r>
              <a:rPr lang="ko-KR" altLang="en-US" dirty="0" err="1"/>
              <a:t>사용될수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그 중에 하나가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sns</a:t>
            </a:r>
            <a:r>
              <a:rPr lang="ko-KR" altLang="en-US" baseline="0" dirty="0"/>
              <a:t>에 올라온 견해들을 이용해 시장분석에 이용하는 것입니다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0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 번째 단계에선 </a:t>
            </a:r>
            <a:r>
              <a:rPr lang="en-US" altLang="ko-KR" dirty="0"/>
              <a:t>unknown</a:t>
            </a:r>
            <a:r>
              <a:rPr lang="ko-KR" altLang="en-US" dirty="0"/>
              <a:t>유저의 </a:t>
            </a:r>
            <a:r>
              <a:rPr lang="ko-KR" altLang="en-US" dirty="0" err="1"/>
              <a:t>트윗을</a:t>
            </a:r>
            <a:r>
              <a:rPr lang="ko-KR" altLang="en-US" dirty="0"/>
              <a:t> 분석하여 같은 방법으로 </a:t>
            </a:r>
            <a:r>
              <a:rPr lang="ko-KR" altLang="en-US" dirty="0" err="1"/>
              <a:t>유저별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en-US" altLang="ko-KR" baseline="0" dirty="0"/>
              <a:t> vector</a:t>
            </a:r>
            <a:r>
              <a:rPr lang="ko-KR" altLang="en-US" baseline="0" dirty="0"/>
              <a:t>를 추출합니다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최종적으로 앞서 학습된 데이터를 바탕으로 평가를 하게 되는데 이때 아웃풋은 확률로 나오게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확률을 </a:t>
            </a:r>
            <a:r>
              <a:rPr lang="ko-KR" altLang="en-US" baseline="0" dirty="0" err="1"/>
              <a:t>정규화한것을</a:t>
            </a:r>
            <a:r>
              <a:rPr lang="ko-KR" altLang="en-US" baseline="0" dirty="0"/>
              <a:t> 텍스트기반에서의 </a:t>
            </a:r>
            <a:r>
              <a:rPr lang="ko-KR" altLang="en-US" baseline="0" dirty="0" err="1"/>
              <a:t>멤버쉽</a:t>
            </a:r>
            <a:r>
              <a:rPr lang="ko-KR" altLang="en-US" baseline="0" dirty="0"/>
              <a:t> </a:t>
            </a:r>
            <a:r>
              <a:rPr lang="en-US" altLang="ko-KR" baseline="0" dirty="0"/>
              <a:t>degree</a:t>
            </a:r>
            <a:r>
              <a:rPr lang="ko-KR" altLang="en-US" baseline="0" dirty="0"/>
              <a:t>라 정의함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3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커뮤니티 기반방법입니다</a:t>
            </a:r>
            <a:r>
              <a:rPr lang="en-US" altLang="ko-KR" dirty="0"/>
              <a:t>. </a:t>
            </a:r>
            <a:r>
              <a:rPr lang="ko-KR" altLang="en-US" dirty="0"/>
              <a:t>총</a:t>
            </a:r>
            <a:r>
              <a:rPr lang="en-US" altLang="ko-KR" dirty="0"/>
              <a:t>3</a:t>
            </a:r>
            <a:r>
              <a:rPr lang="ko-KR" altLang="en-US" dirty="0"/>
              <a:t>단계로 구성되어있다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8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CNM</a:t>
            </a:r>
            <a:r>
              <a:rPr lang="ko-KR" altLang="en-US" dirty="0"/>
              <a:t>모델이란</a:t>
            </a:r>
            <a:r>
              <a:rPr lang="en-US" altLang="ko-KR" dirty="0"/>
              <a:t>?</a:t>
            </a:r>
            <a:r>
              <a:rPr lang="ko-KR" altLang="en-US" baseline="0" dirty="0"/>
              <a:t> 주어진 </a:t>
            </a:r>
            <a:r>
              <a:rPr lang="ko-KR" altLang="en-US" baseline="0" dirty="0" err="1"/>
              <a:t>네트워크내에서</a:t>
            </a:r>
            <a:r>
              <a:rPr lang="ko-KR" altLang="en-US" baseline="0" dirty="0"/>
              <a:t> 군집 내의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가 가장 많은 상태로 군집을 나누는 방식이다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쉽게 도식화했으니 차근차근 살펴보겠습니다</a:t>
            </a:r>
            <a:r>
              <a:rPr lang="en-US" altLang="ko-KR" dirty="0"/>
              <a:t>.</a:t>
            </a:r>
            <a:r>
              <a:rPr lang="ko-KR" altLang="en-US" dirty="0"/>
              <a:t> 여기서 </a:t>
            </a:r>
            <a:r>
              <a:rPr lang="en-US" altLang="ko-KR" dirty="0"/>
              <a:t>edge</a:t>
            </a:r>
            <a:r>
              <a:rPr lang="ko-KR" altLang="en-US" dirty="0"/>
              <a:t>란 꼭지점인</a:t>
            </a:r>
            <a:r>
              <a:rPr lang="en-US" altLang="ko-KR" dirty="0"/>
              <a:t> vertex</a:t>
            </a:r>
            <a:r>
              <a:rPr lang="ko-KR" altLang="en-US" dirty="0"/>
              <a:t>간의 </a:t>
            </a:r>
            <a:r>
              <a:rPr lang="en-US" altLang="ko-KR" dirty="0" err="1"/>
              <a:t>relatio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Avw</a:t>
            </a:r>
            <a:r>
              <a:rPr lang="ko-KR" altLang="en-US" dirty="0"/>
              <a:t>는 꼭지점의 연결여부를 행렬화하여 나타낸 것</a:t>
            </a:r>
            <a:r>
              <a:rPr lang="en-US" altLang="ko-KR" dirty="0"/>
              <a:t>. </a:t>
            </a:r>
            <a:r>
              <a:rPr lang="ko-KR" altLang="en-US" dirty="0"/>
              <a:t>연결됐으면 원소는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은 네트워크상에서 있는 전체 </a:t>
            </a:r>
            <a:r>
              <a:rPr lang="en-US" altLang="ko-KR" dirty="0"/>
              <a:t>edge</a:t>
            </a:r>
            <a:r>
              <a:rPr lang="ko-KR" altLang="en-US" dirty="0"/>
              <a:t>의 개수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주어진 그림에서는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 err="1"/>
              <a:t>Eij</a:t>
            </a:r>
            <a:r>
              <a:rPr lang="ko-KR" altLang="en-US" dirty="0"/>
              <a:t>는 전체 </a:t>
            </a:r>
            <a:r>
              <a:rPr lang="en-US" altLang="ko-KR" dirty="0"/>
              <a:t>edge</a:t>
            </a:r>
            <a:r>
              <a:rPr lang="ko-KR" altLang="en-US" dirty="0"/>
              <a:t>개수에서 군집 </a:t>
            </a:r>
            <a:r>
              <a:rPr lang="en-US" altLang="ko-KR" dirty="0" err="1"/>
              <a:t>i</a:t>
            </a:r>
            <a:r>
              <a:rPr lang="ko-KR" altLang="en-US" dirty="0"/>
              <a:t>와 군집</a:t>
            </a:r>
            <a:r>
              <a:rPr lang="en-US" altLang="ko-KR" dirty="0"/>
              <a:t>j</a:t>
            </a:r>
            <a:r>
              <a:rPr lang="ko-KR" altLang="en-US" dirty="0"/>
              <a:t>를 잇는 </a:t>
            </a:r>
            <a:r>
              <a:rPr lang="en-US" altLang="ko-KR" dirty="0"/>
              <a:t>edge</a:t>
            </a:r>
            <a:r>
              <a:rPr lang="ko-KR" altLang="en-US" dirty="0"/>
              <a:t>의 비율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1/5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는 전체 </a:t>
            </a:r>
            <a:r>
              <a:rPr lang="en-US" altLang="ko-KR" dirty="0"/>
              <a:t>edge</a:t>
            </a:r>
            <a:r>
              <a:rPr lang="ko-KR" altLang="en-US" dirty="0"/>
              <a:t>개수에서 군집 </a:t>
            </a:r>
            <a:r>
              <a:rPr lang="en-US" altLang="ko-KR" dirty="0" err="1"/>
              <a:t>i</a:t>
            </a:r>
            <a:r>
              <a:rPr lang="ko-KR" altLang="en-US" dirty="0"/>
              <a:t>와 연결된 </a:t>
            </a:r>
            <a:r>
              <a:rPr lang="en-US" altLang="ko-KR" dirty="0"/>
              <a:t>edge</a:t>
            </a:r>
            <a:r>
              <a:rPr lang="ko-KR" altLang="en-US" dirty="0"/>
              <a:t>의 비율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여기서는 </a:t>
            </a:r>
            <a:r>
              <a:rPr lang="en-US" altLang="ko-KR" baseline="0" dirty="0"/>
              <a:t>4/5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CNM</a:t>
            </a:r>
            <a:r>
              <a:rPr lang="ko-KR" altLang="en-US" dirty="0"/>
              <a:t>의 최종목적은 </a:t>
            </a:r>
            <a:r>
              <a:rPr lang="en-US" altLang="ko-KR" dirty="0"/>
              <a:t>q</a:t>
            </a:r>
            <a:r>
              <a:rPr lang="ko-KR" altLang="en-US" dirty="0"/>
              <a:t>를 최대화 조합을 </a:t>
            </a:r>
            <a:r>
              <a:rPr lang="ko-KR" altLang="en-US" dirty="0" err="1"/>
              <a:t>찾는것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en-US" altLang="ko-KR" dirty="0" err="1"/>
              <a:t>eii</a:t>
            </a:r>
            <a:r>
              <a:rPr lang="ko-KR" altLang="en-US" dirty="0"/>
              <a:t>와 </a:t>
            </a:r>
            <a:r>
              <a:rPr lang="en-US" altLang="ko-KR" dirty="0" err="1"/>
              <a:t>ai</a:t>
            </a:r>
            <a:r>
              <a:rPr lang="ko-KR" altLang="en-US" dirty="0"/>
              <a:t>제곱의 차의 합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제곱은 </a:t>
            </a:r>
            <a:r>
              <a:rPr lang="en-US" altLang="ko-KR" dirty="0" err="1"/>
              <a:t>i</a:t>
            </a:r>
            <a:r>
              <a:rPr lang="ko-KR" altLang="en-US" dirty="0"/>
              <a:t>안의 </a:t>
            </a:r>
            <a:r>
              <a:rPr lang="en-US" altLang="ko-KR" dirty="0"/>
              <a:t>edge</a:t>
            </a:r>
            <a:r>
              <a:rPr lang="ko-KR" altLang="en-US" dirty="0"/>
              <a:t>가 군집</a:t>
            </a:r>
            <a:r>
              <a:rPr lang="en-US" altLang="ko-KR" dirty="0" err="1"/>
              <a:t>i</a:t>
            </a:r>
            <a:r>
              <a:rPr lang="ko-KR" altLang="en-US" dirty="0"/>
              <a:t>에 연결될 확률의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의 </a:t>
            </a:r>
            <a:r>
              <a:rPr lang="ko-KR" altLang="en-US" dirty="0" err="1"/>
              <a:t>변화량을</a:t>
            </a:r>
            <a:r>
              <a:rPr lang="ko-KR" altLang="en-US" dirty="0"/>
              <a:t> </a:t>
            </a:r>
            <a:r>
              <a:rPr lang="ko-KR" altLang="en-US" dirty="0" err="1"/>
              <a:t>알아야하는데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의 </a:t>
            </a:r>
            <a:r>
              <a:rPr lang="ko-KR" altLang="en-US" dirty="0" err="1"/>
              <a:t>변화량은</a:t>
            </a:r>
            <a:r>
              <a:rPr lang="ko-KR" altLang="en-US" dirty="0"/>
              <a:t> </a:t>
            </a:r>
            <a:r>
              <a:rPr lang="ko-KR" altLang="en-US" dirty="0" err="1"/>
              <a:t>두군집을</a:t>
            </a:r>
            <a:r>
              <a:rPr lang="ko-KR" altLang="en-US" dirty="0"/>
              <a:t> 하나로 합친 후의 </a:t>
            </a:r>
            <a:r>
              <a:rPr lang="en-US" altLang="ko-KR" dirty="0"/>
              <a:t>q</a:t>
            </a:r>
            <a:r>
              <a:rPr lang="ko-KR" altLang="en-US" dirty="0"/>
              <a:t>와 합치기전의 </a:t>
            </a:r>
            <a:r>
              <a:rPr lang="en-US" altLang="ko-KR" dirty="0"/>
              <a:t>q</a:t>
            </a:r>
            <a:r>
              <a:rPr lang="ko-KR" altLang="en-US" dirty="0"/>
              <a:t>간의 차이를 최대로 만드는 조합</a:t>
            </a:r>
            <a:endParaRPr lang="en-US" altLang="ko-KR" dirty="0"/>
          </a:p>
          <a:p>
            <a:r>
              <a:rPr lang="en-US" altLang="ko-KR" dirty="0"/>
              <a:t>Max</a:t>
            </a:r>
            <a:r>
              <a:rPr lang="en-US" altLang="ko-KR" baseline="0" dirty="0"/>
              <a:t>-heap h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q</a:t>
            </a:r>
            <a:r>
              <a:rPr lang="ko-KR" altLang="en-US" baseline="0" dirty="0"/>
              <a:t>의 </a:t>
            </a:r>
            <a:r>
              <a:rPr lang="ko-KR" altLang="en-US" baseline="0" dirty="0" err="1"/>
              <a:t>변화량을</a:t>
            </a:r>
            <a:r>
              <a:rPr lang="ko-KR" altLang="en-US" baseline="0" dirty="0"/>
              <a:t> 나타내는 매트릭스에서 가장 큰 원소의 조합</a:t>
            </a:r>
            <a:endParaRPr lang="en-US" altLang="ko-KR" baseline="0" dirty="0"/>
          </a:p>
          <a:p>
            <a:r>
              <a:rPr lang="ko-KR" altLang="en-US" baseline="0" dirty="0"/>
              <a:t>알고리즘과정을 </a:t>
            </a:r>
            <a:r>
              <a:rPr lang="ko-KR" altLang="en-US" baseline="0" dirty="0" err="1"/>
              <a:t>설명드리겠습니다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처음 각 꼭지점을 하나의 군집이라 생각하고 </a:t>
            </a:r>
            <a:r>
              <a:rPr lang="en-US" altLang="ko-KR" baseline="0" dirty="0"/>
              <a:t>q</a:t>
            </a:r>
            <a:r>
              <a:rPr lang="ko-KR" altLang="en-US" baseline="0" dirty="0"/>
              <a:t>의 </a:t>
            </a:r>
            <a:r>
              <a:rPr lang="ko-KR" altLang="en-US" baseline="0" dirty="0" err="1"/>
              <a:t>변화량과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ai</a:t>
            </a:r>
            <a:r>
              <a:rPr lang="en-US" altLang="ko-KR" baseline="0" dirty="0"/>
              <a:t>, max-heap H</a:t>
            </a:r>
            <a:r>
              <a:rPr lang="ko-KR" altLang="en-US" baseline="0" dirty="0"/>
              <a:t>를 찾는다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가장 큰 </a:t>
            </a:r>
            <a:r>
              <a:rPr lang="en-US" altLang="ko-KR" dirty="0"/>
              <a:t>q</a:t>
            </a:r>
            <a:r>
              <a:rPr lang="ko-KR" altLang="en-US" dirty="0"/>
              <a:t>의 </a:t>
            </a:r>
            <a:r>
              <a:rPr lang="ko-KR" altLang="en-US" dirty="0" err="1"/>
              <a:t>변화량을</a:t>
            </a:r>
            <a:r>
              <a:rPr lang="ko-KR" altLang="en-US" dirty="0"/>
              <a:t> 찾고 이에 해당하는 군집을 합침</a:t>
            </a:r>
            <a:endParaRPr lang="en-US" altLang="ko-KR" dirty="0"/>
          </a:p>
          <a:p>
            <a:r>
              <a:rPr lang="ko-KR" altLang="en-US" dirty="0"/>
              <a:t>다시 갱신된 </a:t>
            </a:r>
            <a:r>
              <a:rPr lang="en-US" altLang="ko-KR" dirty="0"/>
              <a:t>q</a:t>
            </a:r>
            <a:r>
              <a:rPr lang="ko-KR" altLang="en-US" dirty="0" err="1"/>
              <a:t>의변화량과</a:t>
            </a:r>
            <a:r>
              <a:rPr lang="ko-KR" altLang="en-US" dirty="0"/>
              <a:t> </a:t>
            </a:r>
            <a:r>
              <a:rPr lang="en-US" altLang="ko-KR" dirty="0" err="1"/>
              <a:t>ai</a:t>
            </a:r>
            <a:r>
              <a:rPr lang="en-US" altLang="ko-KR" dirty="0"/>
              <a:t>, h</a:t>
            </a:r>
            <a:r>
              <a:rPr lang="ko-KR" altLang="en-US" dirty="0"/>
              <a:t>를 가지고 새로운 군집을 합침</a:t>
            </a:r>
            <a:r>
              <a:rPr lang="en-US" altLang="ko-KR" dirty="0"/>
              <a:t>. </a:t>
            </a:r>
            <a:r>
              <a:rPr lang="ko-KR" altLang="en-US" dirty="0"/>
              <a:t>이 과정을 하나의 그룹이 </a:t>
            </a:r>
            <a:r>
              <a:rPr lang="ko-KR" altLang="en-US" dirty="0" err="1"/>
              <a:t>남을때까지</a:t>
            </a:r>
            <a:r>
              <a:rPr lang="ko-KR" altLang="en-US" dirty="0"/>
              <a:t> 반복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최종적으로 커뮤니티의 </a:t>
            </a:r>
            <a:r>
              <a:rPr lang="ko-KR" altLang="en-US" dirty="0" err="1"/>
              <a:t>인적정보를</a:t>
            </a:r>
            <a:r>
              <a:rPr lang="ko-KR" altLang="en-US" dirty="0"/>
              <a:t> 추정하는 단계에서는 </a:t>
            </a:r>
            <a:r>
              <a:rPr lang="ko-KR" altLang="en-US" dirty="0" err="1"/>
              <a:t>클러스터링된</a:t>
            </a:r>
            <a:r>
              <a:rPr lang="ko-KR" altLang="en-US" dirty="0"/>
              <a:t> 각 군집의</a:t>
            </a:r>
            <a:r>
              <a:rPr lang="ko-KR" altLang="en-US" baseline="0" dirty="0"/>
              <a:t> 특징을 파악한다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가장 최대치의 비율이 커뮤니티 기반의 멤버십 </a:t>
            </a:r>
            <a:r>
              <a:rPr lang="ko-KR" altLang="en-US" baseline="0" dirty="0" err="1"/>
              <a:t>디그리로</a:t>
            </a:r>
            <a:r>
              <a:rPr lang="ko-KR" altLang="en-US" baseline="0" dirty="0"/>
              <a:t> 선택됨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6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커뮤니티 기반은 </a:t>
            </a:r>
            <a:r>
              <a:rPr lang="ko-KR" altLang="en-US" dirty="0" err="1"/>
              <a:t>트윗수가</a:t>
            </a:r>
            <a:r>
              <a:rPr lang="ko-KR" altLang="en-US" dirty="0"/>
              <a:t> </a:t>
            </a:r>
            <a:r>
              <a:rPr lang="ko-KR" altLang="en-US" dirty="0" err="1"/>
              <a:t>적은유저를</a:t>
            </a:r>
            <a:r>
              <a:rPr lang="ko-KR" altLang="en-US" dirty="0"/>
              <a:t> 분석하기 어려운 텍스트기반의 한계를 극복하기 위한 방법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dirty="0" err="1"/>
              <a:t>팔로잉</a:t>
            </a:r>
            <a:r>
              <a:rPr lang="en-US" altLang="ko-KR" dirty="0"/>
              <a:t>/</a:t>
            </a:r>
            <a:r>
              <a:rPr lang="ko-KR" altLang="en-US" dirty="0" err="1"/>
              <a:t>팔로우가</a:t>
            </a:r>
            <a:r>
              <a:rPr lang="ko-KR" altLang="en-US" dirty="0"/>
              <a:t> 제한적이라면 새로운 한계 직면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두방법을</a:t>
            </a:r>
            <a:r>
              <a:rPr lang="ko-KR" altLang="en-US" dirty="0"/>
              <a:t> 적절히 이용하는 </a:t>
            </a:r>
            <a:r>
              <a:rPr lang="ko-KR" altLang="en-US" dirty="0" err="1"/>
              <a:t>하이브리드방법을</a:t>
            </a:r>
            <a:r>
              <a:rPr lang="ko-KR" altLang="en-US" dirty="0"/>
              <a:t> 제안</a:t>
            </a:r>
            <a:endParaRPr lang="en-US" altLang="ko-KR" dirty="0"/>
          </a:p>
          <a:p>
            <a:r>
              <a:rPr lang="en-US" altLang="ko-KR" dirty="0"/>
              <a:t>Threshold</a:t>
            </a:r>
            <a:r>
              <a:rPr lang="ko-KR" altLang="en-US" baseline="0" dirty="0"/>
              <a:t>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을 설정해서 커뮤니티기반의 </a:t>
            </a:r>
            <a:r>
              <a:rPr lang="ko-KR" altLang="en-US" baseline="0" dirty="0" err="1"/>
              <a:t>멤버십디그리가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r</a:t>
            </a:r>
            <a:r>
              <a:rPr lang="ko-KR" altLang="en-US" baseline="0" dirty="0"/>
              <a:t>보다 크면 텍스트기반과 커뮤니티기반의 </a:t>
            </a:r>
            <a:r>
              <a:rPr lang="ko-KR" altLang="en-US" baseline="0" dirty="0" err="1"/>
              <a:t>멤버십디그리의</a:t>
            </a:r>
            <a:r>
              <a:rPr lang="ko-KR" altLang="en-US" baseline="0" dirty="0"/>
              <a:t> 평균을 이용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작으면 텍스트기반 </a:t>
            </a:r>
            <a:r>
              <a:rPr lang="ko-KR" altLang="en-US" baseline="0" dirty="0" err="1"/>
              <a:t>디그리를</a:t>
            </a:r>
            <a:r>
              <a:rPr lang="ko-KR" altLang="en-US" baseline="0" dirty="0"/>
              <a:t> 이용</a:t>
            </a:r>
            <a:endParaRPr lang="en-US" altLang="ko-KR" baseline="0" dirty="0"/>
          </a:p>
          <a:p>
            <a:r>
              <a:rPr lang="en-US" altLang="ko-KR" baseline="0" dirty="0"/>
              <a:t>R</a:t>
            </a:r>
            <a:r>
              <a:rPr lang="ko-KR" altLang="en-US" baseline="0" dirty="0" err="1"/>
              <a:t>이작으면</a:t>
            </a:r>
            <a:r>
              <a:rPr lang="ko-KR" altLang="en-US" baseline="0" dirty="0"/>
              <a:t> 측정정확도가 감소하고</a:t>
            </a:r>
            <a:r>
              <a:rPr lang="en-US" altLang="ko-KR" baseline="0" dirty="0"/>
              <a:t>, r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큰경우</a:t>
            </a:r>
            <a:r>
              <a:rPr lang="ko-KR" altLang="en-US" baseline="0" dirty="0"/>
              <a:t> 제한된 사용자만 측정하게 되는 문제 발생</a:t>
            </a:r>
            <a:r>
              <a:rPr lang="en-US" altLang="ko-KR" baseline="0" dirty="0"/>
              <a:t>. R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30, 50 70</a:t>
            </a:r>
            <a:r>
              <a:rPr lang="ko-KR" altLang="en-US" baseline="0" dirty="0"/>
              <a:t>프로로 분석을 진행했고 그 결과 </a:t>
            </a:r>
            <a:r>
              <a:rPr lang="en-US" altLang="ko-KR" baseline="0" dirty="0"/>
              <a:t>30</a:t>
            </a:r>
            <a:r>
              <a:rPr lang="ko-KR" altLang="en-US" baseline="0" dirty="0" err="1"/>
              <a:t>일때</a:t>
            </a:r>
            <a:r>
              <a:rPr lang="ko-KR" altLang="en-US" baseline="0" dirty="0"/>
              <a:t> 가장 효과적임을 도출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10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멤버십디그리의</a:t>
            </a:r>
            <a:r>
              <a:rPr lang="ko-KR" altLang="en-US" dirty="0"/>
              <a:t> </a:t>
            </a:r>
            <a:r>
              <a:rPr lang="ko-KR" altLang="en-US" dirty="0" err="1"/>
              <a:t>상위정도에</a:t>
            </a:r>
            <a:r>
              <a:rPr lang="ko-KR" altLang="en-US" dirty="0"/>
              <a:t> 따른 분석결과를 표현한 그래프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ko-KR" altLang="en-US" dirty="0" err="1"/>
              <a:t>디그리를</a:t>
            </a:r>
            <a:r>
              <a:rPr lang="ko-KR" altLang="en-US" dirty="0"/>
              <a:t> </a:t>
            </a:r>
            <a:r>
              <a:rPr lang="ko-KR" altLang="en-US" dirty="0" err="1"/>
              <a:t>분석할때</a:t>
            </a:r>
            <a:r>
              <a:rPr lang="ko-KR" altLang="en-US" baseline="0" dirty="0"/>
              <a:t> 모든 유저가 </a:t>
            </a:r>
            <a:r>
              <a:rPr lang="ko-KR" altLang="en-US" baseline="0" dirty="0" err="1"/>
              <a:t>하이브리드방법으로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분석가능한</a:t>
            </a:r>
            <a:r>
              <a:rPr lang="ko-KR" altLang="en-US" baseline="0" dirty="0"/>
              <a:t> 것을 </a:t>
            </a:r>
            <a:r>
              <a:rPr lang="ko-KR" altLang="en-US" baseline="0" dirty="0" err="1"/>
              <a:t>알수있다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9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결론입니다</a:t>
            </a:r>
            <a:r>
              <a:rPr lang="en-US" altLang="ko-KR" dirty="0"/>
              <a:t>. </a:t>
            </a:r>
            <a:r>
              <a:rPr lang="ko-KR" altLang="en-US" dirty="0"/>
              <a:t>이 표는  </a:t>
            </a:r>
            <a:r>
              <a:rPr lang="ko-KR" altLang="en-US" dirty="0" err="1"/>
              <a:t>인적정보별로</a:t>
            </a:r>
            <a:r>
              <a:rPr lang="ko-KR" altLang="en-US" dirty="0"/>
              <a:t> 분류해서 추출된 용어 표입니다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11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재현율과</a:t>
            </a:r>
            <a:r>
              <a:rPr lang="ko-KR" altLang="en-US" dirty="0"/>
              <a:t> 정밀도는 트레이드오프관계라 음의 상관관계를 갖습니다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재현율이</a:t>
            </a:r>
            <a:r>
              <a:rPr lang="ko-KR" altLang="en-US" dirty="0"/>
              <a:t> 낮은 범위에선 커뮤니티기반과 텍스트기반방법의 정밀도가 높음</a:t>
            </a:r>
            <a:r>
              <a:rPr lang="en-US" altLang="ko-KR" dirty="0"/>
              <a:t>.</a:t>
            </a:r>
            <a:r>
              <a:rPr lang="ko-KR" altLang="en-US" baseline="0" dirty="0"/>
              <a:t>그러나 갈수록 </a:t>
            </a:r>
            <a:r>
              <a:rPr lang="ko-KR" altLang="en-US" baseline="0" dirty="0" err="1"/>
              <a:t>재현율이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높은범위에선</a:t>
            </a:r>
            <a:r>
              <a:rPr lang="ko-KR" altLang="en-US" baseline="0" dirty="0"/>
              <a:t> 정밀도가 큰 폭으로 감소</a:t>
            </a:r>
            <a:endParaRPr lang="en-US" altLang="ko-KR" baseline="0" dirty="0"/>
          </a:p>
          <a:p>
            <a:r>
              <a:rPr lang="ko-KR" altLang="en-US" baseline="0" dirty="0"/>
              <a:t>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하이브리드는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재현율이</a:t>
            </a:r>
            <a:r>
              <a:rPr lang="ko-KR" altLang="en-US" baseline="0" dirty="0"/>
              <a:t> </a:t>
            </a:r>
            <a:r>
              <a:rPr lang="en-US" altLang="ko-KR" baseline="0" dirty="0"/>
              <a:t>50%</a:t>
            </a:r>
            <a:r>
              <a:rPr lang="ko-KR" altLang="en-US" baseline="0" dirty="0"/>
              <a:t>인 범위에서도 정밀도는 신뢰할만한 </a:t>
            </a:r>
            <a:r>
              <a:rPr lang="en-US" altLang="ko-KR" baseline="0" dirty="0"/>
              <a:t>90%</a:t>
            </a:r>
            <a:r>
              <a:rPr lang="ko-KR" altLang="en-US" baseline="0" dirty="0"/>
              <a:t>를 보임</a:t>
            </a:r>
            <a:endParaRPr lang="en-US" altLang="ko-KR" baseline="0" dirty="0"/>
          </a:p>
          <a:p>
            <a:r>
              <a:rPr lang="ko-KR" altLang="en-US" baseline="0" dirty="0"/>
              <a:t>그래서 가장 이상적인 방법으로 </a:t>
            </a:r>
            <a:r>
              <a:rPr lang="ko-KR" altLang="en-US" baseline="0" dirty="0" err="1"/>
              <a:t>하이브리드</a:t>
            </a:r>
            <a:r>
              <a:rPr lang="ko-KR" altLang="en-US" baseline="0" dirty="0"/>
              <a:t> 방법이 제안됨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논문의 저자는 이 연구가 가지는 </a:t>
            </a:r>
            <a:r>
              <a:rPr lang="en-US" altLang="ko-KR" dirty="0"/>
              <a:t>3</a:t>
            </a:r>
            <a:r>
              <a:rPr lang="ko-KR" altLang="en-US" dirty="0"/>
              <a:t>가지의 한계를 지적했습니다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7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Sns</a:t>
            </a:r>
            <a:r>
              <a:rPr lang="ko-KR" altLang="en-US" dirty="0"/>
              <a:t>를 데이터로서 이용해온 선행연구들입니다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 err="1"/>
              <a:t>sns</a:t>
            </a:r>
            <a:r>
              <a:rPr lang="ko-KR" altLang="en-US" dirty="0"/>
              <a:t> 데이터를 이용하는데 있어서</a:t>
            </a:r>
            <a:r>
              <a:rPr lang="ko-KR" altLang="en-US" baseline="0" dirty="0"/>
              <a:t> </a:t>
            </a:r>
            <a:r>
              <a:rPr lang="ko-KR" altLang="en-US" dirty="0"/>
              <a:t>방대한 양의 인구통계학적</a:t>
            </a:r>
            <a:r>
              <a:rPr lang="en-US" altLang="ko-KR" dirty="0"/>
              <a:t>,</a:t>
            </a:r>
            <a:r>
              <a:rPr lang="ko-KR" altLang="en-US" dirty="0"/>
              <a:t>심리학적</a:t>
            </a:r>
            <a:r>
              <a:rPr lang="ko-KR" altLang="en-US" baseline="0" dirty="0"/>
              <a:t> 데이터가 필요하고 유저와 실제작성자의 </a:t>
            </a:r>
            <a:r>
              <a:rPr lang="ko-KR" altLang="en-US" baseline="0" dirty="0" err="1"/>
              <a:t>일치여부를</a:t>
            </a:r>
            <a:r>
              <a:rPr lang="ko-KR" altLang="en-US" baseline="0" dirty="0"/>
              <a:t> 확실히 </a:t>
            </a:r>
            <a:r>
              <a:rPr lang="ko-KR" altLang="en-US" baseline="0" dirty="0" err="1"/>
              <a:t>알수</a:t>
            </a:r>
            <a:r>
              <a:rPr lang="ko-KR" altLang="en-US" baseline="0" dirty="0"/>
              <a:t> 없다는 한계가 존재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89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지적됐던 한계를 고려하여 진행방향을 설계했습니다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진행할 분석과 이 연구의 가장 큰 차이는 분석 언어의 차이라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r>
              <a:rPr lang="ko-KR" altLang="en-US" baseline="0" dirty="0"/>
              <a:t>다만 한국어는 텍스트자체에 나이나 성별을 담아내지 못하기에 철저한 </a:t>
            </a:r>
            <a:r>
              <a:rPr lang="ko-KR" altLang="en-US" baseline="0" dirty="0" err="1"/>
              <a:t>라벨링이</a:t>
            </a:r>
            <a:r>
              <a:rPr lang="ko-KR" altLang="en-US" baseline="0" dirty="0"/>
              <a:t> 필요</a:t>
            </a:r>
            <a:endParaRPr lang="en-US" altLang="ko-KR" baseline="0" dirty="0"/>
          </a:p>
          <a:p>
            <a:r>
              <a:rPr lang="ko-KR" altLang="en-US" baseline="0" dirty="0"/>
              <a:t>또한 </a:t>
            </a:r>
            <a:r>
              <a:rPr lang="ko-KR" altLang="en-US" baseline="0" dirty="0" err="1"/>
              <a:t>트위터가</a:t>
            </a:r>
            <a:r>
              <a:rPr lang="ko-KR" altLang="en-US" baseline="0" dirty="0"/>
              <a:t> 아닌 </a:t>
            </a:r>
            <a:r>
              <a:rPr lang="ko-KR" altLang="en-US" baseline="0" dirty="0" err="1"/>
              <a:t>인스타그램을</a:t>
            </a:r>
            <a:r>
              <a:rPr lang="ko-KR" altLang="en-US" baseline="0" dirty="0"/>
              <a:t> 분석할 예정인데 </a:t>
            </a:r>
            <a:r>
              <a:rPr lang="ko-KR" altLang="en-US" baseline="0" dirty="0" err="1"/>
              <a:t>인스타그램역시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타겟사용자에</a:t>
            </a:r>
            <a:r>
              <a:rPr lang="ko-KR" altLang="en-US" baseline="0" dirty="0"/>
              <a:t> 대한 제한이 존재해 한계점을 극복하지 </a:t>
            </a:r>
            <a:r>
              <a:rPr lang="ko-KR" altLang="en-US" baseline="0" dirty="0" err="1"/>
              <a:t>못할것으로</a:t>
            </a:r>
            <a:r>
              <a:rPr lang="ko-KR" altLang="en-US" baseline="0" dirty="0"/>
              <a:t> 예상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성능에 관한 문제를 해결하기 위해서 하나의 범주를 광범위하게 설정하여 전체 범주의 수를 줄이는 방안을 </a:t>
            </a:r>
            <a:r>
              <a:rPr lang="ko-KR" altLang="en-US" baseline="0" dirty="0" err="1"/>
              <a:t>고려해볼수있다</a:t>
            </a:r>
            <a:r>
              <a:rPr lang="en-US" altLang="ko-KR" baseline="0" dirty="0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3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그래서 </a:t>
            </a:r>
            <a:r>
              <a:rPr lang="ko-KR" altLang="en-US" baseline="0" dirty="0" err="1"/>
              <a:t>이논문의</a:t>
            </a:r>
            <a:r>
              <a:rPr lang="ko-KR" altLang="en-US" baseline="0" dirty="0"/>
              <a:t> 저자는 </a:t>
            </a:r>
            <a:r>
              <a:rPr lang="ko-KR" altLang="en-US" baseline="0" dirty="0" err="1"/>
              <a:t>팔로잉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팔로우</a:t>
            </a:r>
            <a:r>
              <a:rPr lang="ko-KR" altLang="en-US" baseline="0" dirty="0"/>
              <a:t> 관계를 통해 이 한계를 </a:t>
            </a:r>
            <a:r>
              <a:rPr lang="ko-KR" altLang="en-US" baseline="0" dirty="0" err="1"/>
              <a:t>극복하고자함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8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논문에서 가장 이상적인 방법으로 제한하는 분석방법은 </a:t>
            </a:r>
            <a:r>
              <a:rPr lang="ko-KR" altLang="en-US" dirty="0" err="1"/>
              <a:t>하이브리드</a:t>
            </a:r>
            <a:r>
              <a:rPr lang="ko-KR" altLang="en-US" dirty="0"/>
              <a:t> 방법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 방법은 텍스트기반과 커뮤니티 기반 두 개를 이용하여 멤버십 </a:t>
            </a:r>
            <a:r>
              <a:rPr lang="ko-KR" altLang="en-US" baseline="0" dirty="0" err="1"/>
              <a:t>디그리를</a:t>
            </a:r>
            <a:r>
              <a:rPr lang="ko-KR" altLang="en-US" baseline="0" dirty="0"/>
              <a:t> 계산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텍스트기반 방법에 대해 알아보자</a:t>
            </a:r>
            <a:r>
              <a:rPr lang="en-US" altLang="ko-KR" dirty="0"/>
              <a:t>. </a:t>
            </a:r>
            <a:r>
              <a:rPr lang="ko-KR" altLang="en-US" dirty="0"/>
              <a:t>스텝은 총</a:t>
            </a:r>
            <a:r>
              <a:rPr lang="en-US" altLang="ko-KR" dirty="0"/>
              <a:t>5</a:t>
            </a:r>
            <a:r>
              <a:rPr lang="ko-KR" altLang="en-US" dirty="0"/>
              <a:t>개로 뒤에서 하나하나씩 살펴보겠음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1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스텝은 특징적인 용어 추출입니다</a:t>
            </a:r>
            <a:r>
              <a:rPr lang="en-US" altLang="ko-KR" dirty="0"/>
              <a:t>. </a:t>
            </a:r>
            <a:r>
              <a:rPr lang="ko-KR" altLang="en-US" dirty="0"/>
              <a:t>일단 이 논문은 </a:t>
            </a:r>
            <a:r>
              <a:rPr lang="en-US" altLang="ko-KR" dirty="0"/>
              <a:t>known</a:t>
            </a:r>
            <a:r>
              <a:rPr lang="ko-KR" altLang="en-US" dirty="0"/>
              <a:t>과 </a:t>
            </a:r>
            <a:r>
              <a:rPr lang="en-US" altLang="ko-KR" dirty="0"/>
              <a:t>unknown</a:t>
            </a:r>
            <a:r>
              <a:rPr lang="ko-KR" altLang="en-US" dirty="0"/>
              <a:t>유저가 자연적인 차이가 없이 동일한 특성을 가진다는 가정을 전제로 진행</a:t>
            </a:r>
            <a:r>
              <a:rPr lang="en-US" altLang="ko-KR" dirty="0"/>
              <a:t>. </a:t>
            </a:r>
            <a:r>
              <a:rPr lang="ko-KR" altLang="en-US" dirty="0"/>
              <a:t>그렇다면 여기서 </a:t>
            </a:r>
            <a:r>
              <a:rPr lang="en-US" altLang="ko-KR" dirty="0"/>
              <a:t>known</a:t>
            </a:r>
            <a:r>
              <a:rPr lang="ko-KR" altLang="en-US" dirty="0"/>
              <a:t>과</a:t>
            </a:r>
            <a:r>
              <a:rPr lang="en-US" altLang="ko-KR" baseline="0" dirty="0"/>
              <a:t> unknown</a:t>
            </a:r>
            <a:r>
              <a:rPr lang="ko-KR" altLang="en-US" baseline="0" dirty="0"/>
              <a:t>유저란 </a:t>
            </a:r>
            <a:r>
              <a:rPr lang="en-US" altLang="ko-KR" baseline="0" dirty="0"/>
              <a:t>?</a:t>
            </a:r>
          </a:p>
          <a:p>
            <a:r>
              <a:rPr lang="en-US" altLang="ko-KR" dirty="0"/>
              <a:t>244,345</a:t>
            </a:r>
            <a:r>
              <a:rPr lang="ko-KR" altLang="en-US" dirty="0"/>
              <a:t>명 중 프로필을 공개한</a:t>
            </a:r>
            <a:r>
              <a:rPr lang="ko-KR" altLang="en-US" baseline="0" dirty="0"/>
              <a:t> 유저는 </a:t>
            </a:r>
            <a:r>
              <a:rPr lang="en-US" altLang="ko-KR" baseline="0" dirty="0"/>
              <a:t>126,064</a:t>
            </a:r>
            <a:r>
              <a:rPr lang="ko-KR" altLang="en-US" baseline="0" dirty="0"/>
              <a:t>명이다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중에서 </a:t>
            </a:r>
            <a:r>
              <a:rPr lang="en-US" altLang="ko-KR" baseline="0" dirty="0"/>
              <a:t>100,000</a:t>
            </a:r>
            <a:r>
              <a:rPr lang="ko-KR" altLang="en-US" baseline="0" dirty="0"/>
              <a:t>명을 랜덤으로 선택하였다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우리는 이를 </a:t>
            </a:r>
            <a:r>
              <a:rPr lang="en-US" altLang="ko-KR" baseline="0" dirty="0"/>
              <a:t>known</a:t>
            </a:r>
            <a:r>
              <a:rPr lang="ko-KR" altLang="en-US" baseline="0" dirty="0"/>
              <a:t>유저라 </a:t>
            </a:r>
            <a:r>
              <a:rPr lang="ko-KR" altLang="en-US" baseline="0" dirty="0" err="1"/>
              <a:t>할것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이와 반대로 프로필을 </a:t>
            </a:r>
            <a:r>
              <a:rPr lang="ko-KR" altLang="en-US" baseline="0" dirty="0" err="1"/>
              <a:t>비공개한</a:t>
            </a:r>
            <a:r>
              <a:rPr lang="ko-KR" altLang="en-US" baseline="0" dirty="0"/>
              <a:t> 유저를 </a:t>
            </a:r>
            <a:r>
              <a:rPr lang="en-US" altLang="ko-KR" baseline="0" dirty="0"/>
              <a:t>unknown</a:t>
            </a:r>
            <a:r>
              <a:rPr lang="ko-KR" altLang="en-US" baseline="0" dirty="0"/>
              <a:t>이라 </a:t>
            </a:r>
            <a:r>
              <a:rPr lang="ko-KR" altLang="en-US" baseline="0" dirty="0" err="1"/>
              <a:t>할것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전체적인 비율로 </a:t>
            </a:r>
            <a:r>
              <a:rPr lang="ko-KR" altLang="en-US" baseline="0" dirty="0" err="1"/>
              <a:t>따졌을때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24</a:t>
            </a:r>
            <a:r>
              <a:rPr lang="ko-KR" altLang="en-US" baseline="0" dirty="0" err="1"/>
              <a:t>만명중</a:t>
            </a:r>
            <a:r>
              <a:rPr lang="ko-KR" altLang="en-US" baseline="0" dirty="0"/>
              <a:t> 나이를 공개한 유저는 </a:t>
            </a:r>
            <a:r>
              <a:rPr lang="en-US" altLang="ko-KR" baseline="0" dirty="0"/>
              <a:t>3.8%, </a:t>
            </a:r>
            <a:r>
              <a:rPr lang="ko-KR" altLang="en-US" baseline="0" dirty="0"/>
              <a:t>성별을 공개한 유저는 </a:t>
            </a:r>
            <a:r>
              <a:rPr lang="en-US" altLang="ko-KR" baseline="0" dirty="0"/>
              <a:t>3.5%</a:t>
            </a:r>
            <a:r>
              <a:rPr lang="ko-KR" altLang="en-US" baseline="0" dirty="0"/>
              <a:t>였다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이렇게 유저를 구분하여 </a:t>
            </a:r>
            <a:r>
              <a:rPr lang="ko-KR" altLang="en-US" baseline="0" dirty="0" err="1"/>
              <a:t>트윗을</a:t>
            </a:r>
            <a:r>
              <a:rPr lang="ko-KR" altLang="en-US" baseline="0" dirty="0"/>
              <a:t> 분석할 건데 그 전에 앞서 </a:t>
            </a:r>
            <a:r>
              <a:rPr lang="en-US" altLang="ko-KR" baseline="0" dirty="0"/>
              <a:t>1200</a:t>
            </a:r>
            <a:r>
              <a:rPr lang="ko-KR" altLang="en-US" baseline="0" dirty="0"/>
              <a:t>명의 유저 </a:t>
            </a:r>
            <a:r>
              <a:rPr lang="ko-KR" altLang="en-US" baseline="0" dirty="0" err="1"/>
              <a:t>트윗</a:t>
            </a:r>
            <a:r>
              <a:rPr lang="ko-KR" altLang="en-US" baseline="0" dirty="0"/>
              <a:t> </a:t>
            </a:r>
            <a:r>
              <a:rPr lang="en-US" altLang="ko-KR" baseline="0" dirty="0"/>
              <a:t>200</a:t>
            </a:r>
            <a:r>
              <a:rPr lang="ko-KR" altLang="en-US" baseline="0" dirty="0"/>
              <a:t>개를 분석하여 </a:t>
            </a:r>
            <a:r>
              <a:rPr lang="en-US" altLang="ko-KR" baseline="0" dirty="0"/>
              <a:t>80,000</a:t>
            </a:r>
            <a:r>
              <a:rPr lang="ko-KR" altLang="en-US" baseline="0" dirty="0"/>
              <a:t>개의 단어를 추출하여 용어의 연관성을 기반으로 용어리스트를 좁힘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연관성을 평가하는 기준은 </a:t>
            </a:r>
            <a:r>
              <a:rPr lang="en-US" altLang="ko-KR" dirty="0"/>
              <a:t>AIC</a:t>
            </a:r>
            <a:r>
              <a:rPr lang="ko-KR" altLang="en-US" dirty="0"/>
              <a:t>를 이용</a:t>
            </a:r>
            <a:r>
              <a:rPr lang="en-US" altLang="ko-KR" dirty="0"/>
              <a:t>. </a:t>
            </a:r>
            <a:r>
              <a:rPr lang="ko-KR" altLang="en-US" dirty="0"/>
              <a:t>일반적으로 더 적합한 </a:t>
            </a:r>
            <a:r>
              <a:rPr lang="ko-KR" altLang="en-US" dirty="0" err="1"/>
              <a:t>회귀식을</a:t>
            </a:r>
            <a:r>
              <a:rPr lang="ko-KR" altLang="en-US" dirty="0"/>
              <a:t> 고를 때 사용하는 기준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7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AIC</a:t>
            </a:r>
            <a:r>
              <a:rPr lang="ko-KR" altLang="en-US" dirty="0"/>
              <a:t>는 </a:t>
            </a:r>
            <a:r>
              <a:rPr lang="ko-KR" altLang="en-US" dirty="0" err="1"/>
              <a:t>최대우도를</a:t>
            </a:r>
            <a:r>
              <a:rPr lang="ko-KR" altLang="en-US" dirty="0"/>
              <a:t> 이용하여 계산합니다</a:t>
            </a:r>
            <a:r>
              <a:rPr lang="en-US" altLang="ko-KR" dirty="0"/>
              <a:t>. </a:t>
            </a:r>
            <a:r>
              <a:rPr lang="ko-KR" altLang="en-US" dirty="0" err="1"/>
              <a:t>최대우도를</a:t>
            </a:r>
            <a:r>
              <a:rPr lang="ko-KR" altLang="en-US" dirty="0"/>
              <a:t> 위와 같이 계산합니다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AIC</a:t>
            </a:r>
            <a:r>
              <a:rPr lang="ko-KR" altLang="en-US" dirty="0"/>
              <a:t>를</a:t>
            </a:r>
            <a:r>
              <a:rPr lang="ko-KR" altLang="en-US" baseline="0" dirty="0"/>
              <a:t> 이용해 연관성지수를 계산하는데 값이 양이면 양의 연관성을 갖고 음의 값이면 음의 연관성을 갖게 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</a:t>
            </a:r>
            <a:r>
              <a:rPr lang="ko-KR" altLang="en-US" dirty="0"/>
              <a:t> </a:t>
            </a:r>
            <a:r>
              <a:rPr lang="ko-KR" altLang="en-US" dirty="0" err="1"/>
              <a:t>단게는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en-US" altLang="ko-KR" baseline="0" dirty="0"/>
              <a:t> vector </a:t>
            </a:r>
            <a:r>
              <a:rPr lang="ko-KR" altLang="en-US" baseline="0" dirty="0"/>
              <a:t>추출입니다</a:t>
            </a:r>
            <a:r>
              <a:rPr lang="en-US" altLang="ko-KR" baseline="0" dirty="0"/>
              <a:t>. Feature vector</a:t>
            </a:r>
            <a:r>
              <a:rPr lang="ko-KR" altLang="en-US" baseline="0" dirty="0"/>
              <a:t>를 추출하기 위해 </a:t>
            </a:r>
            <a:r>
              <a:rPr lang="ko-KR" altLang="en-US" dirty="0"/>
              <a:t>이제 앞서 정의했던 </a:t>
            </a:r>
            <a:r>
              <a:rPr lang="en-US" altLang="ko-KR" dirty="0"/>
              <a:t>known</a:t>
            </a:r>
            <a:r>
              <a:rPr lang="ko-KR" altLang="en-US" dirty="0"/>
              <a:t>유저의 </a:t>
            </a:r>
            <a:r>
              <a:rPr lang="ko-KR" altLang="en-US" dirty="0" err="1"/>
              <a:t>트윗이력을</a:t>
            </a:r>
            <a:r>
              <a:rPr lang="ko-KR" altLang="en-US" dirty="0"/>
              <a:t> 분석합니다</a:t>
            </a:r>
            <a:r>
              <a:rPr lang="en-US" altLang="ko-KR" dirty="0"/>
              <a:t>. 1</a:t>
            </a:r>
            <a:r>
              <a:rPr lang="ko-KR" altLang="en-US" dirty="0"/>
              <a:t>단계에 추출했던 </a:t>
            </a:r>
            <a:r>
              <a:rPr lang="ko-KR" altLang="en-US" dirty="0" err="1"/>
              <a:t>용어리스트속의</a:t>
            </a:r>
            <a:r>
              <a:rPr lang="ko-KR" altLang="en-US" dirty="0"/>
              <a:t> 용어가 등장하면 </a:t>
            </a:r>
            <a:r>
              <a:rPr lang="en-US" altLang="ko-KR" dirty="0"/>
              <a:t>1, </a:t>
            </a:r>
            <a:r>
              <a:rPr lang="ko-KR" altLang="en-US" dirty="0"/>
              <a:t>등장하지 않으면 </a:t>
            </a:r>
            <a:r>
              <a:rPr lang="en-US" altLang="ko-KR" dirty="0"/>
              <a:t>0</a:t>
            </a:r>
            <a:r>
              <a:rPr lang="ko-KR" altLang="en-US" dirty="0"/>
              <a:t>을 부여하는 방식으로</a:t>
            </a:r>
            <a:r>
              <a:rPr lang="ko-KR" altLang="en-US" baseline="0" dirty="0"/>
              <a:t> 유저마다 </a:t>
            </a:r>
            <a:r>
              <a:rPr lang="en-US" altLang="ko-KR" baseline="0" dirty="0"/>
              <a:t>feature vector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만듭니다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feature vector</a:t>
            </a:r>
            <a:r>
              <a:rPr lang="ko-KR" altLang="en-US" baseline="0" dirty="0"/>
              <a:t>를 바탕으로 </a:t>
            </a:r>
            <a:r>
              <a:rPr lang="en-US" altLang="ko-KR" baseline="0" dirty="0" err="1"/>
              <a:t>svm</a:t>
            </a:r>
            <a:r>
              <a:rPr lang="en-US" altLang="ko-KR" baseline="0" dirty="0"/>
              <a:t> </a:t>
            </a:r>
            <a:r>
              <a:rPr lang="ko-KR" altLang="en-US" baseline="0" dirty="0"/>
              <a:t>학습을 </a:t>
            </a:r>
            <a:r>
              <a:rPr lang="ko-KR" altLang="en-US" baseline="0" dirty="0" err="1"/>
              <a:t>시키는것이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세번째</a:t>
            </a:r>
            <a:r>
              <a:rPr lang="ko-KR" altLang="en-US" baseline="0" dirty="0"/>
              <a:t> 단계입니다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ECA5-3E56-417B-BE08-1F6B2ABBFF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3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C851-EC4C-4EF2-A30D-0F5F13E3D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D7B09-9769-47E9-A10A-595CD848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2707F-C3BB-4E54-AE03-FA46FE7F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91604-C842-4E1E-B208-10BE70AC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77BF3-4370-4F5E-B782-BFB3C52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DB3F-CFFF-4253-979D-04EC6312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2A45A-50B8-497D-8462-D9FD8F2AF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1BAB1-3683-493B-AE27-8C340371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D06A0-7DAE-465C-8DF4-30D4351B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2A45C-C08D-40F0-ABE7-686D9B56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52A14-CDB2-479D-8768-42B170C9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63F14-4745-47F5-939C-073EEE79D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295BB-F9A6-4FC8-A453-2C7D8676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DBE15-B870-4575-B0CB-C69B7784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9A7BE-7556-44E6-A41F-20FD500B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97970-D270-40D6-AFD0-BEC1D566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0D781-9BBC-4EB7-9D6F-4642E8F7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5538E-ED53-4E00-8A01-709249F1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685E0-F7E1-4C15-A3B4-429B0BB0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16357-A596-42D0-A6AF-F8F157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30963-431F-4C28-9D89-7826128B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08295-7702-4240-B72E-BD218CDD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545B5-16A0-4FF7-8FD9-AC432A83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8C2B7-44E4-4D03-8A6C-5BC3609B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4CBBC-FEDA-45A8-96B6-80013832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6AC0-26F1-4A4D-ACB5-3102FC45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4C744-B5F2-4595-BBED-FE0BFFB3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9139E-B012-4E03-994E-D13AFC62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A1CD9-C373-4570-B22B-CE1A069E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325AA-CB8C-457A-9ABC-8C9D4F77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2B01B-6E78-49C1-BAE1-81AA960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1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7BB52-4BC7-4253-AEE7-3ACFF5DE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7E54F-8F5A-44C8-9EE5-10FC4998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36DC0-1DEC-475F-8419-ADC9F039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676C61-EE83-43B6-BBB1-52A5E9DC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69485-BFAD-47FB-B57D-A922C0D3D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DF0FB-C544-4D39-89D5-658735E6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00A36F-6544-40E8-9136-0D5FE6C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10442B-1F29-4602-B9C5-5B620A99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4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CD15-E8FE-4426-BE3A-2F2A8F22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9E2CB-9B76-4771-9118-E98EE356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C0A6A-506F-46DD-B8FC-F01CC58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00163-6633-4D3E-AC10-98657F54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6F9C5-F664-47C9-A2EE-626F5D58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A63D8-070C-48F0-8749-404EE3B6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FED92-81AA-4ECE-9472-AF136937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D90A5-CAE4-488D-99DE-E3F72672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47136-4735-4FAE-AB35-343207F8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3BB2D-4C41-4F46-A8AB-82B5DD365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70C37-A6E7-486F-B9FE-013D063D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DCAD4-81CE-4FF7-849F-2BB03568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3D74F-0049-4900-A91B-B5F9B482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A7655-AA68-4F4D-A424-BA3BDCB2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DEA27-DA56-44C9-91FF-B6EC5A05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8D07-87C4-4760-90D4-45AE68DD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62964-7603-404E-88F4-3F4B550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0434A-3D5E-477A-A988-E36D1C45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9D497-FC3E-4336-AA00-563FD8F7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9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F779BC-8CEE-4BE0-BBF0-015961F9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CD882-9702-40E4-A142-5C9974CB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37AA3-B4EA-4A3F-9CE9-5132802BD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09-8D4B-4491-91B7-48A729FF9E4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2F2FE-7CE2-43B5-B219-4DD7A1478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69D7D-43C7-40E7-A341-F07FA7528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B247-3F28-4485-AFF1-A2D8180C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15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jpeg"/><Relationship Id="rId5" Type="http://schemas.openxmlformats.org/officeDocument/2006/relationships/image" Target="../media/image41.png"/><Relationship Id="rId10" Type="http://schemas.openxmlformats.org/officeDocument/2006/relationships/image" Target="../media/image14.jpe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846674-0F7D-4D3F-91A2-6AFDDB393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15859" r="6819" b="18596"/>
          <a:stretch/>
        </p:blipFill>
        <p:spPr>
          <a:xfrm rot="208879">
            <a:off x="-1024328" y="2455902"/>
            <a:ext cx="6723429" cy="5233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6D622-F410-4326-A3BD-7C7197659ED6}"/>
              </a:ext>
            </a:extLst>
          </p:cNvPr>
          <p:cNvSpPr txBox="1"/>
          <p:nvPr/>
        </p:nvSpPr>
        <p:spPr>
          <a:xfrm>
            <a:off x="4453563" y="6023569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김도현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김인용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박진영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조하담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황지상</a:t>
            </a: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3074274B-E1A5-4E46-8595-C8D113D9D8DC}"/>
              </a:ext>
            </a:extLst>
          </p:cNvPr>
          <p:cNvSpPr txBox="1"/>
          <p:nvPr/>
        </p:nvSpPr>
        <p:spPr>
          <a:xfrm>
            <a:off x="2376388" y="2646590"/>
            <a:ext cx="7439224" cy="60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SNS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사용자 프로필 예측하기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86907A-C889-4613-8706-AA3E00165BCC}"/>
              </a:ext>
            </a:extLst>
          </p:cNvPr>
          <p:cNvSpPr/>
          <p:nvPr/>
        </p:nvSpPr>
        <p:spPr>
          <a:xfrm>
            <a:off x="1702273" y="3092189"/>
            <a:ext cx="8787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Century Schoolbook" panose="02040604050505020304" pitchFamily="18" charset="0"/>
                <a:ea typeface="나눔고딕" panose="020D0604000000000000" pitchFamily="50" charset="-127"/>
              </a:rPr>
              <a:t>Twitter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</a:rPr>
              <a:t> User Profiling based on Text and Community Mining for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34393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638F2A-AC2C-4972-B978-2F56DF29BDAF}"/>
              </a:ext>
            </a:extLst>
          </p:cNvPr>
          <p:cNvGrpSpPr/>
          <p:nvPr/>
        </p:nvGrpSpPr>
        <p:grpSpPr>
          <a:xfrm>
            <a:off x="5768865" y="2063528"/>
            <a:ext cx="5155842" cy="3748593"/>
            <a:chOff x="5636491" y="845081"/>
            <a:chExt cx="5155842" cy="37485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4C2B75-24C5-4677-BA8A-06D37C515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2470" y="1786426"/>
              <a:ext cx="1298942" cy="12705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5E9DFA-0344-4989-9417-97DF76CD618D}"/>
                </a:ext>
              </a:extLst>
            </p:cNvPr>
            <p:cNvSpPr txBox="1"/>
            <p:nvPr/>
          </p:nvSpPr>
          <p:spPr>
            <a:xfrm>
              <a:off x="7342350" y="1749930"/>
              <a:ext cx="3225563" cy="587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프로필을 공개한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100,000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명의 유저를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랜덤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90D337-FF8D-47A9-85FF-2179CCFC7B6F}"/>
                </a:ext>
              </a:extLst>
            </p:cNvPr>
            <p:cNvSpPr txBox="1"/>
            <p:nvPr/>
          </p:nvSpPr>
          <p:spPr>
            <a:xfrm>
              <a:off x="7342350" y="2512014"/>
              <a:ext cx="2901756" cy="587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나이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를 공개한 유저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전체의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3.8%</a:t>
              </a:r>
            </a:p>
            <a:p>
              <a:pPr>
                <a:spcAft>
                  <a:spcPts val="500"/>
                </a:spcAft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성별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을 공개한 유저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전체의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3.5%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D024731-B407-4618-8059-10594B778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8" r="19428"/>
            <a:stretch/>
          </p:blipFill>
          <p:spPr>
            <a:xfrm>
              <a:off x="5961896" y="3582789"/>
              <a:ext cx="1354338" cy="10108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206BBB-DD95-4DE3-8F59-1CC694FDF3E0}"/>
                </a:ext>
              </a:extLst>
            </p:cNvPr>
            <p:cNvSpPr txBox="1"/>
            <p:nvPr/>
          </p:nvSpPr>
          <p:spPr>
            <a:xfrm>
              <a:off x="7342350" y="3673109"/>
              <a:ext cx="3449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1,200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유저들의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200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트윗 분석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4B0B77-A629-473E-BCD3-CDE8777F9021}"/>
                </a:ext>
              </a:extLst>
            </p:cNvPr>
            <p:cNvSpPr txBox="1"/>
            <p:nvPr/>
          </p:nvSpPr>
          <p:spPr>
            <a:xfrm>
              <a:off x="7342350" y="4024221"/>
              <a:ext cx="2151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총 사용 단어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80,000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2C827A-7E5A-4605-BBD9-E55774811887}"/>
                </a:ext>
              </a:extLst>
            </p:cNvPr>
            <p:cNvSpPr txBox="1"/>
            <p:nvPr/>
          </p:nvSpPr>
          <p:spPr>
            <a:xfrm>
              <a:off x="5636491" y="845081"/>
              <a:ext cx="2263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1.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특징적인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 추출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0302B35-A862-479C-8D11-8AE1E89DA21F}"/>
              </a:ext>
            </a:extLst>
          </p:cNvPr>
          <p:cNvGrpSpPr/>
          <p:nvPr/>
        </p:nvGrpSpPr>
        <p:grpSpPr>
          <a:xfrm>
            <a:off x="843485" y="1725235"/>
            <a:ext cx="2032067" cy="338554"/>
            <a:chOff x="845391" y="1722762"/>
            <a:chExt cx="2032067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7218DE-C6DA-485D-B9C4-D2ECC3A98F32}"/>
                </a:ext>
              </a:extLst>
            </p:cNvPr>
            <p:cNvSpPr txBox="1"/>
            <p:nvPr/>
          </p:nvSpPr>
          <p:spPr>
            <a:xfrm>
              <a:off x="900635" y="1722762"/>
              <a:ext cx="1976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8AE32F4-46A5-484F-B32C-8C5F709EFE06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B1F1DFE-816A-4EE1-A51E-56D3DA36EF2E}"/>
              </a:ext>
            </a:extLst>
          </p:cNvPr>
          <p:cNvGrpSpPr/>
          <p:nvPr/>
        </p:nvGrpSpPr>
        <p:grpSpPr>
          <a:xfrm>
            <a:off x="1820254" y="2276727"/>
            <a:ext cx="3295205" cy="4304956"/>
            <a:chOff x="826849" y="1107604"/>
            <a:chExt cx="4126816" cy="524747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04B96B-F13D-4700-B577-3286B83CA421}"/>
                </a:ext>
              </a:extLst>
            </p:cNvPr>
            <p:cNvSpPr/>
            <p:nvPr/>
          </p:nvSpPr>
          <p:spPr>
            <a:xfrm>
              <a:off x="826849" y="3222466"/>
              <a:ext cx="4126816" cy="313261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3EE47F1-7C06-4E46-8D86-5D3BCC4125BF}"/>
                </a:ext>
              </a:extLst>
            </p:cNvPr>
            <p:cNvSpPr/>
            <p:nvPr/>
          </p:nvSpPr>
          <p:spPr>
            <a:xfrm>
              <a:off x="1005156" y="2990679"/>
              <a:ext cx="2164764" cy="463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65D694-5C3C-441F-A9DB-14DDFB04FCEE}"/>
                </a:ext>
              </a:extLst>
            </p:cNvPr>
            <p:cNvSpPr txBox="1"/>
            <p:nvPr/>
          </p:nvSpPr>
          <p:spPr>
            <a:xfrm>
              <a:off x="1033071" y="3052323"/>
              <a:ext cx="1831291" cy="375161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3C79FAF-49BE-4517-9DEA-E584F7210D02}"/>
                </a:ext>
              </a:extLst>
            </p:cNvPr>
            <p:cNvSpPr txBox="1"/>
            <p:nvPr/>
          </p:nvSpPr>
          <p:spPr>
            <a:xfrm>
              <a:off x="1775022" y="4717803"/>
              <a:ext cx="2230471" cy="37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Vector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67BA61D-01A7-467B-97D3-AED747141750}"/>
                </a:ext>
              </a:extLst>
            </p:cNvPr>
            <p:cNvSpPr txBox="1"/>
            <p:nvPr/>
          </p:nvSpPr>
          <p:spPr>
            <a:xfrm>
              <a:off x="2286787" y="5731940"/>
              <a:ext cx="1206940" cy="37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SVM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</a:t>
              </a: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D3D1989-FB68-4644-A1EB-39A65AD94579}"/>
                </a:ext>
              </a:extLst>
            </p:cNvPr>
            <p:cNvCxnSpPr>
              <a:cxnSpLocks/>
            </p:cNvCxnSpPr>
            <p:nvPr/>
          </p:nvCxnSpPr>
          <p:spPr>
            <a:xfrm>
              <a:off x="2900757" y="4189602"/>
              <a:ext cx="0" cy="529741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BD08A993-9B6E-45D7-80DB-11F637BC8A81}"/>
                </a:ext>
              </a:extLst>
            </p:cNvPr>
            <p:cNvCxnSpPr>
              <a:cxnSpLocks/>
            </p:cNvCxnSpPr>
            <p:nvPr/>
          </p:nvCxnSpPr>
          <p:spPr>
            <a:xfrm>
              <a:off x="2890258" y="5175190"/>
              <a:ext cx="0" cy="529741"/>
            </a:xfrm>
            <a:prstGeom prst="straightConnector1">
              <a:avLst/>
            </a:prstGeom>
            <a:ln w="63500">
              <a:solidFill>
                <a:srgbClr val="38BF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6C78A7F-1783-4C40-92EA-09566A0901CC}"/>
                </a:ext>
              </a:extLst>
            </p:cNvPr>
            <p:cNvSpPr/>
            <p:nvPr/>
          </p:nvSpPr>
          <p:spPr>
            <a:xfrm>
              <a:off x="913616" y="1107604"/>
              <a:ext cx="1749458" cy="463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149E709-1312-447B-B4B0-7CDA5C275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762" y="1594329"/>
              <a:ext cx="1120990" cy="81446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8251F0E-CA6E-4E8B-A50E-947033B2235A}"/>
                </a:ext>
              </a:extLst>
            </p:cNvPr>
            <p:cNvSpPr txBox="1"/>
            <p:nvPr/>
          </p:nvSpPr>
          <p:spPr>
            <a:xfrm>
              <a:off x="2295383" y="2408798"/>
              <a:ext cx="1136677" cy="37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과거 트윗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6AAB41-2FB8-4D6D-8C6F-2C64ED0E3D5A}"/>
                </a:ext>
              </a:extLst>
            </p:cNvPr>
            <p:cNvSpPr/>
            <p:nvPr/>
          </p:nvSpPr>
          <p:spPr>
            <a:xfrm>
              <a:off x="826849" y="1365731"/>
              <a:ext cx="4126816" cy="155121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D51F784-AC22-4C9B-8357-DB38A2EA5F9C}"/>
                </a:ext>
              </a:extLst>
            </p:cNvPr>
            <p:cNvSpPr/>
            <p:nvPr/>
          </p:nvSpPr>
          <p:spPr>
            <a:xfrm>
              <a:off x="913615" y="1107604"/>
              <a:ext cx="1749458" cy="463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183BAC6-23FF-441A-8A4E-AFE48E1AB6AB}"/>
                </a:ext>
              </a:extLst>
            </p:cNvPr>
            <p:cNvSpPr txBox="1"/>
            <p:nvPr/>
          </p:nvSpPr>
          <p:spPr>
            <a:xfrm>
              <a:off x="948402" y="1220663"/>
              <a:ext cx="1558263" cy="375161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알려진 사용자</a:t>
              </a: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891FC2-78BF-4A1F-8F6E-0A02BAB55350}"/>
              </a:ext>
            </a:extLst>
          </p:cNvPr>
          <p:cNvCxnSpPr>
            <a:cxnSpLocks/>
          </p:cNvCxnSpPr>
          <p:nvPr/>
        </p:nvCxnSpPr>
        <p:spPr>
          <a:xfrm>
            <a:off x="4554116" y="3609187"/>
            <a:ext cx="0" cy="5824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1EDD2C-EB72-4B7B-8403-1A2F96ADC88B}"/>
              </a:ext>
            </a:extLst>
          </p:cNvPr>
          <p:cNvSpPr txBox="1"/>
          <p:nvPr/>
        </p:nvSpPr>
        <p:spPr>
          <a:xfrm>
            <a:off x="2674275" y="4356459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특징적인 용어 추출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B7DB7A-265C-455A-AE64-EF646393D6F5}"/>
              </a:ext>
            </a:extLst>
          </p:cNvPr>
          <p:cNvGrpSpPr/>
          <p:nvPr/>
        </p:nvGrpSpPr>
        <p:grpSpPr>
          <a:xfrm>
            <a:off x="2078067" y="4323335"/>
            <a:ext cx="2260551" cy="374025"/>
            <a:chOff x="1212332" y="3617124"/>
            <a:chExt cx="3042633" cy="42209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7B3EEB-1585-4C6C-9B18-E0D7A8DF598C}"/>
                </a:ext>
              </a:extLst>
            </p:cNvPr>
            <p:cNvSpPr/>
            <p:nvPr/>
          </p:nvSpPr>
          <p:spPr>
            <a:xfrm>
              <a:off x="2010439" y="3617207"/>
              <a:ext cx="2244526" cy="422014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0F6C305-B3D8-4306-9A41-DB3BFFFE91A4}"/>
                </a:ext>
              </a:extLst>
            </p:cNvPr>
            <p:cNvSpPr/>
            <p:nvPr/>
          </p:nvSpPr>
          <p:spPr>
            <a:xfrm>
              <a:off x="1212332" y="3617124"/>
              <a:ext cx="780140" cy="42201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5440BFD-DF6A-4E1A-831E-F50A14182998}"/>
              </a:ext>
            </a:extLst>
          </p:cNvPr>
          <p:cNvSpPr txBox="1"/>
          <p:nvPr/>
        </p:nvSpPr>
        <p:spPr>
          <a:xfrm>
            <a:off x="2043748" y="4356459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30B3339-07ED-49B5-A6D5-FE0C0249439B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45" name="Shape 231">
              <a:extLst>
                <a:ext uri="{FF2B5EF4-FFF2-40B4-BE49-F238E27FC236}">
                  <a16:creationId xmlns:a16="http://schemas.microsoft.com/office/drawing/2014/main" id="{B24F7558-2F77-4863-ACD9-34B7C68F859B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0C41D67F-8776-448A-8DC9-A7599730ED1B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47" name="Straight Connector 32">
              <a:extLst>
                <a:ext uri="{FF2B5EF4-FFF2-40B4-BE49-F238E27FC236}">
                  <a16:creationId xmlns:a16="http://schemas.microsoft.com/office/drawing/2014/main" id="{95A4CD9E-CFCD-4D05-AC84-854B52A65923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2">
              <a:extLst>
                <a:ext uri="{FF2B5EF4-FFF2-40B4-BE49-F238E27FC236}">
                  <a16:creationId xmlns:a16="http://schemas.microsoft.com/office/drawing/2014/main" id="{1A8CF680-412D-4A41-9FE2-F3B5F8EFD474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18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9BB7C7-BFC9-4F47-AAF9-A7BE4322C599}"/>
              </a:ext>
            </a:extLst>
          </p:cNvPr>
          <p:cNvGrpSpPr/>
          <p:nvPr/>
        </p:nvGrpSpPr>
        <p:grpSpPr>
          <a:xfrm>
            <a:off x="6425026" y="2711166"/>
            <a:ext cx="4113580" cy="3379672"/>
            <a:chOff x="5987012" y="1338091"/>
            <a:chExt cx="5140663" cy="4717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FD8F5EC-C77D-48E8-8B67-91ED6660D4C0}"/>
                    </a:ext>
                  </a:extLst>
                </p:cNvPr>
                <p:cNvSpPr txBox="1"/>
                <p:nvPr/>
              </p:nvSpPr>
              <p:spPr>
                <a:xfrm>
                  <a:off x="6369253" y="1761039"/>
                  <a:ext cx="3784607" cy="78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𝐴𝐼𝐶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𝑚𝑎𝑥𝑖𝑚𝑢𝑚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sz="1400" b="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𝑓𝑟𝑒𝑒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oMath>
                    </m:oMathPara>
                  </a14:m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FD8F5EC-C77D-48E8-8B67-91ED6660D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253" y="1761039"/>
                  <a:ext cx="3784607" cy="7805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6B5B8A-487E-43C1-BD66-527CE1D14D72}"/>
                </a:ext>
              </a:extLst>
            </p:cNvPr>
            <p:cNvSpPr txBox="1"/>
            <p:nvPr/>
          </p:nvSpPr>
          <p:spPr>
            <a:xfrm>
              <a:off x="5987012" y="1338091"/>
              <a:ext cx="3846627" cy="4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AIC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Akaike’s Information Criteria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495D219-A849-43A2-90C3-12F571744CC7}"/>
                    </a:ext>
                  </a:extLst>
                </p:cNvPr>
                <p:cNvSpPr txBox="1"/>
                <p:nvPr/>
              </p:nvSpPr>
              <p:spPr>
                <a:xfrm>
                  <a:off x="6394172" y="3510035"/>
                  <a:ext cx="4733503" cy="78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𝑀𝐿𝐿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ko-KR" sz="140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𝑁𝑙𝑜𝑔𝑁</m:t>
                        </m:r>
                      </m:oMath>
                    </m:oMathPara>
                  </a14:m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495D219-A849-43A2-90C3-12F571744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172" y="3510035"/>
                  <a:ext cx="4733503" cy="7805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4E23748-580D-404D-ABD8-42B9D3BFE8EB}"/>
                    </a:ext>
                  </a:extLst>
                </p:cNvPr>
                <p:cNvSpPr txBox="1"/>
                <p:nvPr/>
              </p:nvSpPr>
              <p:spPr>
                <a:xfrm>
                  <a:off x="6394172" y="5252329"/>
                  <a:ext cx="4587106" cy="8037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𝑀𝐿𝐿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ko-KR" sz="140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140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𝑁𝑙𝑜𝑔𝑁</m:t>
                        </m:r>
                      </m:oMath>
                    </m:oMathPara>
                  </a14:m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4E23748-580D-404D-ABD8-42B9D3BFE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172" y="5252329"/>
                  <a:ext cx="4587106" cy="8037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0C7A7C-A6AF-4713-8E41-86A7BB69A9F4}"/>
                </a:ext>
              </a:extLst>
            </p:cNvPr>
            <p:cNvSpPr txBox="1"/>
            <p:nvPr/>
          </p:nvSpPr>
          <p:spPr>
            <a:xfrm>
              <a:off x="5987012" y="3080385"/>
              <a:ext cx="2532500" cy="4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종속모형의 최대우도법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EE1D8B-EC2D-4C11-A9E4-7990D57D9EAD}"/>
                </a:ext>
              </a:extLst>
            </p:cNvPr>
            <p:cNvSpPr txBox="1"/>
            <p:nvPr/>
          </p:nvSpPr>
          <p:spPr>
            <a:xfrm>
              <a:off x="5987012" y="4822679"/>
              <a:ext cx="2516474" cy="4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독립모형의 최대우도법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DD8410-8224-43D2-B7A1-B40EB9890D56}"/>
              </a:ext>
            </a:extLst>
          </p:cNvPr>
          <p:cNvGrpSpPr/>
          <p:nvPr/>
        </p:nvGrpSpPr>
        <p:grpSpPr>
          <a:xfrm>
            <a:off x="843485" y="1725235"/>
            <a:ext cx="2032067" cy="338554"/>
            <a:chOff x="845391" y="1722762"/>
            <a:chExt cx="2032067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FD86A3-F636-438D-AB07-8DCA17A01A92}"/>
                </a:ext>
              </a:extLst>
            </p:cNvPr>
            <p:cNvSpPr txBox="1"/>
            <p:nvPr/>
          </p:nvSpPr>
          <p:spPr>
            <a:xfrm>
              <a:off x="900635" y="1722762"/>
              <a:ext cx="1976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AB68CC-064F-40AB-88B8-843032B4976E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918918-D47C-4BFD-8928-7733D09B9795}"/>
              </a:ext>
            </a:extLst>
          </p:cNvPr>
          <p:cNvSpPr/>
          <p:nvPr/>
        </p:nvSpPr>
        <p:spPr>
          <a:xfrm>
            <a:off x="1820254" y="4011730"/>
            <a:ext cx="3295205" cy="256995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5AEE56-F2B5-4F30-B5F0-2A69D529B4A5}"/>
              </a:ext>
            </a:extLst>
          </p:cNvPr>
          <p:cNvSpPr/>
          <p:nvPr/>
        </p:nvSpPr>
        <p:spPr>
          <a:xfrm>
            <a:off x="1962630" y="3821575"/>
            <a:ext cx="1728534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E58F77-76EB-4DDC-9B04-B4052CF9DE5F}"/>
              </a:ext>
            </a:extLst>
          </p:cNvPr>
          <p:cNvSpPr txBox="1"/>
          <p:nvPr/>
        </p:nvSpPr>
        <p:spPr>
          <a:xfrm>
            <a:off x="1984919" y="3872147"/>
            <a:ext cx="1462260" cy="307777"/>
          </a:xfrm>
          <a:prstGeom prst="rect">
            <a:avLst/>
          </a:prstGeom>
          <a:noFill/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텍스트 기반 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7D52B9-6EE1-47BC-9887-DB5529B92AA5}"/>
              </a:ext>
            </a:extLst>
          </p:cNvPr>
          <p:cNvSpPr txBox="1"/>
          <p:nvPr/>
        </p:nvSpPr>
        <p:spPr>
          <a:xfrm>
            <a:off x="2577357" y="5238484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Feature Vector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3340A0-0E60-4297-90A9-8EA95A9D8513}"/>
              </a:ext>
            </a:extLst>
          </p:cNvPr>
          <p:cNvSpPr txBox="1"/>
          <p:nvPr/>
        </p:nvSpPr>
        <p:spPr>
          <a:xfrm>
            <a:off x="2985994" y="607046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SVM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4A9F373-15B8-4DA5-96BE-386DB0EC9D0E}"/>
              </a:ext>
            </a:extLst>
          </p:cNvPr>
          <p:cNvCxnSpPr>
            <a:cxnSpLocks/>
          </p:cNvCxnSpPr>
          <p:nvPr/>
        </p:nvCxnSpPr>
        <p:spPr>
          <a:xfrm>
            <a:off x="3476241" y="4805155"/>
            <a:ext cx="0" cy="43459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E3125D3-0DA3-4D28-820D-2583A0BF5826}"/>
              </a:ext>
            </a:extLst>
          </p:cNvPr>
          <p:cNvCxnSpPr>
            <a:cxnSpLocks/>
          </p:cNvCxnSpPr>
          <p:nvPr/>
        </p:nvCxnSpPr>
        <p:spPr>
          <a:xfrm>
            <a:off x="3467857" y="5613718"/>
            <a:ext cx="0" cy="434592"/>
          </a:xfrm>
          <a:prstGeom prst="straightConnector1">
            <a:avLst/>
          </a:prstGeom>
          <a:ln w="63500">
            <a:solidFill>
              <a:srgbClr val="38B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914260-77CD-43D6-AB11-72F11547C9B2}"/>
              </a:ext>
            </a:extLst>
          </p:cNvPr>
          <p:cNvSpPr txBox="1"/>
          <p:nvPr/>
        </p:nvSpPr>
        <p:spPr>
          <a:xfrm>
            <a:off x="2674275" y="4356459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특징적인 용어 추출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1B591B-BA17-42A3-82AD-6166E55D1B04}"/>
              </a:ext>
            </a:extLst>
          </p:cNvPr>
          <p:cNvSpPr/>
          <p:nvPr/>
        </p:nvSpPr>
        <p:spPr>
          <a:xfrm>
            <a:off x="1889536" y="2276727"/>
            <a:ext cx="1396918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DDCEE21-617C-4F29-8B31-68B9BF5F7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9" y="2676029"/>
            <a:ext cx="895095" cy="66817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4F7B260-8A75-43E7-AF6F-833950690D48}"/>
              </a:ext>
            </a:extLst>
          </p:cNvPr>
          <p:cNvSpPr txBox="1"/>
          <p:nvPr/>
        </p:nvSpPr>
        <p:spPr>
          <a:xfrm>
            <a:off x="2992858" y="334420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과거 트윗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F73254-BF82-4238-8806-C93278DEA3DC}"/>
              </a:ext>
            </a:extLst>
          </p:cNvPr>
          <p:cNvSpPr/>
          <p:nvPr/>
        </p:nvSpPr>
        <p:spPr>
          <a:xfrm>
            <a:off x="1820254" y="2488491"/>
            <a:ext cx="3295205" cy="127259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D2073-ADEA-4F34-A7DC-394BF4756116}"/>
              </a:ext>
            </a:extLst>
          </p:cNvPr>
          <p:cNvSpPr/>
          <p:nvPr/>
        </p:nvSpPr>
        <p:spPr>
          <a:xfrm>
            <a:off x="1889535" y="2276727"/>
            <a:ext cx="1396918" cy="38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21425C-C3A0-4507-909F-D6863294D4BF}"/>
              </a:ext>
            </a:extLst>
          </p:cNvPr>
          <p:cNvSpPr txBox="1"/>
          <p:nvPr/>
        </p:nvSpPr>
        <p:spPr>
          <a:xfrm>
            <a:off x="1917312" y="2369479"/>
            <a:ext cx="1244251" cy="307777"/>
          </a:xfrm>
          <a:prstGeom prst="rect">
            <a:avLst/>
          </a:prstGeom>
          <a:noFill/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알려진 사용자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EA96F2F-A0A1-4AE2-8774-C526EC965177}"/>
              </a:ext>
            </a:extLst>
          </p:cNvPr>
          <p:cNvCxnSpPr>
            <a:cxnSpLocks/>
          </p:cNvCxnSpPr>
          <p:nvPr/>
        </p:nvCxnSpPr>
        <p:spPr>
          <a:xfrm>
            <a:off x="4554116" y="3609187"/>
            <a:ext cx="0" cy="5824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DACED6-AFA8-4965-BBF7-3874B0C0631A}"/>
              </a:ext>
            </a:extLst>
          </p:cNvPr>
          <p:cNvGrpSpPr/>
          <p:nvPr/>
        </p:nvGrpSpPr>
        <p:grpSpPr>
          <a:xfrm>
            <a:off x="2078067" y="4323335"/>
            <a:ext cx="2260551" cy="374025"/>
            <a:chOff x="1212332" y="3617124"/>
            <a:chExt cx="3042633" cy="42209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B8F3599-3746-4AD6-882D-42E92E364301}"/>
                </a:ext>
              </a:extLst>
            </p:cNvPr>
            <p:cNvSpPr/>
            <p:nvPr/>
          </p:nvSpPr>
          <p:spPr>
            <a:xfrm>
              <a:off x="2010439" y="3617207"/>
              <a:ext cx="2244526" cy="422014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EB819B-7F04-42B3-96C7-5FA34DBAB208}"/>
                </a:ext>
              </a:extLst>
            </p:cNvPr>
            <p:cNvSpPr/>
            <p:nvPr/>
          </p:nvSpPr>
          <p:spPr>
            <a:xfrm>
              <a:off x="1212332" y="3617124"/>
              <a:ext cx="780140" cy="42201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90B21DB-50EF-415D-8746-6F6C4A7D8F2C}"/>
              </a:ext>
            </a:extLst>
          </p:cNvPr>
          <p:cNvSpPr txBox="1"/>
          <p:nvPr/>
        </p:nvSpPr>
        <p:spPr>
          <a:xfrm>
            <a:off x="2043748" y="4356459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1E49D8-627A-45E9-81DF-02855F4A8D13}"/>
              </a:ext>
            </a:extLst>
          </p:cNvPr>
          <p:cNvSpPr txBox="1"/>
          <p:nvPr/>
        </p:nvSpPr>
        <p:spPr>
          <a:xfrm>
            <a:off x="5768865" y="2063528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1.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특징적인 </a:t>
            </a:r>
            <a:r>
              <a:rPr lang="ko-KR" altLang="en-US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용어 추출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52040C9-7BA1-4F1E-ACA7-FE1CC317175B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54" name="Shape 231">
              <a:extLst>
                <a:ext uri="{FF2B5EF4-FFF2-40B4-BE49-F238E27FC236}">
                  <a16:creationId xmlns:a16="http://schemas.microsoft.com/office/drawing/2014/main" id="{6E93ACBB-4239-4BD0-A1D6-2DE0C1362180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64" name="Rectangle 30">
              <a:extLst>
                <a:ext uri="{FF2B5EF4-FFF2-40B4-BE49-F238E27FC236}">
                  <a16:creationId xmlns:a16="http://schemas.microsoft.com/office/drawing/2014/main" id="{411C83B1-B691-4C64-B172-9ED2392356CA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66" name="Straight Connector 32">
              <a:extLst>
                <a:ext uri="{FF2B5EF4-FFF2-40B4-BE49-F238E27FC236}">
                  <a16:creationId xmlns:a16="http://schemas.microsoft.com/office/drawing/2014/main" id="{F96EAF19-AEAE-4594-AE6A-67F9A2025BB5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2">
              <a:extLst>
                <a:ext uri="{FF2B5EF4-FFF2-40B4-BE49-F238E27FC236}">
                  <a16:creationId xmlns:a16="http://schemas.microsoft.com/office/drawing/2014/main" id="{26DA21F3-CC65-4068-A1E9-776B71FCFBB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9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B8415954-C73D-4FB5-81D7-999641A82216}"/>
              </a:ext>
            </a:extLst>
          </p:cNvPr>
          <p:cNvGrpSpPr/>
          <p:nvPr/>
        </p:nvGrpSpPr>
        <p:grpSpPr>
          <a:xfrm>
            <a:off x="843485" y="1725235"/>
            <a:ext cx="2032067" cy="338554"/>
            <a:chOff x="845391" y="1722762"/>
            <a:chExt cx="2032067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04BD6E-B987-48B8-BE51-212BD8DD6A53}"/>
                </a:ext>
              </a:extLst>
            </p:cNvPr>
            <p:cNvSpPr txBox="1"/>
            <p:nvPr/>
          </p:nvSpPr>
          <p:spPr>
            <a:xfrm>
              <a:off x="900635" y="1722762"/>
              <a:ext cx="1976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DF3E4C-883E-47BC-9A02-25E16E12EEAF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6AA34E1-A8DA-4057-96F4-43854C1AEE10}"/>
              </a:ext>
            </a:extLst>
          </p:cNvPr>
          <p:cNvSpPr txBox="1"/>
          <p:nvPr/>
        </p:nvSpPr>
        <p:spPr>
          <a:xfrm>
            <a:off x="5768865" y="2063528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1.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특징적인 </a:t>
            </a:r>
            <a:r>
              <a:rPr lang="ko-KR" altLang="en-US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용어 추출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B967A3-FEE6-4690-A105-D894DF5814F4}"/>
              </a:ext>
            </a:extLst>
          </p:cNvPr>
          <p:cNvGrpSpPr/>
          <p:nvPr/>
        </p:nvGrpSpPr>
        <p:grpSpPr>
          <a:xfrm>
            <a:off x="843485" y="3418295"/>
            <a:ext cx="4739409" cy="1716750"/>
            <a:chOff x="842273" y="3629555"/>
            <a:chExt cx="4739409" cy="17167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F2B8C8-579B-426A-A04C-99F72BD50182}"/>
                </a:ext>
              </a:extLst>
            </p:cNvPr>
            <p:cNvGrpSpPr/>
            <p:nvPr/>
          </p:nvGrpSpPr>
          <p:grpSpPr>
            <a:xfrm>
              <a:off x="843485" y="3634314"/>
              <a:ext cx="4738197" cy="1711991"/>
              <a:chOff x="453741" y="2674241"/>
              <a:chExt cx="5078886" cy="163892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5B0AECC-7E49-4D5D-892D-0EE34F4AD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41" y="2674241"/>
                <a:ext cx="5078886" cy="0"/>
              </a:xfrm>
              <a:prstGeom prst="line">
                <a:avLst/>
              </a:prstGeom>
              <a:ln w="254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D32355D-3261-459C-BB40-5C2299F2C58B}"/>
                  </a:ext>
                </a:extLst>
              </p:cNvPr>
              <p:cNvCxnSpPr/>
              <p:nvPr/>
            </p:nvCxnSpPr>
            <p:spPr>
              <a:xfrm>
                <a:off x="1307181" y="2674241"/>
                <a:ext cx="0" cy="1638920"/>
              </a:xfrm>
              <a:prstGeom prst="line">
                <a:avLst/>
              </a:prstGeom>
              <a:ln w="254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2284B24-7D88-4A51-A7D5-9B1F0D41F1E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489" y="3134025"/>
                    <a:ext cx="471285" cy="3105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2284B24-7D88-4A51-A7D5-9B1F0D41F1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489" y="3134025"/>
                    <a:ext cx="471285" cy="3105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47644C7-0226-4843-9A97-69BF59A1AA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3427" y="3507840"/>
                    <a:ext cx="475408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47644C7-0226-4843-9A97-69BF59A1AA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27" y="3507840"/>
                    <a:ext cx="475408" cy="29464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5BD96EA-1490-4D04-8425-CB51BA8DF5D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219" y="3870947"/>
                    <a:ext cx="717822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5BD96EA-1490-4D04-8425-CB51BA8DF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219" y="3870947"/>
                    <a:ext cx="717822" cy="2946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238C3D6-AEBF-4B22-A56C-E92987A91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8319" y="3155441"/>
                    <a:ext cx="781191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238C3D6-AEBF-4B22-A56C-E92987A91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8319" y="3155441"/>
                    <a:ext cx="781191" cy="29464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DE38044-9728-49E0-B179-139FDADAF47F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657" y="3507840"/>
                    <a:ext cx="785660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DE38044-9728-49E0-B179-139FDADAF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657" y="3507840"/>
                    <a:ext cx="785660" cy="29464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F7B69A7-B6F5-4E6E-8E42-4DF4EFB6F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41" y="3123317"/>
                <a:ext cx="5078886" cy="0"/>
              </a:xfrm>
              <a:prstGeom prst="line">
                <a:avLst/>
              </a:prstGeom>
              <a:ln w="254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1619C7A-373F-457F-8F33-86AA17E2D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41" y="4313161"/>
                <a:ext cx="5078886" cy="0"/>
              </a:xfrm>
              <a:prstGeom prst="line">
                <a:avLst/>
              </a:prstGeom>
              <a:ln w="254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4844544-12AB-43B0-8E17-AB05C759659A}"/>
                      </a:ext>
                    </a:extLst>
                  </p:cNvPr>
                  <p:cNvSpPr txBox="1"/>
                  <p:nvPr/>
                </p:nvSpPr>
                <p:spPr>
                  <a:xfrm>
                    <a:off x="3456970" y="3155441"/>
                    <a:ext cx="781191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4844544-12AB-43B0-8E17-AB05C7596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0" y="3155441"/>
                    <a:ext cx="781191" cy="2946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F4072FC-FB0B-4489-A59E-A1A0E9105116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308" y="3507840"/>
                    <a:ext cx="785660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F4072FC-FB0B-4489-A59E-A1A0E9105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4308" y="3507840"/>
                    <a:ext cx="785660" cy="29464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89E16E8-A447-4C7F-A17B-B8CE58B33F9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79" y="3134025"/>
                    <a:ext cx="473485" cy="3105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89E16E8-A447-4C7F-A17B-B8CE58B33F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1579" y="3134025"/>
                    <a:ext cx="473485" cy="3105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EFBE5AE-BE8C-4982-A362-8C37D0E1E112}"/>
                      </a:ext>
                    </a:extLst>
                  </p:cNvPr>
                  <p:cNvSpPr txBox="1"/>
                  <p:nvPr/>
                </p:nvSpPr>
                <p:spPr>
                  <a:xfrm>
                    <a:off x="4819561" y="3507840"/>
                    <a:ext cx="477609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EFBE5AE-BE8C-4982-A362-8C37D0E1E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561" y="3507840"/>
                    <a:ext cx="477609" cy="2946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98F69CB-08A3-4D73-B0DE-1E7D3C646A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15809" y="3870947"/>
                    <a:ext cx="636787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4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98F69CB-08A3-4D73-B0DE-1E7D3C646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809" y="3870947"/>
                    <a:ext cx="636787" cy="2946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9C3403C-E275-49C5-8F01-919A3D445D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908" y="3870947"/>
                    <a:ext cx="774249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4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4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9C3403C-E275-49C5-8F01-919A3D445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908" y="3870947"/>
                    <a:ext cx="774249" cy="2946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90ADD0D-0031-4229-926D-CAEE1383DD1D}"/>
                      </a:ext>
                    </a:extLst>
                  </p:cNvPr>
                  <p:cNvSpPr txBox="1"/>
                  <p:nvPr/>
                </p:nvSpPr>
                <p:spPr>
                  <a:xfrm>
                    <a:off x="4867874" y="3870947"/>
                    <a:ext cx="396781" cy="294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90ADD0D-0031-4229-926D-CAEE1383DD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7874" y="3870947"/>
                    <a:ext cx="396781" cy="2946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847CD9-4A68-4829-AAE4-8B2C6FF57BC7}"/>
                  </a:ext>
                </a:extLst>
              </p:cNvPr>
              <p:cNvSpPr txBox="1"/>
              <p:nvPr/>
            </p:nvSpPr>
            <p:spPr>
              <a:xfrm>
                <a:off x="1367418" y="2713227"/>
                <a:ext cx="1311379" cy="294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있는 문서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684279-6158-4DB8-864D-3FA1BE203B75}"/>
                  </a:ext>
                </a:extLst>
              </p:cNvPr>
              <p:cNvSpPr txBox="1"/>
              <p:nvPr/>
            </p:nvSpPr>
            <p:spPr>
              <a:xfrm>
                <a:off x="3096070" y="2713227"/>
                <a:ext cx="1311379" cy="294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있는 문서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194E33-ED52-48D8-95BE-917D573F07BE}"/>
                  </a:ext>
                </a:extLst>
              </p:cNvPr>
              <p:cNvSpPr txBox="1"/>
              <p:nvPr/>
            </p:nvSpPr>
            <p:spPr>
              <a:xfrm>
                <a:off x="4764897" y="2713227"/>
                <a:ext cx="558780" cy="294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종합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AD8F433-1B99-4024-BDE3-98BBCE93E809}"/>
                </a:ext>
              </a:extLst>
            </p:cNvPr>
            <p:cNvCxnSpPr/>
            <p:nvPr/>
          </p:nvCxnSpPr>
          <p:spPr>
            <a:xfrm>
              <a:off x="851150" y="3634314"/>
              <a:ext cx="0" cy="1711991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2935061-75FC-4FCB-8855-C652D6600F34}"/>
                </a:ext>
              </a:extLst>
            </p:cNvPr>
            <p:cNvCxnSpPr/>
            <p:nvPr/>
          </p:nvCxnSpPr>
          <p:spPr>
            <a:xfrm>
              <a:off x="5572804" y="3629555"/>
              <a:ext cx="0" cy="1711991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05915A2-87B8-49F6-BBEA-8DA68DF63E31}"/>
                </a:ext>
              </a:extLst>
            </p:cNvPr>
            <p:cNvCxnSpPr>
              <a:cxnSpLocks/>
            </p:cNvCxnSpPr>
            <p:nvPr/>
          </p:nvCxnSpPr>
          <p:spPr>
            <a:xfrm>
              <a:off x="842273" y="3630566"/>
              <a:ext cx="797404" cy="475152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72F5407-5849-4156-B606-CA58C9CB9E02}"/>
              </a:ext>
            </a:extLst>
          </p:cNvPr>
          <p:cNvGrpSpPr/>
          <p:nvPr/>
        </p:nvGrpSpPr>
        <p:grpSpPr>
          <a:xfrm>
            <a:off x="6425026" y="2711166"/>
            <a:ext cx="4113580" cy="3379672"/>
            <a:chOff x="5987012" y="1338091"/>
            <a:chExt cx="5140663" cy="4717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EE9FBFC-6C81-44A1-8751-29FF37346FB1}"/>
                    </a:ext>
                  </a:extLst>
                </p:cNvPr>
                <p:cNvSpPr txBox="1"/>
                <p:nvPr/>
              </p:nvSpPr>
              <p:spPr>
                <a:xfrm>
                  <a:off x="6369253" y="1761039"/>
                  <a:ext cx="3784607" cy="78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𝐴𝐼𝐶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𝑚𝑎𝑥𝑖𝑚𝑢𝑚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sz="1400" b="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𝑓𝑟𝑒𝑒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oMath>
                    </m:oMathPara>
                  </a14:m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EE9FBFC-6C81-44A1-8751-29FF37346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253" y="1761039"/>
                  <a:ext cx="3784607" cy="78053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2F4FCB-D21C-470C-BC17-63D5A7EA605D}"/>
                </a:ext>
              </a:extLst>
            </p:cNvPr>
            <p:cNvSpPr txBox="1"/>
            <p:nvPr/>
          </p:nvSpPr>
          <p:spPr>
            <a:xfrm>
              <a:off x="5987012" y="1338091"/>
              <a:ext cx="3846627" cy="4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AIC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Akaike’s Information Criteria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95202A-80B1-4CB8-88E4-05BA6F575965}"/>
                    </a:ext>
                  </a:extLst>
                </p:cNvPr>
                <p:cNvSpPr txBox="1"/>
                <p:nvPr/>
              </p:nvSpPr>
              <p:spPr>
                <a:xfrm>
                  <a:off x="6394172" y="3510035"/>
                  <a:ext cx="4733503" cy="78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𝑀𝐿𝐿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ko-KR" sz="140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𝑁𝑙𝑜𝑔𝑁</m:t>
                        </m:r>
                      </m:oMath>
                    </m:oMathPara>
                  </a14:m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95202A-80B1-4CB8-88E4-05BA6F575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172" y="3510035"/>
                  <a:ext cx="4733503" cy="7805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432243-5F01-4F00-9E98-4F59A2DD3286}"/>
                    </a:ext>
                  </a:extLst>
                </p:cNvPr>
                <p:cNvSpPr txBox="1"/>
                <p:nvPr/>
              </p:nvSpPr>
              <p:spPr>
                <a:xfrm>
                  <a:off x="6394172" y="5252329"/>
                  <a:ext cx="4587106" cy="8037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𝑀𝐿𝐿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ko-KR" sz="140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140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𝑁𝑙𝑜𝑔𝑁</m:t>
                        </m:r>
                      </m:oMath>
                    </m:oMathPara>
                  </a14:m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432243-5F01-4F00-9E98-4F59A2DD3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172" y="5252329"/>
                  <a:ext cx="4587106" cy="8037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4A535BC-DA65-49A6-87C0-E8EAB26863E0}"/>
                </a:ext>
              </a:extLst>
            </p:cNvPr>
            <p:cNvSpPr txBox="1"/>
            <p:nvPr/>
          </p:nvSpPr>
          <p:spPr>
            <a:xfrm>
              <a:off x="5987012" y="3080385"/>
              <a:ext cx="2532500" cy="4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종속모형의 최대우도법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C5DA05-3B52-4A80-8495-F7C36CC679D3}"/>
                </a:ext>
              </a:extLst>
            </p:cNvPr>
            <p:cNvSpPr txBox="1"/>
            <p:nvPr/>
          </p:nvSpPr>
          <p:spPr>
            <a:xfrm>
              <a:off x="5987012" y="4822679"/>
              <a:ext cx="2532500" cy="42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독립모형의 최대우도법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F7DB3BB-AA2A-4D43-9EC8-220E3BC52EE4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66" name="Shape 231">
              <a:extLst>
                <a:ext uri="{FF2B5EF4-FFF2-40B4-BE49-F238E27FC236}">
                  <a16:creationId xmlns:a16="http://schemas.microsoft.com/office/drawing/2014/main" id="{821581AC-1DD9-445D-9640-531E770500CB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57AD1F62-4587-4C9C-8D99-245BC7DAD025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68" name="Straight Connector 32">
              <a:extLst>
                <a:ext uri="{FF2B5EF4-FFF2-40B4-BE49-F238E27FC236}">
                  <a16:creationId xmlns:a16="http://schemas.microsoft.com/office/drawing/2014/main" id="{618E1DE1-742C-45CF-8F0C-70554E28ACFD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C7C069A1-DD6D-4BE0-8660-EBC1D68F6BFB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48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6B5B8A-487E-43C1-BD66-527CE1D14D72}"/>
                  </a:ext>
                </a:extLst>
              </p:cNvPr>
              <p:cNvSpPr txBox="1"/>
              <p:nvPr/>
            </p:nvSpPr>
            <p:spPr>
              <a:xfrm>
                <a:off x="6119385" y="2759538"/>
                <a:ext cx="3831498" cy="154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en-US" altLang="ko-KR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·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유저의 트윗 이력에 등장하는 인적 정보에 관한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용어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리스트를 기반하여 작성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en-US" altLang="ko-KR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·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𝐹𝑒𝑎𝑡𝑢𝑟𝑒</m:t>
                    </m:r>
                    <m:r>
                      <a:rPr lang="en-US" altLang="ko-KR" sz="14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유저의 트윗에서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용어 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:r>
                  <a:rPr lang="ko-KR" altLang="en-US" sz="1400" u="sng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등장했을 때 </a:t>
                </a:r>
                <a:r>
                  <a:rPr lang="en-US" altLang="ko-KR" sz="1400" u="sng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1, </a:t>
                </a:r>
                <a:r>
                  <a:rPr lang="ko-KR" altLang="en-US" sz="1400" u="sng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아닐 때 </a:t>
                </a:r>
                <a:r>
                  <a:rPr lang="en-US" altLang="ko-KR" sz="1400" u="sng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부여함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6B5B8A-487E-43C1-BD66-527CE1D14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5" y="2759538"/>
                <a:ext cx="3831498" cy="1541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E21DD26-AF4D-4CC2-8F8C-AE2751F7B455}"/>
              </a:ext>
            </a:extLst>
          </p:cNvPr>
          <p:cNvSpPr txBox="1"/>
          <p:nvPr/>
        </p:nvSpPr>
        <p:spPr>
          <a:xfrm>
            <a:off x="5768865" y="2180714"/>
            <a:ext cx="241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2.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Feature Vector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A7C37-1EA6-4A9B-AFE1-8ED7F543468C}"/>
              </a:ext>
            </a:extLst>
          </p:cNvPr>
          <p:cNvSpPr txBox="1"/>
          <p:nvPr/>
        </p:nvSpPr>
        <p:spPr>
          <a:xfrm>
            <a:off x="6119385" y="5299819"/>
            <a:ext cx="2991268" cy="657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추출된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Feature Vector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바탕으로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각 </a:t>
            </a:r>
            <a:r>
              <a:rPr lang="ko-KR" altLang="en-US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인적정보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세그먼트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만듦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C51724-7A86-4775-81D8-C6B6944184E4}"/>
              </a:ext>
            </a:extLst>
          </p:cNvPr>
          <p:cNvSpPr txBox="1"/>
          <p:nvPr/>
        </p:nvSpPr>
        <p:spPr>
          <a:xfrm>
            <a:off x="5768865" y="473097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3.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SVM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D0F4434-542F-4453-AF6C-AB76FFAB1905}"/>
              </a:ext>
            </a:extLst>
          </p:cNvPr>
          <p:cNvGrpSpPr/>
          <p:nvPr/>
        </p:nvGrpSpPr>
        <p:grpSpPr>
          <a:xfrm>
            <a:off x="843485" y="1725235"/>
            <a:ext cx="2032067" cy="338554"/>
            <a:chOff x="845391" y="1722762"/>
            <a:chExt cx="2032067" cy="3385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0E0E50-598F-48C5-8908-5696B5E80D55}"/>
                </a:ext>
              </a:extLst>
            </p:cNvPr>
            <p:cNvSpPr txBox="1"/>
            <p:nvPr/>
          </p:nvSpPr>
          <p:spPr>
            <a:xfrm>
              <a:off x="900635" y="1722762"/>
              <a:ext cx="1976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3692BD9-0E4E-4E9E-AF63-57F973FDB63A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BD90D5-6A61-407E-8391-711033B2197C}"/>
              </a:ext>
            </a:extLst>
          </p:cNvPr>
          <p:cNvSpPr/>
          <p:nvPr/>
        </p:nvSpPr>
        <p:spPr>
          <a:xfrm>
            <a:off x="1820254" y="4011730"/>
            <a:ext cx="3295205" cy="256995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4501BC-78DE-4D0C-91FF-0BC5F8F20839}"/>
              </a:ext>
            </a:extLst>
          </p:cNvPr>
          <p:cNvSpPr/>
          <p:nvPr/>
        </p:nvSpPr>
        <p:spPr>
          <a:xfrm>
            <a:off x="1962630" y="3821575"/>
            <a:ext cx="1728534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93FCD1-61EC-4FFC-AB32-C29751BA3E0C}"/>
              </a:ext>
            </a:extLst>
          </p:cNvPr>
          <p:cNvSpPr txBox="1"/>
          <p:nvPr/>
        </p:nvSpPr>
        <p:spPr>
          <a:xfrm>
            <a:off x="1984919" y="3872147"/>
            <a:ext cx="1462260" cy="307777"/>
          </a:xfrm>
          <a:prstGeom prst="rect">
            <a:avLst/>
          </a:prstGeom>
          <a:noFill/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텍스트 기반 방법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2486A87-9D4F-4450-A1CB-A79839FAB71A}"/>
              </a:ext>
            </a:extLst>
          </p:cNvPr>
          <p:cNvCxnSpPr>
            <a:cxnSpLocks/>
          </p:cNvCxnSpPr>
          <p:nvPr/>
        </p:nvCxnSpPr>
        <p:spPr>
          <a:xfrm>
            <a:off x="3487067" y="4670119"/>
            <a:ext cx="0" cy="434592"/>
          </a:xfrm>
          <a:prstGeom prst="straightConnector1">
            <a:avLst/>
          </a:prstGeom>
          <a:ln w="63500">
            <a:solidFill>
              <a:srgbClr val="38B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4D0451-3369-45C1-8435-2ABAF9CC67E3}"/>
              </a:ext>
            </a:extLst>
          </p:cNvPr>
          <p:cNvCxnSpPr>
            <a:cxnSpLocks/>
          </p:cNvCxnSpPr>
          <p:nvPr/>
        </p:nvCxnSpPr>
        <p:spPr>
          <a:xfrm>
            <a:off x="3487067" y="5588980"/>
            <a:ext cx="0" cy="43459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77915A-431E-47F1-9BE6-060DE43ACB3B}"/>
              </a:ext>
            </a:extLst>
          </p:cNvPr>
          <p:cNvSpPr txBox="1"/>
          <p:nvPr/>
        </p:nvSpPr>
        <p:spPr>
          <a:xfrm>
            <a:off x="2652569" y="4357180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특징적인 용어 추출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642059-E327-434C-BA9C-4E1B70C31D78}"/>
              </a:ext>
            </a:extLst>
          </p:cNvPr>
          <p:cNvSpPr/>
          <p:nvPr/>
        </p:nvSpPr>
        <p:spPr>
          <a:xfrm>
            <a:off x="1889536" y="2276727"/>
            <a:ext cx="1396918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0EC59D9-90FB-4B46-A2DD-1D1F6D2032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9" y="2676029"/>
            <a:ext cx="895095" cy="6681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69FCF1B-3631-4A71-9D51-09582BB07A76}"/>
              </a:ext>
            </a:extLst>
          </p:cNvPr>
          <p:cNvSpPr txBox="1"/>
          <p:nvPr/>
        </p:nvSpPr>
        <p:spPr>
          <a:xfrm>
            <a:off x="2992858" y="334420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과거 트윗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F14D30-09E3-4B60-94EA-6A31AD9F2068}"/>
              </a:ext>
            </a:extLst>
          </p:cNvPr>
          <p:cNvSpPr/>
          <p:nvPr/>
        </p:nvSpPr>
        <p:spPr>
          <a:xfrm>
            <a:off x="1820254" y="2488491"/>
            <a:ext cx="3295205" cy="127259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0E8CA6-FEA0-4003-B552-7947B8F5E738}"/>
              </a:ext>
            </a:extLst>
          </p:cNvPr>
          <p:cNvSpPr/>
          <p:nvPr/>
        </p:nvSpPr>
        <p:spPr>
          <a:xfrm>
            <a:off x="1889535" y="2276727"/>
            <a:ext cx="1396918" cy="38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D0A4A-13E4-4710-BAA5-D41078F18239}"/>
              </a:ext>
            </a:extLst>
          </p:cNvPr>
          <p:cNvSpPr txBox="1"/>
          <p:nvPr/>
        </p:nvSpPr>
        <p:spPr>
          <a:xfrm>
            <a:off x="1917312" y="2369479"/>
            <a:ext cx="1244251" cy="307777"/>
          </a:xfrm>
          <a:prstGeom prst="rect">
            <a:avLst/>
          </a:prstGeom>
          <a:noFill/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알려진 사용자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C7CF51-22D0-48B9-BD22-88EDAB43D06F}"/>
              </a:ext>
            </a:extLst>
          </p:cNvPr>
          <p:cNvGrpSpPr/>
          <p:nvPr/>
        </p:nvGrpSpPr>
        <p:grpSpPr>
          <a:xfrm>
            <a:off x="2037298" y="5159656"/>
            <a:ext cx="2425469" cy="374025"/>
            <a:chOff x="2037116" y="5219981"/>
            <a:chExt cx="2349865" cy="37402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CC9BAD-61A3-4B90-AA70-9BE720D83785}"/>
                </a:ext>
              </a:extLst>
            </p:cNvPr>
            <p:cNvSpPr txBox="1"/>
            <p:nvPr/>
          </p:nvSpPr>
          <p:spPr>
            <a:xfrm>
              <a:off x="2581634" y="5255648"/>
              <a:ext cx="180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Vector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759E52C-8F0D-4C86-BD61-CB3A7B648B98}"/>
                </a:ext>
              </a:extLst>
            </p:cNvPr>
            <p:cNvGrpSpPr/>
            <p:nvPr/>
          </p:nvGrpSpPr>
          <p:grpSpPr>
            <a:xfrm>
              <a:off x="2037116" y="5219981"/>
              <a:ext cx="2283746" cy="374025"/>
              <a:chOff x="2054872" y="4323335"/>
              <a:chExt cx="2283746" cy="374025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017F2193-9677-4A09-A480-5D741A00934A}"/>
                  </a:ext>
                </a:extLst>
              </p:cNvPr>
              <p:cNvGrpSpPr/>
              <p:nvPr/>
            </p:nvGrpSpPr>
            <p:grpSpPr>
              <a:xfrm>
                <a:off x="2078067" y="4323335"/>
                <a:ext cx="2260551" cy="374025"/>
                <a:chOff x="1212332" y="3617124"/>
                <a:chExt cx="3042633" cy="422097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1DB8C59-1004-4B6C-A9E1-B427A0CFF3DC}"/>
                    </a:ext>
                  </a:extLst>
                </p:cNvPr>
                <p:cNvSpPr/>
                <p:nvPr/>
              </p:nvSpPr>
              <p:spPr>
                <a:xfrm>
                  <a:off x="2010439" y="3617207"/>
                  <a:ext cx="2244526" cy="422014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6131DC-A297-469A-B984-D2FBA1F15386}"/>
                    </a:ext>
                  </a:extLst>
                </p:cNvPr>
                <p:cNvSpPr/>
                <p:nvPr/>
              </p:nvSpPr>
              <p:spPr>
                <a:xfrm>
                  <a:off x="1212332" y="3617124"/>
                  <a:ext cx="780140" cy="422014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C8AD85-D29B-4756-A675-BC936256A66F}"/>
                  </a:ext>
                </a:extLst>
              </p:cNvPr>
              <p:cNvSpPr txBox="1"/>
              <p:nvPr/>
            </p:nvSpPr>
            <p:spPr>
              <a:xfrm>
                <a:off x="2054872" y="4359002"/>
                <a:ext cx="691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Step 2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FD2C783-B0EB-4F7A-B501-04F34570178C}"/>
              </a:ext>
            </a:extLst>
          </p:cNvPr>
          <p:cNvGrpSpPr/>
          <p:nvPr/>
        </p:nvGrpSpPr>
        <p:grpSpPr>
          <a:xfrm>
            <a:off x="2042656" y="6080722"/>
            <a:ext cx="2357223" cy="374025"/>
            <a:chOff x="2042656" y="6068022"/>
            <a:chExt cx="2357223" cy="374025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AC72AE5-5122-4F2A-81EC-D1DE32E4442A}"/>
                </a:ext>
              </a:extLst>
            </p:cNvPr>
            <p:cNvGrpSpPr/>
            <p:nvPr/>
          </p:nvGrpSpPr>
          <p:grpSpPr>
            <a:xfrm>
              <a:off x="2042656" y="6068022"/>
              <a:ext cx="2357223" cy="374025"/>
              <a:chOff x="2054871" y="4323335"/>
              <a:chExt cx="2283747" cy="37402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3FB8841B-114C-4CAD-B614-F2C55938D17F}"/>
                  </a:ext>
                </a:extLst>
              </p:cNvPr>
              <p:cNvGrpSpPr/>
              <p:nvPr/>
            </p:nvGrpSpPr>
            <p:grpSpPr>
              <a:xfrm>
                <a:off x="2078067" y="4323335"/>
                <a:ext cx="2260551" cy="374025"/>
                <a:chOff x="1212332" y="3617124"/>
                <a:chExt cx="3042633" cy="422097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80535487-EBF8-4060-A684-D6AFC54843CE}"/>
                    </a:ext>
                  </a:extLst>
                </p:cNvPr>
                <p:cNvSpPr/>
                <p:nvPr/>
              </p:nvSpPr>
              <p:spPr>
                <a:xfrm>
                  <a:off x="2010439" y="3617207"/>
                  <a:ext cx="2244526" cy="422014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B7CCE8A7-959C-4C41-A2CC-C6F76EFB4A83}"/>
                    </a:ext>
                  </a:extLst>
                </p:cNvPr>
                <p:cNvSpPr/>
                <p:nvPr/>
              </p:nvSpPr>
              <p:spPr>
                <a:xfrm>
                  <a:off x="1212332" y="3617124"/>
                  <a:ext cx="780140" cy="422014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ED2970-1584-4F52-BB5E-9F98553FCEB5}"/>
                  </a:ext>
                </a:extLst>
              </p:cNvPr>
              <p:cNvSpPr txBox="1"/>
              <p:nvPr/>
            </p:nvSpPr>
            <p:spPr>
              <a:xfrm>
                <a:off x="2054871" y="4362156"/>
                <a:ext cx="691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Step 3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A229507-EE01-4E2E-81BE-F5B3473AD8C0}"/>
                </a:ext>
              </a:extLst>
            </p:cNvPr>
            <p:cNvSpPr txBox="1"/>
            <p:nvPr/>
          </p:nvSpPr>
          <p:spPr>
            <a:xfrm>
              <a:off x="3057395" y="6106843"/>
              <a:ext cx="963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SVM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7C49BA3-1300-4B02-B301-81152FB748BD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63" name="Shape 231">
              <a:extLst>
                <a:ext uri="{FF2B5EF4-FFF2-40B4-BE49-F238E27FC236}">
                  <a16:creationId xmlns:a16="http://schemas.microsoft.com/office/drawing/2014/main" id="{32DFE674-EE04-43F1-8F67-F5A5994E64D1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64" name="Rectangle 30">
              <a:extLst>
                <a:ext uri="{FF2B5EF4-FFF2-40B4-BE49-F238E27FC236}">
                  <a16:creationId xmlns:a16="http://schemas.microsoft.com/office/drawing/2014/main" id="{D19CEF81-17AF-41CC-9FD9-14200CE37826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65" name="Straight Connector 32">
              <a:extLst>
                <a:ext uri="{FF2B5EF4-FFF2-40B4-BE49-F238E27FC236}">
                  <a16:creationId xmlns:a16="http://schemas.microsoft.com/office/drawing/2014/main" id="{CA069B42-E73D-42EF-8755-270D0B10CBE5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32">
              <a:extLst>
                <a:ext uri="{FF2B5EF4-FFF2-40B4-BE49-F238E27FC236}">
                  <a16:creationId xmlns:a16="http://schemas.microsoft.com/office/drawing/2014/main" id="{E2BFBD44-FCEB-4F1B-8722-16AD529B7E7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03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FBF336-D359-40FC-A2FE-2E004FE11440}"/>
              </a:ext>
            </a:extLst>
          </p:cNvPr>
          <p:cNvSpPr/>
          <p:nvPr/>
        </p:nvSpPr>
        <p:spPr>
          <a:xfrm>
            <a:off x="1820254" y="4011730"/>
            <a:ext cx="3295205" cy="256995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8FE4BF-8AE2-4B34-B0D6-6539DF6E1AA7}"/>
              </a:ext>
            </a:extLst>
          </p:cNvPr>
          <p:cNvSpPr/>
          <p:nvPr/>
        </p:nvSpPr>
        <p:spPr>
          <a:xfrm>
            <a:off x="1962630" y="3821575"/>
            <a:ext cx="1728534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CBA3E2-F5CA-4D0A-8243-1F80577D61B2}"/>
              </a:ext>
            </a:extLst>
          </p:cNvPr>
          <p:cNvSpPr txBox="1"/>
          <p:nvPr/>
        </p:nvSpPr>
        <p:spPr>
          <a:xfrm>
            <a:off x="1984919" y="3872147"/>
            <a:ext cx="1462260" cy="307777"/>
          </a:xfrm>
          <a:prstGeom prst="rect">
            <a:avLst/>
          </a:prstGeom>
          <a:noFill/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텍스트 기반 방법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E16DAB-AFB1-4B87-8FB8-C094C5962E1C}"/>
              </a:ext>
            </a:extLst>
          </p:cNvPr>
          <p:cNvCxnSpPr>
            <a:cxnSpLocks/>
          </p:cNvCxnSpPr>
          <p:nvPr/>
        </p:nvCxnSpPr>
        <p:spPr>
          <a:xfrm>
            <a:off x="3625636" y="5114694"/>
            <a:ext cx="0" cy="43459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E42797-76B1-492A-9DB1-8A44DA069307}"/>
              </a:ext>
            </a:extLst>
          </p:cNvPr>
          <p:cNvSpPr/>
          <p:nvPr/>
        </p:nvSpPr>
        <p:spPr>
          <a:xfrm>
            <a:off x="1889536" y="2276727"/>
            <a:ext cx="1396918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6D7F41D-0753-481A-97B1-02B8F9888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9" y="2676029"/>
            <a:ext cx="895095" cy="6681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956A294-E322-4B5C-A0AE-5E0A8B0EF5E6}"/>
              </a:ext>
            </a:extLst>
          </p:cNvPr>
          <p:cNvSpPr txBox="1"/>
          <p:nvPr/>
        </p:nvSpPr>
        <p:spPr>
          <a:xfrm>
            <a:off x="2992858" y="334420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과거 트윗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B70BB8-5853-455A-A12A-C7853A10C68E}"/>
              </a:ext>
            </a:extLst>
          </p:cNvPr>
          <p:cNvSpPr/>
          <p:nvPr/>
        </p:nvSpPr>
        <p:spPr>
          <a:xfrm>
            <a:off x="1820254" y="2488491"/>
            <a:ext cx="3295205" cy="127259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7C2BCF-31DD-4F5E-8B0A-01AB152A1D9E}"/>
              </a:ext>
            </a:extLst>
          </p:cNvPr>
          <p:cNvSpPr/>
          <p:nvPr/>
        </p:nvSpPr>
        <p:spPr>
          <a:xfrm>
            <a:off x="1889535" y="2276727"/>
            <a:ext cx="1396918" cy="38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D40A5CD-A686-47CA-9189-A1FA9B50A1DD}"/>
              </a:ext>
            </a:extLst>
          </p:cNvPr>
          <p:cNvGrpSpPr/>
          <p:nvPr/>
        </p:nvGrpSpPr>
        <p:grpSpPr>
          <a:xfrm>
            <a:off x="2063900" y="4644750"/>
            <a:ext cx="2747194" cy="374024"/>
            <a:chOff x="2060311" y="5219980"/>
            <a:chExt cx="2326670" cy="37402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C1B984-51EB-403C-90BF-C0CE8F9E70A9}"/>
                </a:ext>
              </a:extLst>
            </p:cNvPr>
            <p:cNvSpPr txBox="1"/>
            <p:nvPr/>
          </p:nvSpPr>
          <p:spPr>
            <a:xfrm>
              <a:off x="2581634" y="5253141"/>
              <a:ext cx="180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Vector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5825C6F-4F4C-495E-959D-D1E143604CF6}"/>
                </a:ext>
              </a:extLst>
            </p:cNvPr>
            <p:cNvGrpSpPr/>
            <p:nvPr/>
          </p:nvGrpSpPr>
          <p:grpSpPr>
            <a:xfrm>
              <a:off x="2060311" y="5219980"/>
              <a:ext cx="2260551" cy="374024"/>
              <a:chOff x="2078067" y="4323334"/>
              <a:chExt cx="2260551" cy="374024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CAF48DE-0902-4CCC-9F7B-138B42713E26}"/>
                  </a:ext>
                </a:extLst>
              </p:cNvPr>
              <p:cNvGrpSpPr/>
              <p:nvPr/>
            </p:nvGrpSpPr>
            <p:grpSpPr>
              <a:xfrm>
                <a:off x="2078067" y="4323334"/>
                <a:ext cx="2260551" cy="374024"/>
                <a:chOff x="1212332" y="3617124"/>
                <a:chExt cx="3042633" cy="4220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24FBB10-BD1B-4048-8524-B1432A576AF0}"/>
                    </a:ext>
                  </a:extLst>
                </p:cNvPr>
                <p:cNvSpPr/>
                <p:nvPr/>
              </p:nvSpPr>
              <p:spPr>
                <a:xfrm>
                  <a:off x="2010439" y="3617208"/>
                  <a:ext cx="2244526" cy="422012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D08A2394-BA07-49BC-BD6A-025CC1D0CC85}"/>
                    </a:ext>
                  </a:extLst>
                </p:cNvPr>
                <p:cNvSpPr/>
                <p:nvPr/>
              </p:nvSpPr>
              <p:spPr>
                <a:xfrm>
                  <a:off x="1212332" y="3617124"/>
                  <a:ext cx="780140" cy="422014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02619D-BD91-4932-8D6A-2AD363333D6F}"/>
                  </a:ext>
                </a:extLst>
              </p:cNvPr>
              <p:cNvSpPr txBox="1"/>
              <p:nvPr/>
            </p:nvSpPr>
            <p:spPr>
              <a:xfrm>
                <a:off x="2098370" y="4356495"/>
                <a:ext cx="6044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Step 4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631C447-F79D-434D-8CFD-18184D02FEDD}"/>
              </a:ext>
            </a:extLst>
          </p:cNvPr>
          <p:cNvGrpSpPr/>
          <p:nvPr/>
        </p:nvGrpSpPr>
        <p:grpSpPr>
          <a:xfrm>
            <a:off x="2069334" y="5654594"/>
            <a:ext cx="2712690" cy="374025"/>
            <a:chOff x="2066599" y="6068022"/>
            <a:chExt cx="2363100" cy="37402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8E0BF4-D5B1-4039-A1A6-A76985377C42}"/>
                </a:ext>
              </a:extLst>
            </p:cNvPr>
            <p:cNvGrpSpPr/>
            <p:nvPr/>
          </p:nvGrpSpPr>
          <p:grpSpPr>
            <a:xfrm>
              <a:off x="2066599" y="6068022"/>
              <a:ext cx="2333281" cy="374025"/>
              <a:chOff x="2078067" y="4323335"/>
              <a:chExt cx="2260551" cy="374025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E055F360-32EC-4B8E-8C31-8854235E880D}"/>
                  </a:ext>
                </a:extLst>
              </p:cNvPr>
              <p:cNvGrpSpPr/>
              <p:nvPr/>
            </p:nvGrpSpPr>
            <p:grpSpPr>
              <a:xfrm>
                <a:off x="2078067" y="4323335"/>
                <a:ext cx="2260551" cy="374025"/>
                <a:chOff x="1212332" y="3617124"/>
                <a:chExt cx="3042633" cy="422097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232338-66E5-41F0-BBCD-DE3477B8E749}"/>
                    </a:ext>
                  </a:extLst>
                </p:cNvPr>
                <p:cNvSpPr/>
                <p:nvPr/>
              </p:nvSpPr>
              <p:spPr>
                <a:xfrm>
                  <a:off x="2010439" y="3617207"/>
                  <a:ext cx="2244526" cy="422014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92981ADA-A8F8-459B-AAB3-75D84BC98EE4}"/>
                    </a:ext>
                  </a:extLst>
                </p:cNvPr>
                <p:cNvSpPr/>
                <p:nvPr/>
              </p:nvSpPr>
              <p:spPr>
                <a:xfrm>
                  <a:off x="1212332" y="3617124"/>
                  <a:ext cx="780140" cy="422014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A1EB38-1C68-4F98-AA09-900447C0AAAB}"/>
                  </a:ext>
                </a:extLst>
              </p:cNvPr>
              <p:cNvSpPr txBox="1"/>
              <p:nvPr/>
            </p:nvSpPr>
            <p:spPr>
              <a:xfrm>
                <a:off x="2099422" y="4362156"/>
                <a:ext cx="60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Step 5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DA7C5C-8B9B-4565-9E2F-0C329344F270}"/>
                </a:ext>
              </a:extLst>
            </p:cNvPr>
            <p:cNvSpPr txBox="1"/>
            <p:nvPr/>
          </p:nvSpPr>
          <p:spPr>
            <a:xfrm>
              <a:off x="2648816" y="6106843"/>
              <a:ext cx="1780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List of Term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(SVM)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A024CDC-2DFE-462C-8882-937EA4C85A47}"/>
              </a:ext>
            </a:extLst>
          </p:cNvPr>
          <p:cNvGrpSpPr/>
          <p:nvPr/>
        </p:nvGrpSpPr>
        <p:grpSpPr>
          <a:xfrm>
            <a:off x="843485" y="1725235"/>
            <a:ext cx="2032067" cy="338554"/>
            <a:chOff x="845391" y="1722762"/>
            <a:chExt cx="2032067" cy="3385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9E5D98-62F1-4A4C-9742-1652EED318CA}"/>
                </a:ext>
              </a:extLst>
            </p:cNvPr>
            <p:cNvSpPr txBox="1"/>
            <p:nvPr/>
          </p:nvSpPr>
          <p:spPr>
            <a:xfrm>
              <a:off x="900635" y="1722762"/>
              <a:ext cx="1976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7473641-A6BE-481D-8569-7FC893B5EC0C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7257F3-C078-4931-BD0F-956AE5379999}"/>
              </a:ext>
            </a:extLst>
          </p:cNvPr>
          <p:cNvSpPr txBox="1"/>
          <p:nvPr/>
        </p:nvSpPr>
        <p:spPr>
          <a:xfrm>
            <a:off x="1917312" y="2369479"/>
            <a:ext cx="1848583" cy="307777"/>
          </a:xfrm>
          <a:prstGeom prst="rect">
            <a:avLst/>
          </a:prstGeom>
          <a:solidFill>
            <a:schemeClr val="bg1"/>
          </a:solidFill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알려지지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않은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사용자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A613E39-C56B-4787-960F-4D84F76EDDCD}"/>
              </a:ext>
            </a:extLst>
          </p:cNvPr>
          <p:cNvGrpSpPr/>
          <p:nvPr/>
        </p:nvGrpSpPr>
        <p:grpSpPr>
          <a:xfrm>
            <a:off x="5768864" y="2486245"/>
            <a:ext cx="4300641" cy="2686345"/>
            <a:chOff x="5768864" y="2486245"/>
            <a:chExt cx="4300641" cy="26863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530E508-04E3-4575-8694-8DD65B92ACF0}"/>
                </a:ext>
              </a:extLst>
            </p:cNvPr>
            <p:cNvSpPr txBox="1"/>
            <p:nvPr/>
          </p:nvSpPr>
          <p:spPr>
            <a:xfrm>
              <a:off x="6119385" y="3082825"/>
              <a:ext cx="3781805" cy="93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유저의 트윗 이력에 등장하는 인적 정보에 관한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 리스트를 기반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하여 작성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500"/>
                </a:spcAft>
              </a:pP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02DF50-37F3-4C9A-9143-C153D0369FCD}"/>
                </a:ext>
              </a:extLst>
            </p:cNvPr>
            <p:cNvSpPr txBox="1"/>
            <p:nvPr/>
          </p:nvSpPr>
          <p:spPr>
            <a:xfrm>
              <a:off x="5768865" y="2486245"/>
              <a:ext cx="242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4.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Feature Vector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914F280-16CB-480E-86D6-95A8BD1F4F56}"/>
                </a:ext>
              </a:extLst>
            </p:cNvPr>
            <p:cNvSpPr txBox="1"/>
            <p:nvPr/>
          </p:nvSpPr>
          <p:spPr>
            <a:xfrm>
              <a:off x="6119385" y="4864813"/>
              <a:ext cx="3950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알려지지 않은 사용자의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인적정보 세그먼트 평가 </a:t>
              </a:r>
              <a:endPara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9121D7-0C01-4E68-AAEB-8D930F318D44}"/>
                </a:ext>
              </a:extLst>
            </p:cNvPr>
            <p:cNvSpPr txBox="1"/>
            <p:nvPr/>
          </p:nvSpPr>
          <p:spPr>
            <a:xfrm>
              <a:off x="5768864" y="4290781"/>
              <a:ext cx="3437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5.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List of Term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(SVM)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7BCC3F-B57C-45DA-8E7E-2E5421C22A7F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44" name="Shape 231">
              <a:extLst>
                <a:ext uri="{FF2B5EF4-FFF2-40B4-BE49-F238E27FC236}">
                  <a16:creationId xmlns:a16="http://schemas.microsoft.com/office/drawing/2014/main" id="{A88B0F57-24D4-491F-97C6-06D0FBF77554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D9CDCAC5-3326-4C08-957D-951D5BD73965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46" name="Straight Connector 32">
              <a:extLst>
                <a:ext uri="{FF2B5EF4-FFF2-40B4-BE49-F238E27FC236}">
                  <a16:creationId xmlns:a16="http://schemas.microsoft.com/office/drawing/2014/main" id="{AF064534-24B7-41BB-BD2C-9F11F32FBD42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2">
              <a:extLst>
                <a:ext uri="{FF2B5EF4-FFF2-40B4-BE49-F238E27FC236}">
                  <a16:creationId xmlns:a16="http://schemas.microsoft.com/office/drawing/2014/main" id="{D52B5971-E763-47C8-8D81-A3A97E2BEBD1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37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892612-CF5E-462E-A9C7-42C0C83CC040}"/>
              </a:ext>
            </a:extLst>
          </p:cNvPr>
          <p:cNvGrpSpPr/>
          <p:nvPr/>
        </p:nvGrpSpPr>
        <p:grpSpPr>
          <a:xfrm>
            <a:off x="5757395" y="2968467"/>
            <a:ext cx="2818400" cy="1169140"/>
            <a:chOff x="5722129" y="3268806"/>
            <a:chExt cx="2818400" cy="13131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838175-6F8F-42BC-B465-DCDC333031A2}"/>
                </a:ext>
              </a:extLst>
            </p:cNvPr>
            <p:cNvSpPr txBox="1"/>
            <p:nvPr/>
          </p:nvSpPr>
          <p:spPr>
            <a:xfrm>
              <a:off x="5722129" y="3268806"/>
              <a:ext cx="2045753" cy="34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2.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AC79EE-EB4C-4554-A4CF-903DC82D76AD}"/>
                </a:ext>
              </a:extLst>
            </p:cNvPr>
            <p:cNvSpPr txBox="1"/>
            <p:nvPr/>
          </p:nvSpPr>
          <p:spPr>
            <a:xfrm>
              <a:off x="5722129" y="4236275"/>
              <a:ext cx="2818400" cy="34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3.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커뮤니티의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인적 정보 추정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AB078C-4DD4-4788-B173-B88125F6E024}"/>
              </a:ext>
            </a:extLst>
          </p:cNvPr>
          <p:cNvGrpSpPr/>
          <p:nvPr/>
        </p:nvGrpSpPr>
        <p:grpSpPr>
          <a:xfrm>
            <a:off x="843485" y="1725235"/>
            <a:ext cx="2224428" cy="338554"/>
            <a:chOff x="845391" y="1722762"/>
            <a:chExt cx="2224428" cy="338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AF769-9713-492F-B6CE-F19CE2E84239}"/>
                </a:ext>
              </a:extLst>
            </p:cNvPr>
            <p:cNvSpPr txBox="1"/>
            <p:nvPr/>
          </p:nvSpPr>
          <p:spPr>
            <a:xfrm>
              <a:off x="900635" y="1722762"/>
              <a:ext cx="216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(2)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방법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9C49D0-0D37-428C-A6BA-0D8462B3722E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605CB2-C549-4399-ADB6-946B8CFD51A5}"/>
              </a:ext>
            </a:extLst>
          </p:cNvPr>
          <p:cNvSpPr/>
          <p:nvPr/>
        </p:nvSpPr>
        <p:spPr>
          <a:xfrm>
            <a:off x="1820254" y="4011730"/>
            <a:ext cx="3295205" cy="256995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3107B8-9DB6-41BE-823A-DB073D911C92}"/>
              </a:ext>
            </a:extLst>
          </p:cNvPr>
          <p:cNvSpPr/>
          <p:nvPr/>
        </p:nvSpPr>
        <p:spPr>
          <a:xfrm>
            <a:off x="1962630" y="3821575"/>
            <a:ext cx="1728534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8318D9-9421-4769-AAC8-CCE83E92A43F}"/>
              </a:ext>
            </a:extLst>
          </p:cNvPr>
          <p:cNvSpPr txBox="1"/>
          <p:nvPr/>
        </p:nvSpPr>
        <p:spPr>
          <a:xfrm>
            <a:off x="1984919" y="3872147"/>
            <a:ext cx="1630575" cy="307777"/>
          </a:xfrm>
          <a:prstGeom prst="rect">
            <a:avLst/>
          </a:prstGeom>
          <a:noFill/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기반 방법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7E6885-FCEA-4E51-A946-4DF865B04149}"/>
              </a:ext>
            </a:extLst>
          </p:cNvPr>
          <p:cNvCxnSpPr>
            <a:cxnSpLocks/>
          </p:cNvCxnSpPr>
          <p:nvPr/>
        </p:nvCxnSpPr>
        <p:spPr>
          <a:xfrm>
            <a:off x="3487067" y="4785533"/>
            <a:ext cx="0" cy="434592"/>
          </a:xfrm>
          <a:prstGeom prst="straightConnector1">
            <a:avLst/>
          </a:prstGeom>
          <a:ln w="63500">
            <a:solidFill>
              <a:srgbClr val="38B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C2139E-8145-4047-A079-8A9A0A1E9677}"/>
              </a:ext>
            </a:extLst>
          </p:cNvPr>
          <p:cNvCxnSpPr>
            <a:cxnSpLocks/>
          </p:cNvCxnSpPr>
          <p:nvPr/>
        </p:nvCxnSpPr>
        <p:spPr>
          <a:xfrm>
            <a:off x="3487067" y="5748781"/>
            <a:ext cx="0" cy="434592"/>
          </a:xfrm>
          <a:prstGeom prst="straightConnector1">
            <a:avLst/>
          </a:prstGeom>
          <a:ln w="63500">
            <a:solidFill>
              <a:srgbClr val="38B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33D7E0-25CA-418D-AA74-2D7C969F67C2}"/>
              </a:ext>
            </a:extLst>
          </p:cNvPr>
          <p:cNvSpPr/>
          <p:nvPr/>
        </p:nvSpPr>
        <p:spPr>
          <a:xfrm>
            <a:off x="1889536" y="2276727"/>
            <a:ext cx="1396918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6AC231F-FC2C-4C5D-9717-AE30D3C87F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0" y="2718690"/>
            <a:ext cx="895095" cy="6681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FA9B808-6225-4228-991A-622F7A125361}"/>
              </a:ext>
            </a:extLst>
          </p:cNvPr>
          <p:cNvSpPr txBox="1"/>
          <p:nvPr/>
        </p:nvSpPr>
        <p:spPr>
          <a:xfrm>
            <a:off x="2304577" y="335962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과거 트윗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8B219A-93B3-46E6-9AE7-046616940B90}"/>
              </a:ext>
            </a:extLst>
          </p:cNvPr>
          <p:cNvSpPr/>
          <p:nvPr/>
        </p:nvSpPr>
        <p:spPr>
          <a:xfrm>
            <a:off x="1820254" y="2488491"/>
            <a:ext cx="3295205" cy="127259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FEEC5F-173C-4E33-9C0A-9D9A0D4F718D}"/>
              </a:ext>
            </a:extLst>
          </p:cNvPr>
          <p:cNvSpPr/>
          <p:nvPr/>
        </p:nvSpPr>
        <p:spPr>
          <a:xfrm>
            <a:off x="1889535" y="2276727"/>
            <a:ext cx="1396918" cy="38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DE4B5E-CD6A-4849-B376-0F08EDD04E62}"/>
              </a:ext>
            </a:extLst>
          </p:cNvPr>
          <p:cNvSpPr txBox="1"/>
          <p:nvPr/>
        </p:nvSpPr>
        <p:spPr>
          <a:xfrm>
            <a:off x="1917312" y="2369479"/>
            <a:ext cx="1848583" cy="307777"/>
          </a:xfrm>
          <a:prstGeom prst="rect">
            <a:avLst/>
          </a:prstGeom>
          <a:solidFill>
            <a:schemeClr val="bg1"/>
          </a:solidFill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알려지지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않은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사용자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9E9DB9-8188-4ED7-9CA6-07A4C5E9959B}"/>
              </a:ext>
            </a:extLst>
          </p:cNvPr>
          <p:cNvSpPr txBox="1"/>
          <p:nvPr/>
        </p:nvSpPr>
        <p:spPr>
          <a:xfrm>
            <a:off x="2599335" y="5333418"/>
            <a:ext cx="186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군집화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CFB882-39EC-40C5-AE1A-84F737207C9E}"/>
              </a:ext>
            </a:extLst>
          </p:cNvPr>
          <p:cNvSpPr txBox="1"/>
          <p:nvPr/>
        </p:nvSpPr>
        <p:spPr>
          <a:xfrm>
            <a:off x="2014253" y="4372204"/>
            <a:ext cx="75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F33A98-AD12-465F-B250-2C433A1E0E09}"/>
              </a:ext>
            </a:extLst>
          </p:cNvPr>
          <p:cNvSpPr txBox="1"/>
          <p:nvPr/>
        </p:nvSpPr>
        <p:spPr>
          <a:xfrm>
            <a:off x="2917132" y="4387603"/>
            <a:ext cx="12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추출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19E9DC0-9C0C-4BA2-AF0F-93FD488889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4"/>
          <a:stretch/>
        </p:blipFill>
        <p:spPr>
          <a:xfrm>
            <a:off x="3645169" y="2665704"/>
            <a:ext cx="848219" cy="85082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A18CCDB-90C7-422E-9B0C-E0ED3EC122D7}"/>
              </a:ext>
            </a:extLst>
          </p:cNvPr>
          <p:cNvSpPr txBox="1"/>
          <p:nvPr/>
        </p:nvSpPr>
        <p:spPr>
          <a:xfrm>
            <a:off x="3438337" y="335306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팔로잉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1E4207-554F-41D0-8D42-4784BC2706F7}"/>
              </a:ext>
            </a:extLst>
          </p:cNvPr>
          <p:cNvSpPr txBox="1"/>
          <p:nvPr/>
        </p:nvSpPr>
        <p:spPr>
          <a:xfrm>
            <a:off x="2908926" y="6182056"/>
            <a:ext cx="12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평가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3BF805E-FE7E-4548-AC3C-5CA080D472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8"/>
          <a:stretch/>
        </p:blipFill>
        <p:spPr>
          <a:xfrm>
            <a:off x="6334852" y="4438658"/>
            <a:ext cx="2108001" cy="15609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547C040D-5704-4284-8920-921FFDC99815}"/>
              </a:ext>
            </a:extLst>
          </p:cNvPr>
          <p:cNvSpPr/>
          <p:nvPr/>
        </p:nvSpPr>
        <p:spPr>
          <a:xfrm>
            <a:off x="7287072" y="4385301"/>
            <a:ext cx="914598" cy="757887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8F6D0AC-9BD6-42E4-9E09-95FFB17B28B7}"/>
              </a:ext>
            </a:extLst>
          </p:cNvPr>
          <p:cNvSpPr/>
          <p:nvPr/>
        </p:nvSpPr>
        <p:spPr>
          <a:xfrm>
            <a:off x="6372473" y="5028208"/>
            <a:ext cx="1335592" cy="1008364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8E213BB-89AE-4105-AA32-E4100132BCF2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44" name="Shape 231">
              <a:extLst>
                <a:ext uri="{FF2B5EF4-FFF2-40B4-BE49-F238E27FC236}">
                  <a16:creationId xmlns:a16="http://schemas.microsoft.com/office/drawing/2014/main" id="{B2188897-3D1E-48DA-9D2D-97C709D189D2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36E7C535-707A-4054-AE0D-CD8E356E156C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47" name="Straight Connector 32">
              <a:extLst>
                <a:ext uri="{FF2B5EF4-FFF2-40B4-BE49-F238E27FC236}">
                  <a16:creationId xmlns:a16="http://schemas.microsoft.com/office/drawing/2014/main" id="{8EDD287B-2B45-4C76-B6E8-674CC3F04C72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2">
              <a:extLst>
                <a:ext uri="{FF2B5EF4-FFF2-40B4-BE49-F238E27FC236}">
                  <a16:creationId xmlns:a16="http://schemas.microsoft.com/office/drawing/2014/main" id="{8EBB0441-0BF7-44EB-AA91-A0EDDF37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6919DA-0380-49A0-B474-1565423F32F2}"/>
              </a:ext>
            </a:extLst>
          </p:cNvPr>
          <p:cNvSpPr txBox="1"/>
          <p:nvPr/>
        </p:nvSpPr>
        <p:spPr>
          <a:xfrm>
            <a:off x="5766487" y="2063528"/>
            <a:ext cx="377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1.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팔로잉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관계에서 커뮤니티 </a:t>
            </a:r>
            <a:r>
              <a:rPr lang="ko-KR" altLang="en-US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17414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625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19AF0B2-23DA-4467-8690-5399E822D3F9}"/>
              </a:ext>
            </a:extLst>
          </p:cNvPr>
          <p:cNvSpPr/>
          <p:nvPr/>
        </p:nvSpPr>
        <p:spPr>
          <a:xfrm>
            <a:off x="959183" y="896894"/>
            <a:ext cx="2621752" cy="4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4BB6E1-11F1-4993-87A2-F948ABC70C5D}"/>
              </a:ext>
            </a:extLst>
          </p:cNvPr>
          <p:cNvGrpSpPr/>
          <p:nvPr/>
        </p:nvGrpSpPr>
        <p:grpSpPr>
          <a:xfrm>
            <a:off x="5766487" y="2063528"/>
            <a:ext cx="4555081" cy="3880090"/>
            <a:chOff x="5722129" y="1524362"/>
            <a:chExt cx="4829191" cy="51328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63159E-5BAA-44D7-B1D1-7528D1D5CF64}"/>
                </a:ext>
              </a:extLst>
            </p:cNvPr>
            <p:cNvSpPr txBox="1"/>
            <p:nvPr/>
          </p:nvSpPr>
          <p:spPr>
            <a:xfrm>
              <a:off x="5722129" y="1524362"/>
              <a:ext cx="4004283" cy="407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1. 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팔로잉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팔로워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관계에서 커뮤니티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84931D-DC64-4DBB-B5C1-831B00AAE7B3}"/>
                </a:ext>
              </a:extLst>
            </p:cNvPr>
            <p:cNvSpPr txBox="1"/>
            <p:nvPr/>
          </p:nvSpPr>
          <p:spPr>
            <a:xfrm>
              <a:off x="6095999" y="2012835"/>
              <a:ext cx="4441045" cy="203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C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타겟 사용자로 지정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C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의 각각의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이웃들은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사용자수의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Threshold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T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보다 커질 때까지 추가</a:t>
              </a:r>
              <a:endPara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200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명 미만의 사용자가 커뮤니티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C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남음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246F32-114D-4A2A-ADCC-F13115DCAA0D}"/>
                </a:ext>
              </a:extLst>
            </p:cNvPr>
            <p:cNvSpPr txBox="1"/>
            <p:nvPr/>
          </p:nvSpPr>
          <p:spPr>
            <a:xfrm>
              <a:off x="5722129" y="4617438"/>
              <a:ext cx="2168860" cy="407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2.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군집화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873354-18F9-4A0F-94D3-7FFF55C161D6}"/>
                </a:ext>
              </a:extLst>
            </p:cNvPr>
            <p:cNvSpPr txBox="1"/>
            <p:nvPr/>
          </p:nvSpPr>
          <p:spPr>
            <a:xfrm>
              <a:off x="6095999" y="5137956"/>
              <a:ext cx="4455321" cy="1519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군집화를 위해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Fast Modularity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방법 이용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= 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CNM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Clauset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Newman Moore)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알고리즘 수행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 사용자를 중심으로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 ~ 5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군집 형성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C0C429-D8E5-4666-A271-A0C27792924F}"/>
              </a:ext>
            </a:extLst>
          </p:cNvPr>
          <p:cNvSpPr/>
          <p:nvPr/>
        </p:nvSpPr>
        <p:spPr>
          <a:xfrm>
            <a:off x="959183" y="896894"/>
            <a:ext cx="2621752" cy="4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34B0874-19F8-40C5-AC69-549A25181AEC}"/>
              </a:ext>
            </a:extLst>
          </p:cNvPr>
          <p:cNvGrpSpPr/>
          <p:nvPr/>
        </p:nvGrpSpPr>
        <p:grpSpPr>
          <a:xfrm>
            <a:off x="1820254" y="2276727"/>
            <a:ext cx="3295205" cy="4304956"/>
            <a:chOff x="1820254" y="2276727"/>
            <a:chExt cx="3295205" cy="43049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BF82F06-1E23-4ACC-81E0-FB68518EEF14}"/>
                </a:ext>
              </a:extLst>
            </p:cNvPr>
            <p:cNvSpPr/>
            <p:nvPr/>
          </p:nvSpPr>
          <p:spPr>
            <a:xfrm>
              <a:off x="1820254" y="4011730"/>
              <a:ext cx="3295205" cy="25699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A181918-2FF3-46C3-B1AE-185BBC541751}"/>
                </a:ext>
              </a:extLst>
            </p:cNvPr>
            <p:cNvSpPr/>
            <p:nvPr/>
          </p:nvSpPr>
          <p:spPr>
            <a:xfrm>
              <a:off x="1962630" y="3821575"/>
              <a:ext cx="1728534" cy="38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06C7D1-40D2-4182-AE8A-421B12FC1596}"/>
                </a:ext>
              </a:extLst>
            </p:cNvPr>
            <p:cNvSpPr txBox="1"/>
            <p:nvPr/>
          </p:nvSpPr>
          <p:spPr>
            <a:xfrm>
              <a:off x="1984919" y="3872147"/>
              <a:ext cx="1630575" cy="307777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방법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0E13830-ADCA-4338-A2F6-81E28CDFE6CC}"/>
                </a:ext>
              </a:extLst>
            </p:cNvPr>
            <p:cNvCxnSpPr>
              <a:cxnSpLocks/>
            </p:cNvCxnSpPr>
            <p:nvPr/>
          </p:nvCxnSpPr>
          <p:spPr>
            <a:xfrm>
              <a:off x="3487067" y="4785533"/>
              <a:ext cx="0" cy="43459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01CDA63-9B87-4771-99A9-22F6258EB3EA}"/>
                </a:ext>
              </a:extLst>
            </p:cNvPr>
            <p:cNvCxnSpPr>
              <a:cxnSpLocks/>
            </p:cNvCxnSpPr>
            <p:nvPr/>
          </p:nvCxnSpPr>
          <p:spPr>
            <a:xfrm>
              <a:off x="3487067" y="5748781"/>
              <a:ext cx="0" cy="434592"/>
            </a:xfrm>
            <a:prstGeom prst="straightConnector1">
              <a:avLst/>
            </a:prstGeom>
            <a:ln w="63500">
              <a:solidFill>
                <a:srgbClr val="38BF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397EE8-6FCF-4C37-AD2E-A8E19592BCD4}"/>
                </a:ext>
              </a:extLst>
            </p:cNvPr>
            <p:cNvSpPr/>
            <p:nvPr/>
          </p:nvSpPr>
          <p:spPr>
            <a:xfrm>
              <a:off x="1889536" y="2276727"/>
              <a:ext cx="1396918" cy="38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AF2FA56-ECB6-4B82-914F-29656A774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0" y="2718690"/>
              <a:ext cx="895095" cy="66817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3060CA-C0A2-430C-9FD0-E7FB60933977}"/>
                </a:ext>
              </a:extLst>
            </p:cNvPr>
            <p:cNvSpPr txBox="1"/>
            <p:nvPr/>
          </p:nvSpPr>
          <p:spPr>
            <a:xfrm>
              <a:off x="2304577" y="3359624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과거 트윗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3A68F1-E735-4D90-8113-CABDE1587DB7}"/>
                </a:ext>
              </a:extLst>
            </p:cNvPr>
            <p:cNvSpPr/>
            <p:nvPr/>
          </p:nvSpPr>
          <p:spPr>
            <a:xfrm>
              <a:off x="1820254" y="2488491"/>
              <a:ext cx="3295205" cy="127259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119673-12D1-46A5-8D44-825C2ADA5CC9}"/>
                </a:ext>
              </a:extLst>
            </p:cNvPr>
            <p:cNvSpPr/>
            <p:nvPr/>
          </p:nvSpPr>
          <p:spPr>
            <a:xfrm>
              <a:off x="1889535" y="2276727"/>
              <a:ext cx="1396918" cy="380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B144F8-08FF-4ED4-B814-5FB83A87AC67}"/>
                </a:ext>
              </a:extLst>
            </p:cNvPr>
            <p:cNvSpPr txBox="1"/>
            <p:nvPr/>
          </p:nvSpPr>
          <p:spPr>
            <a:xfrm>
              <a:off x="1917312" y="2369479"/>
              <a:ext cx="18485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알려지지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않은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사용자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94323B1-747D-46C4-8BF7-560A5A9449BE}"/>
                </a:ext>
              </a:extLst>
            </p:cNvPr>
            <p:cNvGrpSpPr/>
            <p:nvPr/>
          </p:nvGrpSpPr>
          <p:grpSpPr>
            <a:xfrm>
              <a:off x="2037297" y="5292859"/>
              <a:ext cx="2425470" cy="373955"/>
              <a:chOff x="2037115" y="5220017"/>
              <a:chExt cx="2349866" cy="37395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052DA0-5044-4E1B-A9DB-5010BBE35063}"/>
                  </a:ext>
                </a:extLst>
              </p:cNvPr>
              <p:cNvSpPr txBox="1"/>
              <p:nvPr/>
            </p:nvSpPr>
            <p:spPr>
              <a:xfrm>
                <a:off x="2581634" y="5253109"/>
                <a:ext cx="1805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커뮤니티 군집화</a:t>
                </a: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2EF5BFB3-27AA-48A7-9A1B-883FEA3E5362}"/>
                  </a:ext>
                </a:extLst>
              </p:cNvPr>
              <p:cNvGrpSpPr/>
              <p:nvPr/>
            </p:nvGrpSpPr>
            <p:grpSpPr>
              <a:xfrm>
                <a:off x="2037115" y="5220017"/>
                <a:ext cx="2283747" cy="373955"/>
                <a:chOff x="2054871" y="4323371"/>
                <a:chExt cx="2283747" cy="373955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BC62A2B9-2B3F-44A0-A9E6-B0363DE015BE}"/>
                    </a:ext>
                  </a:extLst>
                </p:cNvPr>
                <p:cNvGrpSpPr/>
                <p:nvPr/>
              </p:nvGrpSpPr>
              <p:grpSpPr>
                <a:xfrm>
                  <a:off x="2078067" y="4323371"/>
                  <a:ext cx="2260551" cy="373955"/>
                  <a:chOff x="1212332" y="3617165"/>
                  <a:chExt cx="3042633" cy="422018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B5FA02E1-FA99-402B-ACE3-52939401B037}"/>
                      </a:ext>
                    </a:extLst>
                  </p:cNvPr>
                  <p:cNvSpPr/>
                  <p:nvPr/>
                </p:nvSpPr>
                <p:spPr>
                  <a:xfrm>
                    <a:off x="2010440" y="3617165"/>
                    <a:ext cx="2244525" cy="422013"/>
                  </a:xfrm>
                  <a:prstGeom prst="rect">
                    <a:avLst/>
                  </a:prstGeom>
                  <a:noFill/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D28A5304-A42C-4315-A5BF-F42D9F846ED6}"/>
                      </a:ext>
                    </a:extLst>
                  </p:cNvPr>
                  <p:cNvSpPr/>
                  <p:nvPr/>
                </p:nvSpPr>
                <p:spPr>
                  <a:xfrm>
                    <a:off x="1212332" y="3617168"/>
                    <a:ext cx="780140" cy="422015"/>
                  </a:xfrm>
                  <a:prstGeom prst="rect">
                    <a:avLst/>
                  </a:prstGeom>
                  <a:solidFill>
                    <a:srgbClr val="7030A0"/>
                  </a:solidFill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0665B75-49BC-42BF-9A17-6F9526C4F656}"/>
                    </a:ext>
                  </a:extLst>
                </p:cNvPr>
                <p:cNvSpPr txBox="1"/>
                <p:nvPr/>
              </p:nvSpPr>
              <p:spPr>
                <a:xfrm>
                  <a:off x="2054871" y="4356463"/>
                  <a:ext cx="6914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Step 2</a:t>
                  </a:r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B07B217-F3ED-4F80-9CAD-D50FB7739E99}"/>
                </a:ext>
              </a:extLst>
            </p:cNvPr>
            <p:cNvGrpSpPr/>
            <p:nvPr/>
          </p:nvGrpSpPr>
          <p:grpSpPr>
            <a:xfrm>
              <a:off x="2014253" y="4340733"/>
              <a:ext cx="2385628" cy="373953"/>
              <a:chOff x="2014253" y="6080755"/>
              <a:chExt cx="2385628" cy="373953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CB90904-3212-43E4-93BD-00DD75BE6E1A}"/>
                  </a:ext>
                </a:extLst>
              </p:cNvPr>
              <p:cNvGrpSpPr/>
              <p:nvPr/>
            </p:nvGrpSpPr>
            <p:grpSpPr>
              <a:xfrm>
                <a:off x="2014253" y="6080755"/>
                <a:ext cx="2385628" cy="373953"/>
                <a:chOff x="2027352" y="4323368"/>
                <a:chExt cx="2311266" cy="373953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19E690E0-CFBE-46B5-8F64-8325FEAF8E8D}"/>
                    </a:ext>
                  </a:extLst>
                </p:cNvPr>
                <p:cNvGrpSpPr/>
                <p:nvPr/>
              </p:nvGrpSpPr>
              <p:grpSpPr>
                <a:xfrm>
                  <a:off x="2078067" y="4323368"/>
                  <a:ext cx="2260551" cy="373953"/>
                  <a:chOff x="1212332" y="3617163"/>
                  <a:chExt cx="3042633" cy="422016"/>
                </a:xfrm>
              </p:grpSpPr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40C8425F-5DC5-4DD7-872C-3B47F7B56612}"/>
                      </a:ext>
                    </a:extLst>
                  </p:cNvPr>
                  <p:cNvSpPr/>
                  <p:nvPr/>
                </p:nvSpPr>
                <p:spPr>
                  <a:xfrm>
                    <a:off x="2010439" y="3617166"/>
                    <a:ext cx="2244526" cy="422013"/>
                  </a:xfrm>
                  <a:prstGeom prst="rect">
                    <a:avLst/>
                  </a:prstGeom>
                  <a:noFill/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08C807C5-AAA4-4C15-A7F7-539226F2B783}"/>
                      </a:ext>
                    </a:extLst>
                  </p:cNvPr>
                  <p:cNvSpPr/>
                  <p:nvPr/>
                </p:nvSpPr>
                <p:spPr>
                  <a:xfrm>
                    <a:off x="1212332" y="3617163"/>
                    <a:ext cx="780140" cy="422014"/>
                  </a:xfrm>
                  <a:prstGeom prst="rect">
                    <a:avLst/>
                  </a:prstGeom>
                  <a:solidFill>
                    <a:srgbClr val="7030A0"/>
                  </a:solidFill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77C54B0-BED6-4177-B792-44E7AC240BD3}"/>
                    </a:ext>
                  </a:extLst>
                </p:cNvPr>
                <p:cNvSpPr txBox="1"/>
                <p:nvPr/>
              </p:nvSpPr>
              <p:spPr>
                <a:xfrm>
                  <a:off x="2027352" y="4356459"/>
                  <a:ext cx="736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Step 1</a:t>
                  </a:r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2B622B-4EEF-4275-A05C-D4234C9D3D6A}"/>
                  </a:ext>
                </a:extLst>
              </p:cNvPr>
              <p:cNvSpPr txBox="1"/>
              <p:nvPr/>
            </p:nvSpPr>
            <p:spPr>
              <a:xfrm>
                <a:off x="2917132" y="6113883"/>
                <a:ext cx="12442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커뮤니티 추출</a:t>
                </a:r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F5D7A2F-DBDF-4431-B0D5-7A9D989C4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4"/>
            <a:stretch/>
          </p:blipFill>
          <p:spPr>
            <a:xfrm>
              <a:off x="3645169" y="2665704"/>
              <a:ext cx="848219" cy="85082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87C5B8-1248-420A-AD45-81AD43B5B9A7}"/>
                </a:ext>
              </a:extLst>
            </p:cNvPr>
            <p:cNvSpPr txBox="1"/>
            <p:nvPr/>
          </p:nvSpPr>
          <p:spPr>
            <a:xfrm>
              <a:off x="3438337" y="33530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팔로워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팔로잉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B7BFC12-3A79-424B-98AA-BE701EE54438}"/>
                </a:ext>
              </a:extLst>
            </p:cNvPr>
            <p:cNvSpPr txBox="1"/>
            <p:nvPr/>
          </p:nvSpPr>
          <p:spPr>
            <a:xfrm>
              <a:off x="2908926" y="6182056"/>
              <a:ext cx="1244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평가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461A352-51EA-45FB-8483-A6BFBAA84C9E}"/>
              </a:ext>
            </a:extLst>
          </p:cNvPr>
          <p:cNvGrpSpPr/>
          <p:nvPr/>
        </p:nvGrpSpPr>
        <p:grpSpPr>
          <a:xfrm>
            <a:off x="843485" y="1725235"/>
            <a:ext cx="2224428" cy="338554"/>
            <a:chOff x="845391" y="1722762"/>
            <a:chExt cx="2224428" cy="33855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90D94F7-D436-40E8-9BD1-ABB7216D38C2}"/>
                </a:ext>
              </a:extLst>
            </p:cNvPr>
            <p:cNvSpPr txBox="1"/>
            <p:nvPr/>
          </p:nvSpPr>
          <p:spPr>
            <a:xfrm>
              <a:off x="900635" y="1722762"/>
              <a:ext cx="216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(2)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방법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8F3A72D-7FD9-4D8A-A4C7-20E3C7CA0252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14D0CDE-F9FF-4FE8-8875-6FDC1B163186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51" name="Shape 231">
              <a:extLst>
                <a:ext uri="{FF2B5EF4-FFF2-40B4-BE49-F238E27FC236}">
                  <a16:creationId xmlns:a16="http://schemas.microsoft.com/office/drawing/2014/main" id="{F90D82E9-AFF5-40D8-A9E4-906A319F8BB8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2E91A5D-E8C1-402A-B3FD-440B480738E5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53" name="Straight Connector 32">
              <a:extLst>
                <a:ext uri="{FF2B5EF4-FFF2-40B4-BE49-F238E27FC236}">
                  <a16:creationId xmlns:a16="http://schemas.microsoft.com/office/drawing/2014/main" id="{F9248A68-C715-4816-8F99-5AC083E67709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2">
              <a:extLst>
                <a:ext uri="{FF2B5EF4-FFF2-40B4-BE49-F238E27FC236}">
                  <a16:creationId xmlns:a16="http://schemas.microsoft.com/office/drawing/2014/main" id="{A4578AD0-CEEF-41FA-AF0A-13A6FBC1AFB2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58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BE6F329-73ED-4180-847A-BC31EEA4D75D}"/>
              </a:ext>
            </a:extLst>
          </p:cNvPr>
          <p:cNvGrpSpPr/>
          <p:nvPr/>
        </p:nvGrpSpPr>
        <p:grpSpPr>
          <a:xfrm>
            <a:off x="1000159" y="2295105"/>
            <a:ext cx="6209585" cy="4411032"/>
            <a:chOff x="373608" y="390779"/>
            <a:chExt cx="6209585" cy="5824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7210AB-DBA9-4EEB-9E40-A9692F2C153F}"/>
                </a:ext>
              </a:extLst>
            </p:cNvPr>
            <p:cNvSpPr txBox="1"/>
            <p:nvPr/>
          </p:nvSpPr>
          <p:spPr>
            <a:xfrm>
              <a:off x="373608" y="390779"/>
              <a:ext cx="2914580" cy="406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* CNM(</a:t>
              </a:r>
              <a:r>
                <a:rPr lang="en-US" altLang="ko-KR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Clauset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Newman Moore)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567F6F-C89D-4337-A115-D098B57D712B}"/>
                </a:ext>
              </a:extLst>
            </p:cNvPr>
            <p:cNvSpPr txBox="1"/>
            <p:nvPr/>
          </p:nvSpPr>
          <p:spPr>
            <a:xfrm>
              <a:off x="502682" y="826057"/>
              <a:ext cx="6080511" cy="406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주어진 네트워크에서 군집 내의 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edge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가 가장 많은 상태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군집을 나누는 방식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3A9A6D-E9A5-4226-A9D6-86EDBDF65B0A}"/>
                    </a:ext>
                  </a:extLst>
                </p:cNvPr>
                <p:cNvSpPr txBox="1"/>
                <p:nvPr/>
              </p:nvSpPr>
              <p:spPr>
                <a:xfrm>
                  <a:off x="476048" y="1600248"/>
                  <a:ext cx="4569071" cy="1074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𝒗𝒘</m:t>
                          </m:r>
                        </m:sub>
                      </m:sSub>
                    </m:oMath>
                  </a14:m>
                  <a:r>
                    <a:rPr lang="en-US" altLang="ko-KR" sz="13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네트워크의 인접 행렬의 원소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0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1  , 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꼭</m:t>
                              </m:r>
                              <m:r>
                                <a:rPr lang="ko-KR" altLang="en-US" sz="130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지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점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와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가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연</m:t>
                              </m:r>
                              <m:r>
                                <a:rPr lang="ko-KR" altLang="en-US" sz="130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결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된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sz="130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우</m:t>
                              </m:r>
                            </m:e>
                            <m:e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0  , 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아</m:t>
                              </m:r>
                              <m:r>
                                <a:rPr lang="ko-KR" altLang="en-US" sz="130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닌</m:t>
                              </m:r>
                              <m:r>
                                <a:rPr lang="en-US" altLang="ko-KR" sz="1300" b="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300" i="1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sz="1300" i="1" smtClean="0">
                                  <a:ln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우</m:t>
                              </m:r>
                            </m:e>
                          </m:eqArr>
                        </m:e>
                      </m:d>
                    </m:oMath>
                  </a14:m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3A9A6D-E9A5-4226-A9D6-86EDBDF65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48" y="1600248"/>
                  <a:ext cx="4569071" cy="1074405"/>
                </a:xfrm>
                <a:prstGeom prst="rect">
                  <a:avLst/>
                </a:prstGeom>
                <a:blipFill>
                  <a:blip r:embed="rId3"/>
                  <a:stretch>
                    <a:fillRect l="-267" b="-7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D64F1FD-2EC5-42C5-A976-930444B456D5}"/>
                    </a:ext>
                  </a:extLst>
                </p:cNvPr>
                <p:cNvSpPr txBox="1"/>
                <p:nvPr/>
              </p:nvSpPr>
              <p:spPr>
                <a:xfrm>
                  <a:off x="373608" y="3333809"/>
                  <a:ext cx="5027851" cy="1316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altLang="ko-KR" sz="13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군집 </a:t>
                  </a:r>
                  <a:r>
                    <a:rPr lang="en-US" altLang="ko-KR" sz="13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와 군집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j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를 잇는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edge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개수에서 전체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edge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개수를 나눈 값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 (</a:t>
                  </a:r>
                  <a:r>
                    <a:rPr lang="en-US" altLang="ko-KR" sz="13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와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j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 연결될 확률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𝑣𝑤</m:t>
                                </m:r>
                              </m:sub>
                            </m:sSub>
                            <m:r>
                              <a:rPr lang="ko-KR" altLang="en-US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D64F1FD-2EC5-42C5-A976-930444B45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08" y="3333809"/>
                  <a:ext cx="5027851" cy="1316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21252D-72A8-4EBC-8F2B-4079FCF2E547}"/>
                    </a:ext>
                  </a:extLst>
                </p:cNvPr>
                <p:cNvSpPr txBox="1"/>
                <p:nvPr/>
              </p:nvSpPr>
              <p:spPr>
                <a:xfrm>
                  <a:off x="373608" y="4893992"/>
                  <a:ext cx="4383444" cy="13212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300" b="1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13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군집 </a:t>
                  </a:r>
                  <a:r>
                    <a:rPr lang="en-US" altLang="ko-KR" sz="13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와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연결된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edge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개수와 전체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edge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개수를 나눈 값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(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무작위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edge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 군집 </a:t>
                  </a:r>
                  <a:r>
                    <a:rPr lang="en-US" altLang="ko-KR" sz="13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에 연결될 확률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21252D-72A8-4EBC-8F2B-4079FCF2E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08" y="4893992"/>
                  <a:ext cx="4383444" cy="13212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5637D6E-3839-4F87-9E57-A202CDEF9CBA}"/>
                    </a:ext>
                  </a:extLst>
                </p:cNvPr>
                <p:cNvSpPr txBox="1"/>
                <p:nvPr/>
              </p:nvSpPr>
              <p:spPr>
                <a:xfrm>
                  <a:off x="373608" y="2840795"/>
                  <a:ext cx="2985113" cy="386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300" b="1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네트워크 상에 있는 전체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edge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개수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5637D6E-3839-4F87-9E57-A202CDEF9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08" y="2840795"/>
                  <a:ext cx="2985113" cy="3860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21A0A9E-6EA6-457B-94D7-3834712864A5}"/>
              </a:ext>
            </a:extLst>
          </p:cNvPr>
          <p:cNvGrpSpPr/>
          <p:nvPr/>
        </p:nvGrpSpPr>
        <p:grpSpPr>
          <a:xfrm>
            <a:off x="7502609" y="1825940"/>
            <a:ext cx="3945576" cy="4237129"/>
            <a:chOff x="7380427" y="1181034"/>
            <a:chExt cx="4385839" cy="455786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1CA87-7AB2-40A3-A4DB-ADA3BDAD0F6F}"/>
                </a:ext>
              </a:extLst>
            </p:cNvPr>
            <p:cNvCxnSpPr>
              <a:stCxn id="14" idx="5"/>
              <a:endCxn id="16" idx="1"/>
            </p:cNvCxnSpPr>
            <p:nvPr/>
          </p:nvCxnSpPr>
          <p:spPr>
            <a:xfrm>
              <a:off x="8579589" y="1914775"/>
              <a:ext cx="411457" cy="521631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99F5FF7-58BD-4DA0-929E-ADD426EDEC22}"/>
                </a:ext>
              </a:extLst>
            </p:cNvPr>
            <p:cNvSpPr/>
            <p:nvPr/>
          </p:nvSpPr>
          <p:spPr>
            <a:xfrm>
              <a:off x="7380427" y="1277017"/>
              <a:ext cx="2174238" cy="2110831"/>
            </a:xfrm>
            <a:prstGeom prst="ellipse">
              <a:avLst/>
            </a:prstGeom>
            <a:noFill/>
            <a:ln w="25400">
              <a:solidFill>
                <a:srgbClr val="38BF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BBCED83-747A-4188-898E-9EC62361A3AA}"/>
                </a:ext>
              </a:extLst>
            </p:cNvPr>
            <p:cNvSpPr/>
            <p:nvPr/>
          </p:nvSpPr>
          <p:spPr>
            <a:xfrm>
              <a:off x="8264344" y="1599530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DFA05CE-9FC0-4569-AFA5-839583B90E74}"/>
                </a:ext>
              </a:extLst>
            </p:cNvPr>
            <p:cNvSpPr/>
            <p:nvPr/>
          </p:nvSpPr>
          <p:spPr>
            <a:xfrm>
              <a:off x="7729646" y="2503885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1C64716-B6E8-4829-AD62-D30690B5215F}"/>
                </a:ext>
              </a:extLst>
            </p:cNvPr>
            <p:cNvSpPr/>
            <p:nvPr/>
          </p:nvSpPr>
          <p:spPr>
            <a:xfrm>
              <a:off x="8936959" y="2382319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AE3A652-15DD-4B7A-BD6D-570BE7EF6F37}"/>
                </a:ext>
              </a:extLst>
            </p:cNvPr>
            <p:cNvSpPr/>
            <p:nvPr/>
          </p:nvSpPr>
          <p:spPr>
            <a:xfrm>
              <a:off x="10502785" y="4415319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5B3CA29-8BA3-4443-94EB-E349F384561F}"/>
                </a:ext>
              </a:extLst>
            </p:cNvPr>
            <p:cNvSpPr/>
            <p:nvPr/>
          </p:nvSpPr>
          <p:spPr>
            <a:xfrm>
              <a:off x="9807142" y="4921299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F6B0502-DD39-429D-AFA3-13D57557D892}"/>
                </a:ext>
              </a:extLst>
            </p:cNvPr>
            <p:cNvGrpSpPr/>
            <p:nvPr/>
          </p:nvGrpSpPr>
          <p:grpSpPr>
            <a:xfrm>
              <a:off x="8449010" y="1409700"/>
              <a:ext cx="487949" cy="374496"/>
              <a:chOff x="8449010" y="1409700"/>
              <a:chExt cx="487949" cy="374496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6D07E80-25DB-4D9C-9B38-C819B3FCF30C}"/>
                  </a:ext>
                </a:extLst>
              </p:cNvPr>
              <p:cNvCxnSpPr/>
              <p:nvPr/>
            </p:nvCxnSpPr>
            <p:spPr>
              <a:xfrm flipV="1">
                <a:off x="8449010" y="140970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7F0BB5C3-B16A-42D3-B363-32766BDA39C5}"/>
                  </a:ext>
                </a:extLst>
              </p:cNvPr>
              <p:cNvCxnSpPr/>
              <p:nvPr/>
            </p:nvCxnSpPr>
            <p:spPr>
              <a:xfrm>
                <a:off x="8694140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818CC5-918C-442E-9871-006EF43D820E}"/>
                </a:ext>
              </a:extLst>
            </p:cNvPr>
            <p:cNvSpPr txBox="1"/>
            <p:nvPr/>
          </p:nvSpPr>
          <p:spPr>
            <a:xfrm>
              <a:off x="8907780" y="1181034"/>
              <a:ext cx="869551" cy="364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Vertex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6057F1C-87B9-44F4-A804-89A317561807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 flipH="1">
              <a:off x="7914312" y="1914775"/>
              <a:ext cx="404119" cy="589110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399363C-7301-4BCD-BC00-027BC67A8F28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8098978" y="2566985"/>
              <a:ext cx="837981" cy="121566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44603A-0903-4BF9-B799-9EAD8D33AC92}"/>
                </a:ext>
              </a:extLst>
            </p:cNvPr>
            <p:cNvGrpSpPr/>
            <p:nvPr/>
          </p:nvGrpSpPr>
          <p:grpSpPr>
            <a:xfrm>
              <a:off x="8493228" y="2230036"/>
              <a:ext cx="487949" cy="381506"/>
              <a:chOff x="8439141" y="1412240"/>
              <a:chExt cx="487949" cy="381506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7AA70A3-44FA-4FEC-91FC-217F15821D27}"/>
                  </a:ext>
                </a:extLst>
              </p:cNvPr>
              <p:cNvCxnSpPr/>
              <p:nvPr/>
            </p:nvCxnSpPr>
            <p:spPr>
              <a:xfrm flipV="1">
                <a:off x="8439141" y="141925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703A3-E120-4F2D-ACBC-1AB53540417E}"/>
                  </a:ext>
                </a:extLst>
              </p:cNvPr>
              <p:cNvCxnSpPr/>
              <p:nvPr/>
            </p:nvCxnSpPr>
            <p:spPr>
              <a:xfrm>
                <a:off x="8684271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003545-E729-42D8-B145-1675518DC48C}"/>
                </a:ext>
              </a:extLst>
            </p:cNvPr>
            <p:cNvSpPr txBox="1"/>
            <p:nvPr/>
          </p:nvSpPr>
          <p:spPr>
            <a:xfrm>
              <a:off x="8922393" y="2036996"/>
              <a:ext cx="732706" cy="36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edge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89F5DA7-F5D9-4640-AFC7-A37CDC5AB21C}"/>
                </a:ext>
              </a:extLst>
            </p:cNvPr>
            <p:cNvGrpSpPr/>
            <p:nvPr/>
          </p:nvGrpSpPr>
          <p:grpSpPr>
            <a:xfrm>
              <a:off x="9533038" y="1697507"/>
              <a:ext cx="487949" cy="374496"/>
              <a:chOff x="8449010" y="1409700"/>
              <a:chExt cx="487949" cy="374496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1A986F6-54F5-4215-96D4-48510C2CAE9F}"/>
                  </a:ext>
                </a:extLst>
              </p:cNvPr>
              <p:cNvCxnSpPr/>
              <p:nvPr/>
            </p:nvCxnSpPr>
            <p:spPr>
              <a:xfrm flipV="1">
                <a:off x="8449010" y="140970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D83885B-6586-4D32-B5BC-9F5BD241A10B}"/>
                  </a:ext>
                </a:extLst>
              </p:cNvPr>
              <p:cNvCxnSpPr/>
              <p:nvPr/>
            </p:nvCxnSpPr>
            <p:spPr>
              <a:xfrm>
                <a:off x="8694140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66B995-9841-4FAB-B43E-C6A8D6F1D48D}"/>
                </a:ext>
              </a:extLst>
            </p:cNvPr>
            <p:cNvSpPr txBox="1"/>
            <p:nvPr/>
          </p:nvSpPr>
          <p:spPr>
            <a:xfrm>
              <a:off x="9991808" y="1507007"/>
              <a:ext cx="752307" cy="36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 </a:t>
              </a:r>
              <a:r>
                <a:rPr lang="en-US" altLang="ko-KR" sz="16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F5D11CF-58F0-420C-80A9-0EF3BB5322D7}"/>
                </a:ext>
              </a:extLst>
            </p:cNvPr>
            <p:cNvCxnSpPr>
              <a:stCxn id="16" idx="5"/>
              <a:endCxn id="20" idx="1"/>
            </p:cNvCxnSpPr>
            <p:nvPr/>
          </p:nvCxnSpPr>
          <p:spPr>
            <a:xfrm>
              <a:off x="9252204" y="2697564"/>
              <a:ext cx="1304668" cy="1771842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43FE321-7A25-4867-8762-037D4AA2FAF8}"/>
                </a:ext>
              </a:extLst>
            </p:cNvPr>
            <p:cNvCxnSpPr>
              <a:stCxn id="20" idx="3"/>
              <a:endCxn id="21" idx="7"/>
            </p:cNvCxnSpPr>
            <p:nvPr/>
          </p:nvCxnSpPr>
          <p:spPr>
            <a:xfrm flipH="1">
              <a:off x="10122387" y="4730564"/>
              <a:ext cx="434485" cy="244822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9A00038-6C22-41B6-9CEF-D28443032447}"/>
                </a:ext>
              </a:extLst>
            </p:cNvPr>
            <p:cNvSpPr/>
            <p:nvPr/>
          </p:nvSpPr>
          <p:spPr>
            <a:xfrm>
              <a:off x="9427096" y="3967054"/>
              <a:ext cx="1825066" cy="1771842"/>
            </a:xfrm>
            <a:prstGeom prst="ellipse">
              <a:avLst/>
            </a:prstGeom>
            <a:noFill/>
            <a:ln w="25400">
              <a:solidFill>
                <a:srgbClr val="38BF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CCBF788-9C7A-40E5-81C1-359292BE3383}"/>
                </a:ext>
              </a:extLst>
            </p:cNvPr>
            <p:cNvGrpSpPr/>
            <p:nvPr/>
          </p:nvGrpSpPr>
          <p:grpSpPr>
            <a:xfrm>
              <a:off x="10549844" y="3584139"/>
              <a:ext cx="487949" cy="374496"/>
              <a:chOff x="8449010" y="1409700"/>
              <a:chExt cx="487949" cy="374496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D681C83-B548-4239-9E2D-1E73DBC4ED16}"/>
                  </a:ext>
                </a:extLst>
              </p:cNvPr>
              <p:cNvCxnSpPr/>
              <p:nvPr/>
            </p:nvCxnSpPr>
            <p:spPr>
              <a:xfrm flipV="1">
                <a:off x="8449010" y="140970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031D8DAC-1CE5-42D5-86D3-EDC8ED9B9786}"/>
                  </a:ext>
                </a:extLst>
              </p:cNvPr>
              <p:cNvCxnSpPr/>
              <p:nvPr/>
            </p:nvCxnSpPr>
            <p:spPr>
              <a:xfrm>
                <a:off x="8694140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0FCFC9-5964-454E-AAB3-408A52C7A73F}"/>
                </a:ext>
              </a:extLst>
            </p:cNvPr>
            <p:cNvSpPr txBox="1"/>
            <p:nvPr/>
          </p:nvSpPr>
          <p:spPr>
            <a:xfrm>
              <a:off x="11008614" y="3393639"/>
              <a:ext cx="757652" cy="36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 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j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418617D-5D61-47EB-820F-D706183CBEE8}"/>
              </a:ext>
            </a:extLst>
          </p:cNvPr>
          <p:cNvGrpSpPr/>
          <p:nvPr/>
        </p:nvGrpSpPr>
        <p:grpSpPr>
          <a:xfrm>
            <a:off x="843485" y="1725235"/>
            <a:ext cx="1701849" cy="338554"/>
            <a:chOff x="845391" y="1722762"/>
            <a:chExt cx="1701849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DC9D7-B3B1-470F-B19D-07C3E63758E0}"/>
                </a:ext>
              </a:extLst>
            </p:cNvPr>
            <p:cNvSpPr txBox="1"/>
            <p:nvPr/>
          </p:nvSpPr>
          <p:spPr>
            <a:xfrm>
              <a:off x="900635" y="172276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CNM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모델이란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FF34329-6958-4457-84F7-5822F952833D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08132C-ADD3-4687-B078-5DCB406F6F31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65" name="Shape 231">
              <a:extLst>
                <a:ext uri="{FF2B5EF4-FFF2-40B4-BE49-F238E27FC236}">
                  <a16:creationId xmlns:a16="http://schemas.microsoft.com/office/drawing/2014/main" id="{EE187F34-92B8-45DB-A290-5FAFF4817616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7BA47C15-DE44-43E4-A928-3B0676916886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FAD5117F-98DF-46A8-A249-017DA48E1F8C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2">
              <a:extLst>
                <a:ext uri="{FF2B5EF4-FFF2-40B4-BE49-F238E27FC236}">
                  <a16:creationId xmlns:a16="http://schemas.microsoft.com/office/drawing/2014/main" id="{26213583-95AF-40F5-AE1B-E6E157DF3FA1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91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01ABC9A-16DB-4825-AE0D-2D482E06AFAB}"/>
              </a:ext>
            </a:extLst>
          </p:cNvPr>
          <p:cNvGrpSpPr/>
          <p:nvPr/>
        </p:nvGrpSpPr>
        <p:grpSpPr>
          <a:xfrm>
            <a:off x="996248" y="2271296"/>
            <a:ext cx="5548314" cy="4237104"/>
            <a:chOff x="39567" y="875956"/>
            <a:chExt cx="5548314" cy="4237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03FCA61-885F-4CAE-A4FE-6BEFEF6B2E34}"/>
                    </a:ext>
                  </a:extLst>
                </p:cNvPr>
                <p:cNvSpPr txBox="1"/>
                <p:nvPr/>
              </p:nvSpPr>
              <p:spPr>
                <a:xfrm>
                  <a:off x="39567" y="1248600"/>
                  <a:ext cx="4401911" cy="78874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3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𝑴𝒐𝒅𝒖𝒍𝒂𝒓𝒊𝒕𝒚</m:t>
                        </m:r>
                        <m:r>
                          <a:rPr lang="en-US" altLang="ko-KR" sz="13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3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Sup>
                              <m:sSubSup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300" b="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1300" b="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(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군집 </a:t>
                  </a:r>
                  <a:r>
                    <a:rPr lang="en-US" altLang="ko-KR" sz="13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안의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edge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 군집 </a:t>
                  </a:r>
                  <a:r>
                    <a:rPr lang="en-US" altLang="ko-KR" sz="13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에 연결될 확률의 </a:t>
                  </a:r>
                  <a:r>
                    <a:rPr lang="ko-KR" altLang="en-US" sz="13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기댓값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03FCA61-885F-4CAE-A4FE-6BEFEF6B2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7" y="1248600"/>
                  <a:ext cx="4401911" cy="7887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9BD101-26DA-4B49-A0D5-FE20C9ADA44B}"/>
                </a:ext>
              </a:extLst>
            </p:cNvPr>
            <p:cNvSpPr txBox="1"/>
            <p:nvPr/>
          </p:nvSpPr>
          <p:spPr>
            <a:xfrm>
              <a:off x="39567" y="875956"/>
              <a:ext cx="3954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* CNM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목적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Q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최대화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하는 커뮤니티의 조합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14FC11D-189E-4702-946C-A1E0A4CD4454}"/>
                    </a:ext>
                  </a:extLst>
                </p:cNvPr>
                <p:cNvSpPr txBox="1"/>
                <p:nvPr/>
              </p:nvSpPr>
              <p:spPr>
                <a:xfrm>
                  <a:off x="39567" y="2102330"/>
                  <a:ext cx="435414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Max-heap H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: matrix </a:t>
                  </a:r>
                  <a14:m>
                    <m:oMath xmlns:m="http://schemas.openxmlformats.org/officeDocument/2006/math">
                      <m:r>
                        <a:rPr lang="en-US" altLang="ko-KR" sz="130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의 각 행에서 가장 큰 원소의 조합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14FC11D-189E-4702-946C-A1E0A4CD4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7" y="2102330"/>
                  <a:ext cx="4354141" cy="292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BEF665C-CBA1-4BBD-9C71-97FCD85C46E6}"/>
                    </a:ext>
                  </a:extLst>
                </p:cNvPr>
                <p:cNvSpPr txBox="1"/>
                <p:nvPr/>
              </p:nvSpPr>
              <p:spPr>
                <a:xfrm>
                  <a:off x="39567" y="3147073"/>
                  <a:ext cx="4260462" cy="196598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* </a:t>
                  </a:r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알고리즘 과정</a:t>
                  </a:r>
                  <a:endPara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0.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각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vertex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를 하나의 군집이라고 정하고 시작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1. </a:t>
                  </a:r>
                  <a14:m>
                    <m:oMath xmlns:m="http://schemas.openxmlformats.org/officeDocument/2006/math">
                      <m:r>
                        <a:rPr lang="ko-KR" altLang="en-US" sz="130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와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H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를 계산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2. H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로부터 가장 큰 </a:t>
                  </a:r>
                  <a14:m>
                    <m:oMath xmlns:m="http://schemas.openxmlformats.org/officeDocument/2006/math">
                      <m:r>
                        <a:rPr lang="ko-KR" altLang="en-US" sz="130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를 찾고 해당하는 그룹을 합침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130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ko-KR" altLang="en-US" sz="1300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와</m:t>
                      </m:r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H,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1300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갱신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3.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하나의 그룹이 남을 때까지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번 과정 반복</a:t>
                  </a: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BEF665C-CBA1-4BBD-9C71-97FCD85C4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7" y="3147073"/>
                  <a:ext cx="4260462" cy="19659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F1C3FB-3C14-4F67-821F-50B7B28D8CD2}"/>
                    </a:ext>
                  </a:extLst>
                </p:cNvPr>
                <p:cNvSpPr txBox="1"/>
                <p:nvPr/>
              </p:nvSpPr>
              <p:spPr>
                <a:xfrm>
                  <a:off x="39567" y="2454757"/>
                  <a:ext cx="5548314" cy="511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13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300" b="1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1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ko-KR" sz="1300" b="1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3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13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300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두 군집을 하나로 합친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Q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와 합치기 전의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Q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간의 차이를 최대로 만드는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조합</a:t>
                  </a:r>
                  <a:endParaRPr lang="en-US" altLang="ko-KR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F1C3FB-3C14-4F67-821F-50B7B28D8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7" y="2454757"/>
                  <a:ext cx="5548314" cy="5113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97F773-4046-4CA1-8352-4A1DEBCB9515}"/>
              </a:ext>
            </a:extLst>
          </p:cNvPr>
          <p:cNvGrpSpPr/>
          <p:nvPr/>
        </p:nvGrpSpPr>
        <p:grpSpPr>
          <a:xfrm>
            <a:off x="843485" y="1725235"/>
            <a:ext cx="1701849" cy="338554"/>
            <a:chOff x="845391" y="1722762"/>
            <a:chExt cx="1701849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AA91FE-FF57-461C-A73F-A7ABD8D0714A}"/>
                </a:ext>
              </a:extLst>
            </p:cNvPr>
            <p:cNvSpPr txBox="1"/>
            <p:nvPr/>
          </p:nvSpPr>
          <p:spPr>
            <a:xfrm>
              <a:off x="900635" y="172276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CNM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모델이란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A3D5F25-B455-4566-8BC8-AC2E3501705F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6C33F2-6C58-4520-BEF7-710DDD471D69}"/>
              </a:ext>
            </a:extLst>
          </p:cNvPr>
          <p:cNvGrpSpPr/>
          <p:nvPr/>
        </p:nvGrpSpPr>
        <p:grpSpPr>
          <a:xfrm>
            <a:off x="7502609" y="1825940"/>
            <a:ext cx="3945576" cy="4237129"/>
            <a:chOff x="7380427" y="1181034"/>
            <a:chExt cx="4385839" cy="455786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E19CCFE-7004-4BF1-93DE-1F4CC1CC5F42}"/>
                </a:ext>
              </a:extLst>
            </p:cNvPr>
            <p:cNvCxnSpPr>
              <a:stCxn id="50" idx="5"/>
              <a:endCxn id="52" idx="1"/>
            </p:cNvCxnSpPr>
            <p:nvPr/>
          </p:nvCxnSpPr>
          <p:spPr>
            <a:xfrm>
              <a:off x="8579589" y="1914775"/>
              <a:ext cx="411457" cy="521631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0923FFB-66B9-4D8B-A81B-1A66D48F0C9E}"/>
                </a:ext>
              </a:extLst>
            </p:cNvPr>
            <p:cNvSpPr/>
            <p:nvPr/>
          </p:nvSpPr>
          <p:spPr>
            <a:xfrm>
              <a:off x="7380427" y="1277017"/>
              <a:ext cx="2174238" cy="2110831"/>
            </a:xfrm>
            <a:prstGeom prst="ellipse">
              <a:avLst/>
            </a:prstGeom>
            <a:noFill/>
            <a:ln w="25400">
              <a:solidFill>
                <a:srgbClr val="38BF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DFE3807-9F91-4FA3-AC5E-B7BC1258766D}"/>
                </a:ext>
              </a:extLst>
            </p:cNvPr>
            <p:cNvSpPr/>
            <p:nvPr/>
          </p:nvSpPr>
          <p:spPr>
            <a:xfrm>
              <a:off x="8264344" y="1599530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5D290DD-31D5-45BE-9353-514DA4DFBFF6}"/>
                </a:ext>
              </a:extLst>
            </p:cNvPr>
            <p:cNvSpPr/>
            <p:nvPr/>
          </p:nvSpPr>
          <p:spPr>
            <a:xfrm>
              <a:off x="7729646" y="2503885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3FEA944-825B-4814-90F0-9DAC0C3F38C1}"/>
                </a:ext>
              </a:extLst>
            </p:cNvPr>
            <p:cNvSpPr/>
            <p:nvPr/>
          </p:nvSpPr>
          <p:spPr>
            <a:xfrm>
              <a:off x="8936959" y="2382319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172B54D-9068-470B-8E45-51308ACCF371}"/>
                </a:ext>
              </a:extLst>
            </p:cNvPr>
            <p:cNvSpPr/>
            <p:nvPr/>
          </p:nvSpPr>
          <p:spPr>
            <a:xfrm>
              <a:off x="10502785" y="4415319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B1CB289-1266-4564-A406-BBD447E0E148}"/>
                </a:ext>
              </a:extLst>
            </p:cNvPr>
            <p:cNvSpPr/>
            <p:nvPr/>
          </p:nvSpPr>
          <p:spPr>
            <a:xfrm>
              <a:off x="9807142" y="4921299"/>
              <a:ext cx="369332" cy="369332"/>
            </a:xfrm>
            <a:prstGeom prst="ellipse">
              <a:avLst/>
            </a:prstGeom>
            <a:solidFill>
              <a:srgbClr val="38BFF1"/>
            </a:solidFill>
            <a:ln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9D34321-ED83-4B4C-A553-C4D274DE2704}"/>
                </a:ext>
              </a:extLst>
            </p:cNvPr>
            <p:cNvGrpSpPr/>
            <p:nvPr/>
          </p:nvGrpSpPr>
          <p:grpSpPr>
            <a:xfrm>
              <a:off x="8449010" y="1409700"/>
              <a:ext cx="487949" cy="374496"/>
              <a:chOff x="8449010" y="1409700"/>
              <a:chExt cx="487949" cy="374496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67C32BB-784D-4891-B35E-3094D66C21AC}"/>
                  </a:ext>
                </a:extLst>
              </p:cNvPr>
              <p:cNvCxnSpPr/>
              <p:nvPr/>
            </p:nvCxnSpPr>
            <p:spPr>
              <a:xfrm flipV="1">
                <a:off x="8449010" y="140970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A581509A-8782-4BE1-986E-B2FE0C46421A}"/>
                  </a:ext>
                </a:extLst>
              </p:cNvPr>
              <p:cNvCxnSpPr/>
              <p:nvPr/>
            </p:nvCxnSpPr>
            <p:spPr>
              <a:xfrm>
                <a:off x="8694140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BA8186-B262-4116-96C1-DD0A5E5F097A}"/>
                </a:ext>
              </a:extLst>
            </p:cNvPr>
            <p:cNvSpPr txBox="1"/>
            <p:nvPr/>
          </p:nvSpPr>
          <p:spPr>
            <a:xfrm>
              <a:off x="8907780" y="1181034"/>
              <a:ext cx="869551" cy="364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Vertex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C118EFD-F93A-4482-ABBA-9D20462346F0}"/>
                </a:ext>
              </a:extLst>
            </p:cNvPr>
            <p:cNvCxnSpPr>
              <a:cxnSpLocks/>
              <a:stCxn id="50" idx="3"/>
              <a:endCxn id="51" idx="0"/>
            </p:cNvCxnSpPr>
            <p:nvPr/>
          </p:nvCxnSpPr>
          <p:spPr>
            <a:xfrm flipH="1">
              <a:off x="7914312" y="1914775"/>
              <a:ext cx="404119" cy="589110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3C12B21-2BF0-4E5C-8AD2-FD5B312AAF50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8098978" y="2566985"/>
              <a:ext cx="837981" cy="121566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065DD42-DCA9-4161-A9E1-528CF0F82B52}"/>
                </a:ext>
              </a:extLst>
            </p:cNvPr>
            <p:cNvGrpSpPr/>
            <p:nvPr/>
          </p:nvGrpSpPr>
          <p:grpSpPr>
            <a:xfrm>
              <a:off x="8493228" y="2230036"/>
              <a:ext cx="487949" cy="381506"/>
              <a:chOff x="8439141" y="1412240"/>
              <a:chExt cx="487949" cy="381506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87D4BE82-9DE8-413F-ABF9-350B91B68060}"/>
                  </a:ext>
                </a:extLst>
              </p:cNvPr>
              <p:cNvCxnSpPr/>
              <p:nvPr/>
            </p:nvCxnSpPr>
            <p:spPr>
              <a:xfrm flipV="1">
                <a:off x="8439141" y="141925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758BF253-78B8-4E6B-8238-F54622E838C3}"/>
                  </a:ext>
                </a:extLst>
              </p:cNvPr>
              <p:cNvCxnSpPr/>
              <p:nvPr/>
            </p:nvCxnSpPr>
            <p:spPr>
              <a:xfrm>
                <a:off x="8684271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F1BAAD-CD27-4CD9-85B9-94EA02A09369}"/>
                </a:ext>
              </a:extLst>
            </p:cNvPr>
            <p:cNvSpPr txBox="1"/>
            <p:nvPr/>
          </p:nvSpPr>
          <p:spPr>
            <a:xfrm>
              <a:off x="8922393" y="2036996"/>
              <a:ext cx="732706" cy="36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edge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AE2138B-1551-4D6E-9C08-95AAD2E677F3}"/>
                </a:ext>
              </a:extLst>
            </p:cNvPr>
            <p:cNvGrpSpPr/>
            <p:nvPr/>
          </p:nvGrpSpPr>
          <p:grpSpPr>
            <a:xfrm>
              <a:off x="9533038" y="1697507"/>
              <a:ext cx="487949" cy="374496"/>
              <a:chOff x="8449010" y="1409700"/>
              <a:chExt cx="487949" cy="374496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AD3C7FB-197C-4FCA-8855-8B2D40BD274C}"/>
                  </a:ext>
                </a:extLst>
              </p:cNvPr>
              <p:cNvCxnSpPr/>
              <p:nvPr/>
            </p:nvCxnSpPr>
            <p:spPr>
              <a:xfrm flipV="1">
                <a:off x="8449010" y="140970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905B95BC-5B11-47AD-B24D-FA802C47F53E}"/>
                  </a:ext>
                </a:extLst>
              </p:cNvPr>
              <p:cNvCxnSpPr/>
              <p:nvPr/>
            </p:nvCxnSpPr>
            <p:spPr>
              <a:xfrm>
                <a:off x="8694140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297FEE3-31E6-4DAB-90A7-D327D6765888}"/>
                </a:ext>
              </a:extLst>
            </p:cNvPr>
            <p:cNvSpPr txBox="1"/>
            <p:nvPr/>
          </p:nvSpPr>
          <p:spPr>
            <a:xfrm>
              <a:off x="9991808" y="1507007"/>
              <a:ext cx="752307" cy="36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 </a:t>
              </a:r>
              <a:r>
                <a:rPr lang="en-US" altLang="ko-KR" sz="16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73ECB10-7C34-4329-9C7D-BED6049C1B88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9252204" y="2697564"/>
              <a:ext cx="1304668" cy="1771842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EEFC361-78BF-43A7-965F-51DEEA16E293}"/>
                </a:ext>
              </a:extLst>
            </p:cNvPr>
            <p:cNvCxnSpPr>
              <a:stCxn id="53" idx="3"/>
              <a:endCxn id="54" idx="7"/>
            </p:cNvCxnSpPr>
            <p:nvPr/>
          </p:nvCxnSpPr>
          <p:spPr>
            <a:xfrm flipH="1">
              <a:off x="10122387" y="4730564"/>
              <a:ext cx="434485" cy="244822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0F872B0-BE47-4D3C-9ED0-AC5A2683FEE8}"/>
                </a:ext>
              </a:extLst>
            </p:cNvPr>
            <p:cNvSpPr/>
            <p:nvPr/>
          </p:nvSpPr>
          <p:spPr>
            <a:xfrm>
              <a:off x="9427096" y="3967054"/>
              <a:ext cx="1825066" cy="1771842"/>
            </a:xfrm>
            <a:prstGeom prst="ellipse">
              <a:avLst/>
            </a:prstGeom>
            <a:noFill/>
            <a:ln w="25400">
              <a:solidFill>
                <a:srgbClr val="38BF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A7E7F64-398D-4AA5-A314-6B8D2EB57E41}"/>
                </a:ext>
              </a:extLst>
            </p:cNvPr>
            <p:cNvGrpSpPr/>
            <p:nvPr/>
          </p:nvGrpSpPr>
          <p:grpSpPr>
            <a:xfrm>
              <a:off x="10549844" y="3584139"/>
              <a:ext cx="487949" cy="374496"/>
              <a:chOff x="8449010" y="1409700"/>
              <a:chExt cx="487949" cy="374496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A3B6576-0F66-4713-BE93-24EC397405D0}"/>
                  </a:ext>
                </a:extLst>
              </p:cNvPr>
              <p:cNvCxnSpPr/>
              <p:nvPr/>
            </p:nvCxnSpPr>
            <p:spPr>
              <a:xfrm flipV="1">
                <a:off x="8449010" y="1409700"/>
                <a:ext cx="247670" cy="374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ED26ECB-CFA4-42B8-A63C-820CB913EEF1}"/>
                  </a:ext>
                </a:extLst>
              </p:cNvPr>
              <p:cNvCxnSpPr/>
              <p:nvPr/>
            </p:nvCxnSpPr>
            <p:spPr>
              <a:xfrm>
                <a:off x="8694140" y="1412240"/>
                <a:ext cx="242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C514591-CA36-4227-BF58-C937DD3D0A50}"/>
                </a:ext>
              </a:extLst>
            </p:cNvPr>
            <p:cNvSpPr txBox="1"/>
            <p:nvPr/>
          </p:nvSpPr>
          <p:spPr>
            <a:xfrm>
              <a:off x="11008614" y="3393639"/>
              <a:ext cx="757652" cy="36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 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j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1415DEE-27B3-4707-903D-36361D449334}"/>
              </a:ext>
            </a:extLst>
          </p:cNvPr>
          <p:cNvCxnSpPr>
            <a:cxnSpLocks/>
          </p:cNvCxnSpPr>
          <p:nvPr/>
        </p:nvCxnSpPr>
        <p:spPr>
          <a:xfrm>
            <a:off x="1078231" y="5004302"/>
            <a:ext cx="0" cy="14231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592229C7-EFFA-4364-A46B-59BE03AB7E5A}"/>
              </a:ext>
            </a:extLst>
          </p:cNvPr>
          <p:cNvSpPr/>
          <p:nvPr/>
        </p:nvSpPr>
        <p:spPr>
          <a:xfrm rot="20150574">
            <a:off x="7374734" y="1308767"/>
            <a:ext cx="4126925" cy="5060262"/>
          </a:xfrm>
          <a:prstGeom prst="ellipse">
            <a:avLst/>
          </a:prstGeom>
          <a:noFill/>
          <a:ln w="25400">
            <a:solidFill>
              <a:srgbClr val="38BFF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AD99F64-935A-41D8-9803-FA7DB006B074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78" name="Shape 231">
              <a:extLst>
                <a:ext uri="{FF2B5EF4-FFF2-40B4-BE49-F238E27FC236}">
                  <a16:creationId xmlns:a16="http://schemas.microsoft.com/office/drawing/2014/main" id="{B7D3BA92-1AA7-455F-B93B-CFF03BDAC284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79" name="Rectangle 30">
              <a:extLst>
                <a:ext uri="{FF2B5EF4-FFF2-40B4-BE49-F238E27FC236}">
                  <a16:creationId xmlns:a16="http://schemas.microsoft.com/office/drawing/2014/main" id="{FA0E7B55-EB24-448D-9AE3-7C04DBAF315B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80" name="Straight Connector 32">
              <a:extLst>
                <a:ext uri="{FF2B5EF4-FFF2-40B4-BE49-F238E27FC236}">
                  <a16:creationId xmlns:a16="http://schemas.microsoft.com/office/drawing/2014/main" id="{08268964-A93C-49BA-A1E9-2A714AAE43AD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32">
              <a:extLst>
                <a:ext uri="{FF2B5EF4-FFF2-40B4-BE49-F238E27FC236}">
                  <a16:creationId xmlns:a16="http://schemas.microsoft.com/office/drawing/2014/main" id="{8D85BB28-0AAD-4F82-BB73-F8EA60E190EA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518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715C1D-1997-479E-A7E7-1F7B98F0484D}"/>
              </a:ext>
            </a:extLst>
          </p:cNvPr>
          <p:cNvGrpSpPr/>
          <p:nvPr/>
        </p:nvGrpSpPr>
        <p:grpSpPr>
          <a:xfrm>
            <a:off x="5768864" y="2063528"/>
            <a:ext cx="6793039" cy="4266827"/>
            <a:chOff x="5722129" y="1198738"/>
            <a:chExt cx="4434597" cy="51336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63159E-5BAA-44D7-B1D1-7528D1D5CF64}"/>
                </a:ext>
              </a:extLst>
            </p:cNvPr>
            <p:cNvSpPr txBox="1"/>
            <p:nvPr/>
          </p:nvSpPr>
          <p:spPr>
            <a:xfrm>
              <a:off x="5722129" y="1198738"/>
              <a:ext cx="1839893" cy="37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3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커뮤니티의 인적 정보 추정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84931D-DC64-4DBB-B5C1-831B00AAE7B3}"/>
                </a:ext>
              </a:extLst>
            </p:cNvPr>
            <p:cNvSpPr txBox="1"/>
            <p:nvPr/>
          </p:nvSpPr>
          <p:spPr>
            <a:xfrm>
              <a:off x="6096000" y="1568057"/>
              <a:ext cx="4060726" cy="162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각 군집의 </a:t>
              </a:r>
              <a:r>
                <a:rPr lang="ko-KR" altLang="en-US" sz="13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구성원의 특징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을 반영하는 인적 정보의 분포</a:t>
              </a: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파악</a:t>
              </a:r>
              <a:endPara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예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동네 친구들은 비슷한 나이와  비슷한 지역에서 거주</a:t>
              </a:r>
              <a:endPara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각각의 인적 정보는 각 커뮤니티에서 </a:t>
              </a:r>
              <a:endPara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가장 </a:t>
              </a:r>
              <a:r>
                <a:rPr lang="ko-KR" altLang="en-US" sz="13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최대치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의</a:t>
              </a: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비율이 </a:t>
              </a:r>
              <a:r>
                <a:rPr lang="ko-KR" altLang="en-US" sz="1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멤버쉽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정도로 선택됨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F770D8C-6199-4659-8994-13F907977840}"/>
                    </a:ext>
                  </a:extLst>
                </p:cNvPr>
                <p:cNvSpPr txBox="1"/>
                <p:nvPr/>
              </p:nvSpPr>
              <p:spPr>
                <a:xfrm>
                  <a:off x="5957750" y="3386149"/>
                  <a:ext cx="1863962" cy="24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𝑴𝒂𝒙</m:t>
                        </m:r>
                        <m:r>
                          <a:rPr lang="en-US" altLang="ko-KR" sz="13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3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𝒓𝒂𝒕𝒊𝒐</m:t>
                        </m:r>
                        <m:d>
                          <m:dPr>
                            <m:ctrlPr>
                              <a:rPr lang="en-US" altLang="ko-KR" sz="1300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00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=1~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𝑅𝑎𝑡𝑖𝑜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F770D8C-6199-4659-8994-13F9079778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750" y="3386149"/>
                  <a:ext cx="1863962" cy="2406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28E3A58-F967-4468-90FE-8C2A1D6159D1}"/>
                    </a:ext>
                  </a:extLst>
                </p:cNvPr>
                <p:cNvSpPr txBox="1"/>
                <p:nvPr/>
              </p:nvSpPr>
              <p:spPr>
                <a:xfrm>
                  <a:off x="6099496" y="3726674"/>
                  <a:ext cx="1331772" cy="5410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𝑫𝑪</m:t>
                            </m:r>
                          </m:e>
                          <m:sub>
                            <m:r>
                              <a:rPr lang="en-US" altLang="ko-KR" sz="1300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3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𝑟𝑎𝑡𝑖𝑜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=1~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𝑟𝑎𝑡𝑖𝑜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sz="1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28E3A58-F967-4468-90FE-8C2A1D615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496" y="3726674"/>
                  <a:ext cx="1331772" cy="541027"/>
                </a:xfrm>
                <a:prstGeom prst="rect">
                  <a:avLst/>
                </a:prstGeom>
                <a:blipFill>
                  <a:blip r:embed="rId4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9096A2E-C991-4D4A-A94F-BF3D7505AA76}"/>
                    </a:ext>
                  </a:extLst>
                </p:cNvPr>
                <p:cNvSpPr txBox="1"/>
                <p:nvPr/>
              </p:nvSpPr>
              <p:spPr>
                <a:xfrm>
                  <a:off x="6345357" y="4425632"/>
                  <a:ext cx="1577733" cy="351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CNM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에서 추출된 커뮤니티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9096A2E-C991-4D4A-A94F-BF3D7505A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57" y="4425632"/>
                  <a:ext cx="1577733" cy="3517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3C907F4-E190-46E4-B9DC-73D49FA88D91}"/>
                    </a:ext>
                  </a:extLst>
                </p:cNvPr>
                <p:cNvSpPr txBox="1"/>
                <p:nvPr/>
              </p:nvSpPr>
              <p:spPr>
                <a:xfrm>
                  <a:off x="6345357" y="4790339"/>
                  <a:ext cx="2171497" cy="351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커뮤니티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300" i="1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의 인적 정보 비율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3C907F4-E190-46E4-B9DC-73D49FA88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57" y="4790339"/>
                  <a:ext cx="2171497" cy="3517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9D9A72-EB8D-4D8E-809B-60DB6244C5E3}"/>
                    </a:ext>
                  </a:extLst>
                </p:cNvPr>
                <p:cNvSpPr txBox="1"/>
                <p:nvPr/>
              </p:nvSpPr>
              <p:spPr>
                <a:xfrm>
                  <a:off x="6345357" y="5187087"/>
                  <a:ext cx="1158687" cy="351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추출된 커뮤니티 수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9D9A72-EB8D-4D8E-809B-60DB6244C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57" y="5187087"/>
                  <a:ext cx="1158687" cy="3517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29F460-E6C4-49D2-BA57-4BC01A045410}"/>
                </a:ext>
              </a:extLst>
            </p:cNvPr>
            <p:cNvCxnSpPr>
              <a:cxnSpLocks/>
            </p:cNvCxnSpPr>
            <p:nvPr/>
          </p:nvCxnSpPr>
          <p:spPr>
            <a:xfrm>
              <a:off x="6213549" y="4535159"/>
              <a:ext cx="0" cy="1731497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C43EA6D-D629-4B6D-98B2-964390472AD1}"/>
                    </a:ext>
                  </a:extLst>
                </p:cNvPr>
                <p:cNvSpPr txBox="1"/>
                <p:nvPr/>
              </p:nvSpPr>
              <p:spPr>
                <a:xfrm>
                  <a:off x="6345357" y="5583837"/>
                  <a:ext cx="1603225" cy="351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n-US" altLang="ko-KR" sz="1300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커뮤니티 기반 방법의 정도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C43EA6D-D629-4B6D-98B2-964390472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57" y="5583837"/>
                  <a:ext cx="1603225" cy="3517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6B114E2-0805-4537-9DD2-B8E8CD8E1BA8}"/>
                    </a:ext>
                  </a:extLst>
                </p:cNvPr>
                <p:cNvSpPr txBox="1"/>
                <p:nvPr/>
              </p:nvSpPr>
              <p:spPr>
                <a:xfrm>
                  <a:off x="6345357" y="5980588"/>
                  <a:ext cx="1878110" cy="351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brk m:alnAt="9"/>
                        </m:rPr>
                        <a:rPr lang="en-US" altLang="ko-KR" sz="130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300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1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인적 정보 카테고리의 인적 정보 수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6B114E2-0805-4537-9DD2-B8E8CD8E1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57" y="5980588"/>
                  <a:ext cx="1878110" cy="3517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C435CD-E11E-4D13-BE96-B6B74F423A1E}"/>
              </a:ext>
            </a:extLst>
          </p:cNvPr>
          <p:cNvSpPr/>
          <p:nvPr/>
        </p:nvSpPr>
        <p:spPr>
          <a:xfrm>
            <a:off x="1820254" y="4011730"/>
            <a:ext cx="3295205" cy="256995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BB2270-C800-4A6F-83D6-30D5FD7C227F}"/>
              </a:ext>
            </a:extLst>
          </p:cNvPr>
          <p:cNvSpPr/>
          <p:nvPr/>
        </p:nvSpPr>
        <p:spPr>
          <a:xfrm>
            <a:off x="1962630" y="3821575"/>
            <a:ext cx="1728534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E34F21-E05A-4ADF-8311-9AE7E086CE0A}"/>
              </a:ext>
            </a:extLst>
          </p:cNvPr>
          <p:cNvSpPr txBox="1"/>
          <p:nvPr/>
        </p:nvSpPr>
        <p:spPr>
          <a:xfrm>
            <a:off x="1984919" y="3872147"/>
            <a:ext cx="1630575" cy="307777"/>
          </a:xfrm>
          <a:prstGeom prst="rect">
            <a:avLst/>
          </a:prstGeom>
          <a:noFill/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기반 방법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AEDC8D-5A46-47F7-94C7-BB805ADCB7F4}"/>
              </a:ext>
            </a:extLst>
          </p:cNvPr>
          <p:cNvCxnSpPr>
            <a:cxnSpLocks/>
          </p:cNvCxnSpPr>
          <p:nvPr/>
        </p:nvCxnSpPr>
        <p:spPr>
          <a:xfrm>
            <a:off x="3487067" y="4704258"/>
            <a:ext cx="0" cy="434592"/>
          </a:xfrm>
          <a:prstGeom prst="straightConnector1">
            <a:avLst/>
          </a:prstGeom>
          <a:ln w="63500">
            <a:solidFill>
              <a:srgbClr val="38B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19C531-E1F1-4C93-B84E-7F72B922AFDA}"/>
              </a:ext>
            </a:extLst>
          </p:cNvPr>
          <p:cNvCxnSpPr>
            <a:cxnSpLocks/>
          </p:cNvCxnSpPr>
          <p:nvPr/>
        </p:nvCxnSpPr>
        <p:spPr>
          <a:xfrm>
            <a:off x="3487067" y="5550622"/>
            <a:ext cx="0" cy="43459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020260-B9A1-4CAC-985B-EB2BAEB6F1B2}"/>
              </a:ext>
            </a:extLst>
          </p:cNvPr>
          <p:cNvSpPr/>
          <p:nvPr/>
        </p:nvSpPr>
        <p:spPr>
          <a:xfrm>
            <a:off x="1889536" y="2276727"/>
            <a:ext cx="1396918" cy="38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A4B564A-5905-4356-9A04-31EE51F310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0" y="2718690"/>
            <a:ext cx="895095" cy="66817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E7A385-3288-4F34-A086-3D907B9F0107}"/>
              </a:ext>
            </a:extLst>
          </p:cNvPr>
          <p:cNvSpPr txBox="1"/>
          <p:nvPr/>
        </p:nvSpPr>
        <p:spPr>
          <a:xfrm>
            <a:off x="2304577" y="335962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과거 트윗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FC370C-3294-4550-AC75-F87A50F2B2E3}"/>
              </a:ext>
            </a:extLst>
          </p:cNvPr>
          <p:cNvSpPr/>
          <p:nvPr/>
        </p:nvSpPr>
        <p:spPr>
          <a:xfrm>
            <a:off x="1820254" y="2488491"/>
            <a:ext cx="3295205" cy="127259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F8ED5B-B342-4C2D-BA89-30D04EF35606}"/>
              </a:ext>
            </a:extLst>
          </p:cNvPr>
          <p:cNvSpPr/>
          <p:nvPr/>
        </p:nvSpPr>
        <p:spPr>
          <a:xfrm>
            <a:off x="1889535" y="2276727"/>
            <a:ext cx="1396918" cy="38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8435B8-DDF1-4C6D-A4E1-804B06CDD8CA}"/>
              </a:ext>
            </a:extLst>
          </p:cNvPr>
          <p:cNvSpPr txBox="1"/>
          <p:nvPr/>
        </p:nvSpPr>
        <p:spPr>
          <a:xfrm>
            <a:off x="1917312" y="2369479"/>
            <a:ext cx="1848583" cy="307777"/>
          </a:xfrm>
          <a:prstGeom prst="rect">
            <a:avLst/>
          </a:prstGeom>
          <a:solidFill>
            <a:schemeClr val="bg1"/>
          </a:solidFill>
          <a:ln>
            <a:solidFill>
              <a:srgbClr val="38BFF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알려지지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않은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사용자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7B5BF0-DDE2-45EF-921A-76BEDC6A3FCB}"/>
              </a:ext>
            </a:extLst>
          </p:cNvPr>
          <p:cNvSpPr txBox="1"/>
          <p:nvPr/>
        </p:nvSpPr>
        <p:spPr>
          <a:xfrm>
            <a:off x="2599336" y="5218005"/>
            <a:ext cx="186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군집화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30DFD8-EFE9-49BD-A615-63D8D7D4E6F5}"/>
              </a:ext>
            </a:extLst>
          </p:cNvPr>
          <p:cNvSpPr txBox="1"/>
          <p:nvPr/>
        </p:nvSpPr>
        <p:spPr>
          <a:xfrm>
            <a:off x="2917132" y="4387603"/>
            <a:ext cx="12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추출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D933153-07B8-455E-864F-EDB2C80DB18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4"/>
          <a:stretch/>
        </p:blipFill>
        <p:spPr>
          <a:xfrm>
            <a:off x="3645169" y="2665704"/>
            <a:ext cx="848219" cy="8508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B47533C-6D3E-4DCF-BCE9-09BCAA9C2D63}"/>
              </a:ext>
            </a:extLst>
          </p:cNvPr>
          <p:cNvSpPr txBox="1"/>
          <p:nvPr/>
        </p:nvSpPr>
        <p:spPr>
          <a:xfrm>
            <a:off x="3438337" y="335306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팔로잉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C12481A-90BE-4B79-96E8-41BD22B14207}"/>
              </a:ext>
            </a:extLst>
          </p:cNvPr>
          <p:cNvGrpSpPr/>
          <p:nvPr/>
        </p:nvGrpSpPr>
        <p:grpSpPr>
          <a:xfrm>
            <a:off x="843485" y="1725235"/>
            <a:ext cx="2224428" cy="338554"/>
            <a:chOff x="845391" y="1722762"/>
            <a:chExt cx="2224428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9F0D4A-8B19-49D0-A8C5-0C37FCBA74B8}"/>
                </a:ext>
              </a:extLst>
            </p:cNvPr>
            <p:cNvSpPr txBox="1"/>
            <p:nvPr/>
          </p:nvSpPr>
          <p:spPr>
            <a:xfrm>
              <a:off x="900635" y="1722762"/>
              <a:ext cx="216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(2)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방법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1DEB80-3C28-47F1-A7BF-184E4D1E7AD4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0ADB06-6CE7-45F6-B53B-598D6B38E899}"/>
              </a:ext>
            </a:extLst>
          </p:cNvPr>
          <p:cNvGrpSpPr/>
          <p:nvPr/>
        </p:nvGrpSpPr>
        <p:grpSpPr>
          <a:xfrm>
            <a:off x="2028419" y="6056250"/>
            <a:ext cx="2357224" cy="374022"/>
            <a:chOff x="2037297" y="6127272"/>
            <a:chExt cx="2357224" cy="37402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AF08EBE-94AA-4705-8A2D-CD8FA8344248}"/>
                </a:ext>
              </a:extLst>
            </p:cNvPr>
            <p:cNvSpPr/>
            <p:nvPr/>
          </p:nvSpPr>
          <p:spPr>
            <a:xfrm>
              <a:off x="2673278" y="6127343"/>
              <a:ext cx="1721243" cy="37395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79BCBD0-71E6-41DD-B1BA-7FBF9D2EEBE3}"/>
                </a:ext>
              </a:extLst>
            </p:cNvPr>
            <p:cNvSpPr/>
            <p:nvPr/>
          </p:nvSpPr>
          <p:spPr>
            <a:xfrm>
              <a:off x="2061239" y="6127272"/>
              <a:ext cx="598260" cy="37395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DF6D59-9332-4B80-8653-B9D296E03FB2}"/>
                </a:ext>
              </a:extLst>
            </p:cNvPr>
            <p:cNvSpPr txBox="1"/>
            <p:nvPr/>
          </p:nvSpPr>
          <p:spPr>
            <a:xfrm>
              <a:off x="2037297" y="6158006"/>
              <a:ext cx="713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3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333B533-280D-486B-BC99-16130610C952}"/>
              </a:ext>
            </a:extLst>
          </p:cNvPr>
          <p:cNvSpPr txBox="1"/>
          <p:nvPr/>
        </p:nvSpPr>
        <p:spPr>
          <a:xfrm>
            <a:off x="2609380" y="6079968"/>
            <a:ext cx="186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평가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B921299-7A91-467D-A2F0-DB805C510474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42" name="Shape 231">
              <a:extLst>
                <a:ext uri="{FF2B5EF4-FFF2-40B4-BE49-F238E27FC236}">
                  <a16:creationId xmlns:a16="http://schemas.microsoft.com/office/drawing/2014/main" id="{BE87EF83-0936-4E50-8859-EFE284649320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79BBCA2F-E36E-4F1E-8C0C-70D8937EB911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44" name="Straight Connector 32">
              <a:extLst>
                <a:ext uri="{FF2B5EF4-FFF2-40B4-BE49-F238E27FC236}">
                  <a16:creationId xmlns:a16="http://schemas.microsoft.com/office/drawing/2014/main" id="{D986DCC9-0EE9-4E8D-9082-5059AB7C55EF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2">
              <a:extLst>
                <a:ext uri="{FF2B5EF4-FFF2-40B4-BE49-F238E27FC236}">
                  <a16:creationId xmlns:a16="http://schemas.microsoft.com/office/drawing/2014/main" id="{5DD2BD16-474A-4F7A-9684-F71205A9E382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438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C99C3E64-49D7-4EE3-AE0E-4921A07E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348" flipH="1">
            <a:off x="-2964416" y="1445690"/>
            <a:ext cx="8418882" cy="651787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5B2C4-3545-4C07-BBD3-32DAFA339C16}"/>
              </a:ext>
            </a:extLst>
          </p:cNvPr>
          <p:cNvSpPr/>
          <p:nvPr/>
        </p:nvSpPr>
        <p:spPr>
          <a:xfrm>
            <a:off x="878654" y="664651"/>
            <a:ext cx="45719" cy="338293"/>
          </a:xfrm>
          <a:prstGeom prst="rect">
            <a:avLst/>
          </a:prstGeom>
          <a:solidFill>
            <a:srgbClr val="7F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98177-77C9-423A-9058-F0CE885BB7C4}"/>
              </a:ext>
            </a:extLst>
          </p:cNvPr>
          <p:cNvSpPr txBox="1"/>
          <p:nvPr/>
        </p:nvSpPr>
        <p:spPr>
          <a:xfrm>
            <a:off x="967915" y="6336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77F1B-19F7-41F1-84EA-A1900FE09D03}"/>
              </a:ext>
            </a:extLst>
          </p:cNvPr>
          <p:cNvSpPr txBox="1"/>
          <p:nvPr/>
        </p:nvSpPr>
        <p:spPr>
          <a:xfrm>
            <a:off x="8020386" y="148824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Chapter 1.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0AEB2-3DF6-4D27-B78A-F62EB3DC4C36}"/>
              </a:ext>
            </a:extLst>
          </p:cNvPr>
          <p:cNvSpPr txBox="1"/>
          <p:nvPr/>
        </p:nvSpPr>
        <p:spPr>
          <a:xfrm>
            <a:off x="8020386" y="2407632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Chapter 2.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CE13B-03C5-45F4-ACDB-FC60CBB56F61}"/>
              </a:ext>
            </a:extLst>
          </p:cNvPr>
          <p:cNvSpPr txBox="1"/>
          <p:nvPr/>
        </p:nvSpPr>
        <p:spPr>
          <a:xfrm>
            <a:off x="8020386" y="4246416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Chapter 4.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제안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16532-1F73-4E2A-9910-C5470416CEE4}"/>
              </a:ext>
            </a:extLst>
          </p:cNvPr>
          <p:cNvSpPr txBox="1"/>
          <p:nvPr/>
        </p:nvSpPr>
        <p:spPr>
          <a:xfrm>
            <a:off x="8020386" y="3327024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Chapter 3.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68BC7-9769-4C4A-A360-E1D4239383A1}"/>
              </a:ext>
            </a:extLst>
          </p:cNvPr>
          <p:cNvSpPr txBox="1"/>
          <p:nvPr/>
        </p:nvSpPr>
        <p:spPr>
          <a:xfrm>
            <a:off x="8020386" y="5165808"/>
            <a:ext cx="26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Chapter 5.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71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DC904D-E801-4DAB-8CE4-A61358D867B1}"/>
              </a:ext>
            </a:extLst>
          </p:cNvPr>
          <p:cNvGrpSpPr/>
          <p:nvPr/>
        </p:nvGrpSpPr>
        <p:grpSpPr>
          <a:xfrm>
            <a:off x="2349531" y="4514096"/>
            <a:ext cx="9140782" cy="1539652"/>
            <a:chOff x="1798819" y="4124585"/>
            <a:chExt cx="9140782" cy="1539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67ABE8-D43C-4631-B26E-8304B65DFE08}"/>
                    </a:ext>
                  </a:extLst>
                </p:cNvPr>
                <p:cNvSpPr txBox="1"/>
                <p:nvPr/>
              </p:nvSpPr>
              <p:spPr>
                <a:xfrm>
                  <a:off x="1798819" y="4518137"/>
                  <a:ext cx="3133999" cy="75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5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𝑫𝒉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1400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40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  <m:r>
                                      <a:rPr lang="en-US" altLang="ko-KR" sz="1400" b="0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𝐷𝑐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𝐷𝑐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𝑇h𝑟𝑒𝑠h𝑜𝑙𝑑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𝐷𝑡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           ,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𝐷𝑐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𝑇h𝑟𝑒𝑠h𝑜𝑙𝑑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67ABE8-D43C-4631-B26E-8304B65DF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819" y="4518137"/>
                  <a:ext cx="3133999" cy="7519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A4ED6B7-1306-4A22-ADE4-7E4D06C2A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808" y="4249164"/>
              <a:ext cx="9480" cy="132681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B5E0FCB-AF31-44D9-B3AF-9A5181F4C6F8}"/>
                    </a:ext>
                  </a:extLst>
                </p:cNvPr>
                <p:cNvSpPr txBox="1"/>
                <p:nvPr/>
              </p:nvSpPr>
              <p:spPr>
                <a:xfrm>
                  <a:off x="5882960" y="4124585"/>
                  <a:ext cx="5056641" cy="1539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500"/>
                    </a:spcAft>
                  </a:pPr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· </a:t>
                  </a:r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하이브리드 방법의 멤버십 정도인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𝐷h</m:t>
                      </m:r>
                    </m:oMath>
                  </a14:m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는</a:t>
                  </a:r>
                  <a:endPara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  <a:spcAft>
                      <a:spcPts val="500"/>
                    </a:spcAft>
                  </a:pPr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</a:t>
                  </a:r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텍스트와 커뮤니티 기반 방법의 멤버십 정도인 </a:t>
                  </a:r>
                  <a14:m>
                    <m:oMath xmlns:m="http://schemas.openxmlformats.org/officeDocument/2006/math">
                      <m:r>
                        <a:rPr lang="en-US" altLang="ko-KR" sz="1400" b="0" i="1" u="sng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en-US" altLang="ko-KR" sz="1400" b="0" i="1" u="sng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400" u="sng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와 </a:t>
                  </a:r>
                  <a14:m>
                    <m:oMath xmlns:m="http://schemas.openxmlformats.org/officeDocument/2006/math">
                      <m:r>
                        <a:rPr lang="en-US" altLang="ko-KR" sz="1400" i="1" u="sng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𝐷𝑐</m:t>
                      </m:r>
                    </m:oMath>
                  </a14:m>
                  <a:r>
                    <a:rPr lang="ko-KR" altLang="en-US" sz="1400" u="sng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로 계산</a:t>
                  </a:r>
                  <a:endParaRPr lang="en-US" altLang="ko-KR" sz="1400" u="sng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  <a:spcAft>
                      <a:spcPts val="500"/>
                    </a:spcAft>
                  </a:pPr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·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이 너무 </a:t>
                  </a:r>
                  <a:r>
                    <a: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작은</a:t>
                  </a:r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경우</a:t>
                  </a:r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측정 정확도 감소</a:t>
                  </a:r>
                  <a:endParaRPr lang="en-US" altLang="ko-KR" sz="1400" b="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ct val="150000"/>
                    </a:lnSpc>
                    <a:spcAft>
                      <a:spcPts val="500"/>
                    </a:spcAft>
                  </a:pPr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·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이 너무 </a:t>
                  </a:r>
                  <a:r>
                    <a: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큰</a:t>
                  </a:r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경우</a:t>
                  </a:r>
                  <a:r>
                    <a:rPr lang="en-US" altLang="ko-KR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제한된 사용자만 측정</a:t>
                  </a:r>
                  <a:endParaRPr lang="en-US" altLang="ko-KR" sz="1400" b="0" i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B5E0FCB-AF31-44D9-B3AF-9A5181F4C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960" y="4124585"/>
                  <a:ext cx="5056641" cy="15396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19E728-A9D4-4C74-BCDF-CBE6901FE4F5}"/>
              </a:ext>
            </a:extLst>
          </p:cNvPr>
          <p:cNvSpPr/>
          <p:nvPr/>
        </p:nvSpPr>
        <p:spPr>
          <a:xfrm>
            <a:off x="4565102" y="1062943"/>
            <a:ext cx="2216538" cy="397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07322A-EDCF-4F11-BDE0-45377A24F6CE}"/>
              </a:ext>
            </a:extLst>
          </p:cNvPr>
          <p:cNvGrpSpPr/>
          <p:nvPr/>
        </p:nvGrpSpPr>
        <p:grpSpPr>
          <a:xfrm>
            <a:off x="2388542" y="2306668"/>
            <a:ext cx="7414916" cy="1726029"/>
            <a:chOff x="2388542" y="2655471"/>
            <a:chExt cx="7414916" cy="189105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E2782CA-B4DA-4321-8A7C-03D22844B903}"/>
                </a:ext>
              </a:extLst>
            </p:cNvPr>
            <p:cNvSpPr/>
            <p:nvPr/>
          </p:nvSpPr>
          <p:spPr>
            <a:xfrm>
              <a:off x="2388542" y="2854021"/>
              <a:ext cx="3488982" cy="75189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A4AB056-61E4-4B51-B086-B15F409CF063}"/>
                </a:ext>
              </a:extLst>
            </p:cNvPr>
            <p:cNvSpPr/>
            <p:nvPr/>
          </p:nvSpPr>
          <p:spPr>
            <a:xfrm>
              <a:off x="6314476" y="2854021"/>
              <a:ext cx="3488982" cy="75189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02C945-AFA0-4688-874F-FCD504BBEA90}"/>
                </a:ext>
              </a:extLst>
            </p:cNvPr>
            <p:cNvSpPr/>
            <p:nvPr/>
          </p:nvSpPr>
          <p:spPr>
            <a:xfrm>
              <a:off x="2539291" y="2655471"/>
              <a:ext cx="1830181" cy="397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21CC86D-25B5-4286-87E8-8F2F8452CC76}"/>
                </a:ext>
              </a:extLst>
            </p:cNvPr>
            <p:cNvSpPr/>
            <p:nvPr/>
          </p:nvSpPr>
          <p:spPr>
            <a:xfrm>
              <a:off x="7639248" y="2655471"/>
              <a:ext cx="2010184" cy="397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861DD9-1187-4F4C-9DDB-6D76309098F5}"/>
                </a:ext>
              </a:extLst>
            </p:cNvPr>
            <p:cNvSpPr txBox="1"/>
            <p:nvPr/>
          </p:nvSpPr>
          <p:spPr>
            <a:xfrm>
              <a:off x="2719486" y="2699444"/>
              <a:ext cx="1469789" cy="337203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C2A15B-0D0D-4D54-B71A-5DA36F57EF8E}"/>
                </a:ext>
              </a:extLst>
            </p:cNvPr>
            <p:cNvSpPr txBox="1"/>
            <p:nvPr/>
          </p:nvSpPr>
          <p:spPr>
            <a:xfrm>
              <a:off x="7826494" y="2699444"/>
              <a:ext cx="1630575" cy="337203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방법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BCA6E1-EBC2-4881-84C5-6DF6E69F6F9D}"/>
                </a:ext>
              </a:extLst>
            </p:cNvPr>
            <p:cNvSpPr txBox="1"/>
            <p:nvPr/>
          </p:nvSpPr>
          <p:spPr>
            <a:xfrm>
              <a:off x="3548714" y="3145465"/>
              <a:ext cx="1281120" cy="303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3E7962-C8F1-4BF1-9E61-B851593336EC}"/>
                </a:ext>
              </a:extLst>
            </p:cNvPr>
            <p:cNvSpPr txBox="1"/>
            <p:nvPr/>
          </p:nvSpPr>
          <p:spPr>
            <a:xfrm>
              <a:off x="7346271" y="3145465"/>
              <a:ext cx="1425390" cy="303483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평가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0A9FEDB-19EF-4CF0-A812-55F27E200F9F}"/>
                </a:ext>
              </a:extLst>
            </p:cNvPr>
            <p:cNvGrpSpPr/>
            <p:nvPr/>
          </p:nvGrpSpPr>
          <p:grpSpPr>
            <a:xfrm>
              <a:off x="3096982" y="3355401"/>
              <a:ext cx="5979074" cy="1191124"/>
              <a:chOff x="3106462" y="4837543"/>
              <a:chExt cx="5979074" cy="119112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75A69A4-BA54-415E-B179-D41F98CF0497}"/>
                  </a:ext>
                </a:extLst>
              </p:cNvPr>
              <p:cNvSpPr/>
              <p:nvPr/>
            </p:nvSpPr>
            <p:spPr>
              <a:xfrm>
                <a:off x="3106462" y="5276770"/>
                <a:ext cx="5979074" cy="7518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DF0BDB0-641C-4E2D-AEB8-091CF645DA89}"/>
                  </a:ext>
                </a:extLst>
              </p:cNvPr>
              <p:cNvSpPr/>
              <p:nvPr/>
            </p:nvSpPr>
            <p:spPr>
              <a:xfrm>
                <a:off x="3266869" y="5089908"/>
                <a:ext cx="1726606" cy="39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5652AA-96A7-4AD6-8069-732B661495CE}"/>
                  </a:ext>
                </a:extLst>
              </p:cNvPr>
              <p:cNvSpPr txBox="1"/>
              <p:nvPr/>
            </p:nvSpPr>
            <p:spPr>
              <a:xfrm>
                <a:off x="3334508" y="5130272"/>
                <a:ext cx="1412566" cy="337204"/>
              </a:xfrm>
              <a:prstGeom prst="rect">
                <a:avLst/>
              </a:prstGeom>
              <a:noFill/>
              <a:ln>
                <a:solidFill>
                  <a:srgbClr val="38BFF1"/>
                </a:solidFill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하이브리드 방법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4DC73A-D819-4FA5-8A97-C6D53F5F26C5}"/>
                  </a:ext>
                </a:extLst>
              </p:cNvPr>
              <p:cNvSpPr txBox="1"/>
              <p:nvPr/>
            </p:nvSpPr>
            <p:spPr>
              <a:xfrm>
                <a:off x="5455441" y="5530046"/>
                <a:ext cx="1281120" cy="303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멤버십 정도 계산</a:t>
                </a:r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224AE020-26EF-4D8D-B869-C0A5BB5CC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793" y="4890611"/>
                <a:ext cx="218634" cy="596395"/>
              </a:xfrm>
              <a:prstGeom prst="straightConnector1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D992F763-9BA7-4121-8A59-A3049DA49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5563" y="4837543"/>
                <a:ext cx="162145" cy="656298"/>
              </a:xfrm>
              <a:prstGeom prst="straightConnector1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F9D85C5-78D6-4C92-AD2D-66AC3A2C9DB8}"/>
              </a:ext>
            </a:extLst>
          </p:cNvPr>
          <p:cNvGrpSpPr/>
          <p:nvPr/>
        </p:nvGrpSpPr>
        <p:grpSpPr>
          <a:xfrm>
            <a:off x="843485" y="1725235"/>
            <a:ext cx="1974359" cy="338554"/>
            <a:chOff x="845391" y="1722762"/>
            <a:chExt cx="1974359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8DF1-1228-42CB-89A8-7A3936A433CA}"/>
                </a:ext>
              </a:extLst>
            </p:cNvPr>
            <p:cNvSpPr txBox="1"/>
            <p:nvPr/>
          </p:nvSpPr>
          <p:spPr>
            <a:xfrm>
              <a:off x="900635" y="1722762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(3)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하이브리드 방법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761987C-8CBA-4604-8405-F6BDF070CA9E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0A55B4D-0E72-4E44-9314-2FB182EC423D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37" name="Shape 231">
              <a:extLst>
                <a:ext uri="{FF2B5EF4-FFF2-40B4-BE49-F238E27FC236}">
                  <a16:creationId xmlns:a16="http://schemas.microsoft.com/office/drawing/2014/main" id="{EE76C4B1-FEBF-4EAF-9646-36F368EEFC82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987E56A1-3A75-46AA-8BB9-F5CF84F9A35B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39" name="Straight Connector 32">
              <a:extLst>
                <a:ext uri="{FF2B5EF4-FFF2-40B4-BE49-F238E27FC236}">
                  <a16:creationId xmlns:a16="http://schemas.microsoft.com/office/drawing/2014/main" id="{B393F8B5-F701-437F-915A-A0AB6E710BC4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2">
              <a:extLst>
                <a:ext uri="{FF2B5EF4-FFF2-40B4-BE49-F238E27FC236}">
                  <a16:creationId xmlns:a16="http://schemas.microsoft.com/office/drawing/2014/main" id="{A4CA4465-5F06-4572-A0EB-8EB87DFF9FD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39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7881137F-3405-40CE-B998-CDFDBF62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2146" y="4145384"/>
            <a:ext cx="3978974" cy="22770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CD91E9-9174-42DE-90C7-78D1C10D1E5E}"/>
              </a:ext>
            </a:extLst>
          </p:cNvPr>
          <p:cNvSpPr txBox="1"/>
          <p:nvPr/>
        </p:nvSpPr>
        <p:spPr>
          <a:xfrm>
            <a:off x="2179466" y="6377545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기반 방법의 멤버십 정도 비교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2D2937-A537-4489-9C34-43331851DCA7}"/>
              </a:ext>
            </a:extLst>
          </p:cNvPr>
          <p:cNvGrpSpPr/>
          <p:nvPr/>
        </p:nvGrpSpPr>
        <p:grpSpPr>
          <a:xfrm>
            <a:off x="2388542" y="2306668"/>
            <a:ext cx="7414916" cy="1726029"/>
            <a:chOff x="2388542" y="2655471"/>
            <a:chExt cx="7414916" cy="18910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8C801C1-F976-459E-8C25-92AF53F557DB}"/>
                </a:ext>
              </a:extLst>
            </p:cNvPr>
            <p:cNvSpPr/>
            <p:nvPr/>
          </p:nvSpPr>
          <p:spPr>
            <a:xfrm>
              <a:off x="2388542" y="2854021"/>
              <a:ext cx="3488982" cy="75189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25459D-D71F-4B9C-81D7-25034C9573EE}"/>
                </a:ext>
              </a:extLst>
            </p:cNvPr>
            <p:cNvSpPr/>
            <p:nvPr/>
          </p:nvSpPr>
          <p:spPr>
            <a:xfrm>
              <a:off x="6314476" y="2854021"/>
              <a:ext cx="3488982" cy="75189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0CFCEB-AE32-4250-B93F-E193752D3FA1}"/>
                </a:ext>
              </a:extLst>
            </p:cNvPr>
            <p:cNvSpPr/>
            <p:nvPr/>
          </p:nvSpPr>
          <p:spPr>
            <a:xfrm>
              <a:off x="2539291" y="2655471"/>
              <a:ext cx="1830181" cy="397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558200-85B9-4C0A-81BE-0F1587B0CBDA}"/>
                </a:ext>
              </a:extLst>
            </p:cNvPr>
            <p:cNvSpPr/>
            <p:nvPr/>
          </p:nvSpPr>
          <p:spPr>
            <a:xfrm>
              <a:off x="7639248" y="2655471"/>
              <a:ext cx="2010184" cy="397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1FC98B-203F-4BDE-8A68-E6AEEB6B8F6B}"/>
                </a:ext>
              </a:extLst>
            </p:cNvPr>
            <p:cNvSpPr txBox="1"/>
            <p:nvPr/>
          </p:nvSpPr>
          <p:spPr>
            <a:xfrm>
              <a:off x="2719486" y="2699444"/>
              <a:ext cx="1469789" cy="337203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31E91-49A7-4DBF-B976-B569CCC73404}"/>
                </a:ext>
              </a:extLst>
            </p:cNvPr>
            <p:cNvSpPr txBox="1"/>
            <p:nvPr/>
          </p:nvSpPr>
          <p:spPr>
            <a:xfrm>
              <a:off x="7826494" y="2699444"/>
              <a:ext cx="1630575" cy="337203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BB4BA7-6E99-4994-8D10-C49AA4079DD0}"/>
                </a:ext>
              </a:extLst>
            </p:cNvPr>
            <p:cNvSpPr txBox="1"/>
            <p:nvPr/>
          </p:nvSpPr>
          <p:spPr>
            <a:xfrm>
              <a:off x="3548714" y="3145465"/>
              <a:ext cx="1281120" cy="303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759AA9-0F2E-4ECA-95E0-5497D7B39E66}"/>
                </a:ext>
              </a:extLst>
            </p:cNvPr>
            <p:cNvSpPr txBox="1"/>
            <p:nvPr/>
          </p:nvSpPr>
          <p:spPr>
            <a:xfrm>
              <a:off x="7346271" y="3145465"/>
              <a:ext cx="1425390" cy="303483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평가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92F975B-8D20-4BDB-914B-B82500011952}"/>
                </a:ext>
              </a:extLst>
            </p:cNvPr>
            <p:cNvGrpSpPr/>
            <p:nvPr/>
          </p:nvGrpSpPr>
          <p:grpSpPr>
            <a:xfrm>
              <a:off x="3096982" y="3355401"/>
              <a:ext cx="5979074" cy="1191124"/>
              <a:chOff x="3106462" y="4837543"/>
              <a:chExt cx="5979074" cy="119112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67C4186-DBC4-4EBD-9350-19A13EA2C279}"/>
                  </a:ext>
                </a:extLst>
              </p:cNvPr>
              <p:cNvSpPr/>
              <p:nvPr/>
            </p:nvSpPr>
            <p:spPr>
              <a:xfrm>
                <a:off x="3106462" y="5276770"/>
                <a:ext cx="5979074" cy="7518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21F128B-6E70-42CE-87E8-9A6E73BEC5DA}"/>
                  </a:ext>
                </a:extLst>
              </p:cNvPr>
              <p:cNvSpPr/>
              <p:nvPr/>
            </p:nvSpPr>
            <p:spPr>
              <a:xfrm>
                <a:off x="3266869" y="5089908"/>
                <a:ext cx="1726606" cy="39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E190E2-5B0A-4BAE-957F-D637B7E69DB1}"/>
                  </a:ext>
                </a:extLst>
              </p:cNvPr>
              <p:cNvSpPr txBox="1"/>
              <p:nvPr/>
            </p:nvSpPr>
            <p:spPr>
              <a:xfrm>
                <a:off x="3334508" y="5130272"/>
                <a:ext cx="1412566" cy="337204"/>
              </a:xfrm>
              <a:prstGeom prst="rect">
                <a:avLst/>
              </a:prstGeom>
              <a:noFill/>
              <a:ln>
                <a:solidFill>
                  <a:srgbClr val="38BFF1"/>
                </a:solidFill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하이브리드 방법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0C1637-7654-4332-B5EC-850B7807A33F}"/>
                  </a:ext>
                </a:extLst>
              </p:cNvPr>
              <p:cNvSpPr txBox="1"/>
              <p:nvPr/>
            </p:nvSpPr>
            <p:spPr>
              <a:xfrm>
                <a:off x="5455441" y="5530046"/>
                <a:ext cx="1281120" cy="303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멤버십 정도 계산</a:t>
                </a: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CD506FF9-2F8F-4B4C-9141-C1D15A88E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793" y="4890611"/>
                <a:ext cx="218634" cy="596395"/>
              </a:xfrm>
              <a:prstGeom prst="straightConnector1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1AC07765-1452-4AD3-9ECE-0731DA5CD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5563" y="4837543"/>
                <a:ext cx="162145" cy="656298"/>
              </a:xfrm>
              <a:prstGeom prst="straightConnector1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D4DEC4D-0948-49FB-A2B2-2A0978DEC506}"/>
              </a:ext>
            </a:extLst>
          </p:cNvPr>
          <p:cNvGrpSpPr/>
          <p:nvPr/>
        </p:nvGrpSpPr>
        <p:grpSpPr>
          <a:xfrm>
            <a:off x="843485" y="1725235"/>
            <a:ext cx="1974359" cy="338554"/>
            <a:chOff x="845391" y="1722762"/>
            <a:chExt cx="1974359" cy="3385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D8564-53D1-4BF8-B7B2-7562279335D1}"/>
                </a:ext>
              </a:extLst>
            </p:cNvPr>
            <p:cNvSpPr txBox="1"/>
            <p:nvPr/>
          </p:nvSpPr>
          <p:spPr>
            <a:xfrm>
              <a:off x="900635" y="1722762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(3)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하이브리드 방법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EE20DBA-DF7F-4A63-8674-6E51C6627DF3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7A6DD64-BB18-486C-8382-CCFF173FDE8F}"/>
              </a:ext>
            </a:extLst>
          </p:cNvPr>
          <p:cNvCxnSpPr>
            <a:cxnSpLocks/>
          </p:cNvCxnSpPr>
          <p:nvPr/>
        </p:nvCxnSpPr>
        <p:spPr>
          <a:xfrm flipH="1">
            <a:off x="6086520" y="4638675"/>
            <a:ext cx="9480" cy="132681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23484F-FB82-4EA5-BDB4-535F2A3A55E2}"/>
                  </a:ext>
                </a:extLst>
              </p:cNvPr>
              <p:cNvSpPr txBox="1"/>
              <p:nvPr/>
            </p:nvSpPr>
            <p:spPr>
              <a:xfrm>
                <a:off x="6433672" y="4514096"/>
                <a:ext cx="5056641" cy="1539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·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하이브리드 방법의 멤버십 정도인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𝐷h</m:t>
                    </m:r>
                  </m:oMath>
                </a14:m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텍스트와 커뮤니티 기반 방법의 멤버십 정도인 </a:t>
                </a:r>
                <a14:m>
                  <m:oMath xmlns:m="http://schemas.openxmlformats.org/officeDocument/2006/math">
                    <m:r>
                      <a:rPr lang="en-US" altLang="ko-KR" sz="1400" b="0" i="1" u="sng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𝐷𝑡</m:t>
                    </m:r>
                    <m:r>
                      <a:rPr lang="en-US" altLang="ko-KR" sz="1400" b="0" i="1" u="sng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u="sng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400" i="1" u="sng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𝐷𝑐</m:t>
                    </m:r>
                  </m:oMath>
                </a14:m>
                <a:r>
                  <a:rPr lang="ko-KR" altLang="en-US" sz="1400" u="sng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로 계산</a:t>
                </a:r>
                <a:endPara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·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4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너무 </a:t>
                </a:r>
                <a:r>
                  <a:rPr lang="ko-KR" altLang="en-US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작은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경우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측정 정확도 감소</a:t>
                </a:r>
                <a:endParaRPr lang="en-US" altLang="ko-KR" sz="1400" b="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  <a:spcAft>
                    <a:spcPts val="500"/>
                  </a:spcAft>
                </a:pP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·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4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너무 </a:t>
                </a:r>
                <a:r>
                  <a:rPr lang="ko-KR" altLang="en-US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큰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경우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제한된 사용자만 측정</a:t>
                </a:r>
                <a:endParaRPr lang="en-US" altLang="ko-KR" sz="1400" b="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23484F-FB82-4EA5-BDB4-535F2A3A5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72" y="4514096"/>
                <a:ext cx="5056641" cy="1539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8395137C-5F71-47A5-B0E2-7A27104419C4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34" name="Shape 231">
              <a:extLst>
                <a:ext uri="{FF2B5EF4-FFF2-40B4-BE49-F238E27FC236}">
                  <a16:creationId xmlns:a16="http://schemas.microsoft.com/office/drawing/2014/main" id="{3799576A-E358-4880-886A-B0E2E39DFB31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AB9F1207-9AA1-4D27-AF50-8BE6F58228C3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38" name="Straight Connector 32">
              <a:extLst>
                <a:ext uri="{FF2B5EF4-FFF2-40B4-BE49-F238E27FC236}">
                  <a16:creationId xmlns:a16="http://schemas.microsoft.com/office/drawing/2014/main" id="{00F825AE-AEC1-407B-9D32-9C56CD4D98A4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2">
              <a:extLst>
                <a:ext uri="{FF2B5EF4-FFF2-40B4-BE49-F238E27FC236}">
                  <a16:creationId xmlns:a16="http://schemas.microsoft.com/office/drawing/2014/main" id="{F5BF77E8-979D-4534-81BB-E9E170D8159F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02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CE23E89-CE01-4AF9-815E-6A2438F02BC1}"/>
              </a:ext>
            </a:extLst>
          </p:cNvPr>
          <p:cNvGrpSpPr/>
          <p:nvPr/>
        </p:nvGrpSpPr>
        <p:grpSpPr>
          <a:xfrm>
            <a:off x="12638721" y="384287"/>
            <a:ext cx="4861064" cy="1847450"/>
            <a:chOff x="6195699" y="1917344"/>
            <a:chExt cx="4861064" cy="1847450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8FC5784C-DF95-40A3-B770-53BD18B5B270}"/>
                </a:ext>
              </a:extLst>
            </p:cNvPr>
            <p:cNvGrpSpPr/>
            <p:nvPr/>
          </p:nvGrpSpPr>
          <p:grpSpPr>
            <a:xfrm>
              <a:off x="6195699" y="1917344"/>
              <a:ext cx="4861064" cy="1847450"/>
              <a:chOff x="333008" y="1914525"/>
              <a:chExt cx="4861064" cy="1847450"/>
            </a:xfrm>
          </p:grpSpPr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C204E75D-DCE6-415F-B201-0751614AC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08" y="3751857"/>
                <a:ext cx="4854073" cy="3476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8314B962-332B-4572-B932-9A57CDB88060}"/>
                  </a:ext>
                </a:extLst>
              </p:cNvPr>
              <p:cNvGrpSpPr/>
              <p:nvPr/>
            </p:nvGrpSpPr>
            <p:grpSpPr>
              <a:xfrm>
                <a:off x="333008" y="1914525"/>
                <a:ext cx="4861064" cy="1847450"/>
                <a:chOff x="333008" y="1914525"/>
                <a:chExt cx="4861064" cy="184745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6418A135-5AB0-4051-95DB-B931CB486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83" y="1919013"/>
                  <a:ext cx="4856454" cy="0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6C814231-40DA-4751-B5A2-C4F74D44F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08" y="2652791"/>
                  <a:ext cx="4861064" cy="0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0CFCA3B5-9564-4FDE-96B8-5F686E717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08" y="2285904"/>
                  <a:ext cx="4861064" cy="8242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E34B18CF-54C0-475D-BA1B-21A3845C6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628" y="1919013"/>
                  <a:ext cx="0" cy="1826745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ADA12013-7BDF-429A-85F9-1BDDFF282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328" y="1919013"/>
                  <a:ext cx="0" cy="1826745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1BA16E60-7BE1-45BD-AE2B-B7449F7DC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9461" y="1916194"/>
                  <a:ext cx="0" cy="1826745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FB8B6B77-2729-4603-B2A0-45AD3C2C7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82571" y="1914525"/>
                  <a:ext cx="8554" cy="1847450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42612318-BCAF-45AF-9DE3-1B73C6BFC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6801" y="1923826"/>
                  <a:ext cx="0" cy="1826745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223D4E0-761E-4FBD-9275-7A66DFE5A2B8}"/>
                </a:ext>
              </a:extLst>
            </p:cNvPr>
            <p:cNvSpPr txBox="1"/>
            <p:nvPr/>
          </p:nvSpPr>
          <p:spPr>
            <a:xfrm>
              <a:off x="6210229" y="1927639"/>
              <a:ext cx="4843841" cy="369332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2C6E343-042F-4B2E-A2D5-8D7544CE94CB}"/>
                </a:ext>
              </a:extLst>
            </p:cNvPr>
            <p:cNvGrpSpPr/>
            <p:nvPr/>
          </p:nvGrpSpPr>
          <p:grpSpPr>
            <a:xfrm>
              <a:off x="7444055" y="2304477"/>
              <a:ext cx="646331" cy="1443420"/>
              <a:chOff x="7828311" y="2292243"/>
              <a:chExt cx="646331" cy="14434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C440FB-1C38-495D-A6E0-47A9C88CEC36}"/>
                  </a:ext>
                </a:extLst>
              </p:cNvPr>
              <p:cNvSpPr txBox="1"/>
              <p:nvPr/>
            </p:nvSpPr>
            <p:spPr>
              <a:xfrm>
                <a:off x="7828311" y="2667375"/>
                <a:ext cx="646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남편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8666FE-5586-4BE1-B9A4-D17AF01FC25D}"/>
                  </a:ext>
                </a:extLst>
              </p:cNvPr>
              <p:cNvSpPr txBox="1"/>
              <p:nvPr/>
            </p:nvSpPr>
            <p:spPr>
              <a:xfrm>
                <a:off x="7828311" y="3039066"/>
                <a:ext cx="646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목욕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9FC87F-4446-4454-8DD7-B8D0E3310DB3}"/>
                  </a:ext>
                </a:extLst>
              </p:cNvPr>
              <p:cNvSpPr txBox="1"/>
              <p:nvPr/>
            </p:nvSpPr>
            <p:spPr>
              <a:xfrm>
                <a:off x="7828311" y="3397109"/>
                <a:ext cx="646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빨래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CD79-5988-482B-9D29-6B42C48D7A49}"/>
                  </a:ext>
                </a:extLst>
              </p:cNvPr>
              <p:cNvSpPr txBox="1"/>
              <p:nvPr/>
            </p:nvSpPr>
            <p:spPr>
              <a:xfrm>
                <a:off x="7866782" y="2292243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여성</a:t>
                </a: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6278C187-FAF8-4ACA-9E30-9F5AD21A936A}"/>
                </a:ext>
              </a:extLst>
            </p:cNvPr>
            <p:cNvGrpSpPr/>
            <p:nvPr/>
          </p:nvGrpSpPr>
          <p:grpSpPr>
            <a:xfrm>
              <a:off x="6375383" y="1954954"/>
              <a:ext cx="646332" cy="1780709"/>
              <a:chOff x="6659464" y="1954954"/>
              <a:chExt cx="646332" cy="178070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5E5629-C8EB-438A-9E0C-6EB305B2C5E0}"/>
                  </a:ext>
                </a:extLst>
              </p:cNvPr>
              <p:cNvSpPr txBox="1"/>
              <p:nvPr/>
            </p:nvSpPr>
            <p:spPr>
              <a:xfrm>
                <a:off x="6691937" y="1954954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성별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385C0C-34C7-4BF3-A942-6EF0B2DC7CD2}"/>
                  </a:ext>
                </a:extLst>
              </p:cNvPr>
              <p:cNvSpPr txBox="1"/>
              <p:nvPr/>
            </p:nvSpPr>
            <p:spPr>
              <a:xfrm>
                <a:off x="6659464" y="3037344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아내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B23508-D2E1-40C7-A0CF-E539C5D5A1AD}"/>
                  </a:ext>
                </a:extLst>
              </p:cNvPr>
              <p:cNvSpPr txBox="1"/>
              <p:nvPr/>
            </p:nvSpPr>
            <p:spPr>
              <a:xfrm>
                <a:off x="6659464" y="3397109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회사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E46E0-C47A-4AB5-BDFE-AFBDB03435B7}"/>
                  </a:ext>
                </a:extLst>
              </p:cNvPr>
              <p:cNvSpPr txBox="1"/>
              <p:nvPr/>
            </p:nvSpPr>
            <p:spPr>
              <a:xfrm>
                <a:off x="6697936" y="2292243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남성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7EFA5F-5382-4255-9B78-2714F2E2E7A0}"/>
                  </a:ext>
                </a:extLst>
              </p:cNvPr>
              <p:cNvSpPr txBox="1"/>
              <p:nvPr/>
            </p:nvSpPr>
            <p:spPr>
              <a:xfrm>
                <a:off x="6659464" y="2667375"/>
                <a:ext cx="646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정부</a:t>
                </a: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F4AF5FA9-5164-4D9E-9AEA-615EDDEA11DE}"/>
                </a:ext>
              </a:extLst>
            </p:cNvPr>
            <p:cNvGrpSpPr/>
            <p:nvPr/>
          </p:nvGrpSpPr>
          <p:grpSpPr>
            <a:xfrm>
              <a:off x="10051976" y="2302556"/>
              <a:ext cx="761747" cy="1437619"/>
              <a:chOff x="10767900" y="2292243"/>
              <a:chExt cx="761747" cy="143761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302B6D-29E7-4F39-8788-EE09CADE3B73}"/>
                  </a:ext>
                </a:extLst>
              </p:cNvPr>
              <p:cNvSpPr txBox="1"/>
              <p:nvPr/>
            </p:nvSpPr>
            <p:spPr>
              <a:xfrm>
                <a:off x="10864079" y="2292243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긴키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B63DD9-11BB-4313-AA9B-6E1378EDFB08}"/>
                  </a:ext>
                </a:extLst>
              </p:cNvPr>
              <p:cNvSpPr txBox="1"/>
              <p:nvPr/>
            </p:nvSpPr>
            <p:spPr>
              <a:xfrm>
                <a:off x="10767900" y="2677579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오사카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063797-97E1-40AA-A2BA-30A52ED86F1B}"/>
                  </a:ext>
                </a:extLst>
              </p:cNvPr>
              <p:cNvSpPr txBox="1"/>
              <p:nvPr/>
            </p:nvSpPr>
            <p:spPr>
              <a:xfrm>
                <a:off x="10767900" y="3034443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우메다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3D0F44-920B-4001-9983-E304A52C0E08}"/>
                  </a:ext>
                </a:extLst>
              </p:cNvPr>
              <p:cNvSpPr txBox="1"/>
              <p:nvPr/>
            </p:nvSpPr>
            <p:spPr>
              <a:xfrm>
                <a:off x="10864080" y="3391308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교토</a:t>
                </a: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D9C13451-22A6-49FB-8FCD-662A56F77C97}"/>
                </a:ext>
              </a:extLst>
            </p:cNvPr>
            <p:cNvGrpSpPr/>
            <p:nvPr/>
          </p:nvGrpSpPr>
          <p:grpSpPr>
            <a:xfrm>
              <a:off x="8458477" y="1954288"/>
              <a:ext cx="1146468" cy="1790185"/>
              <a:chOff x="9406692" y="1939677"/>
              <a:chExt cx="1146468" cy="179018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63D6EA-8406-4256-84E8-330B2241DFAF}"/>
                  </a:ext>
                </a:extLst>
              </p:cNvPr>
              <p:cNvSpPr txBox="1"/>
              <p:nvPr/>
            </p:nvSpPr>
            <p:spPr>
              <a:xfrm>
                <a:off x="9695232" y="1939677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지역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D9188B-C37C-4120-AD4B-AD27FDA72CA9}"/>
                  </a:ext>
                </a:extLst>
              </p:cNvPr>
              <p:cNvSpPr txBox="1"/>
              <p:nvPr/>
            </p:nvSpPr>
            <p:spPr>
              <a:xfrm>
                <a:off x="9695233" y="2292243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간토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CFE055-0067-42C5-BF53-F22930D38975}"/>
                  </a:ext>
                </a:extLst>
              </p:cNvPr>
              <p:cNvSpPr txBox="1"/>
              <p:nvPr/>
            </p:nvSpPr>
            <p:spPr>
              <a:xfrm>
                <a:off x="9599053" y="2677579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신주쿠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670771-6718-4D9F-80C7-1EE60769556D}"/>
                  </a:ext>
                </a:extLst>
              </p:cNvPr>
              <p:cNvSpPr txBox="1"/>
              <p:nvPr/>
            </p:nvSpPr>
            <p:spPr>
              <a:xfrm>
                <a:off x="9599053" y="3034443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시부야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A8966-1670-4DA4-ABF9-DCAF556F7C80}"/>
                  </a:ext>
                </a:extLst>
              </p:cNvPr>
              <p:cNvSpPr txBox="1"/>
              <p:nvPr/>
            </p:nvSpPr>
            <p:spPr>
              <a:xfrm>
                <a:off x="9406692" y="3391308"/>
                <a:ext cx="1146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아키하바라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D01DD5-4736-4B57-A333-FDFCE5DF3D68}"/>
              </a:ext>
            </a:extLst>
          </p:cNvPr>
          <p:cNvSpPr txBox="1"/>
          <p:nvPr/>
        </p:nvSpPr>
        <p:spPr>
          <a:xfrm>
            <a:off x="1227071" y="266803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C0C38-0834-4025-BFA4-2BCD98E5DC01}"/>
              </a:ext>
            </a:extLst>
          </p:cNvPr>
          <p:cNvSpPr txBox="1"/>
          <p:nvPr/>
        </p:nvSpPr>
        <p:spPr>
          <a:xfrm>
            <a:off x="1227071" y="303972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4EDCB8-60DC-4B7E-8311-B21AF5D7FDE9}"/>
              </a:ext>
            </a:extLst>
          </p:cNvPr>
          <p:cNvSpPr txBox="1"/>
          <p:nvPr/>
        </p:nvSpPr>
        <p:spPr>
          <a:xfrm>
            <a:off x="1198216" y="2292899"/>
            <a:ext cx="627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2142E2-CDE3-4CFB-898E-535640960442}"/>
              </a:ext>
            </a:extLst>
          </p:cNvPr>
          <p:cNvGrpSpPr/>
          <p:nvPr/>
        </p:nvGrpSpPr>
        <p:grpSpPr>
          <a:xfrm>
            <a:off x="2284643" y="2292899"/>
            <a:ext cx="627096" cy="1443420"/>
            <a:chOff x="1886892" y="2292243"/>
            <a:chExt cx="627096" cy="14434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AEF15-5833-4BF6-919B-ED5DBE8F87A4}"/>
                </a:ext>
              </a:extLst>
            </p:cNvPr>
            <p:cNvSpPr txBox="1"/>
            <p:nvPr/>
          </p:nvSpPr>
          <p:spPr>
            <a:xfrm>
              <a:off x="1916326" y="2667375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대학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37CBB-B124-482E-ABD3-72432C287B87}"/>
                </a:ext>
              </a:extLst>
            </p:cNvPr>
            <p:cNvSpPr txBox="1"/>
            <p:nvPr/>
          </p:nvSpPr>
          <p:spPr>
            <a:xfrm>
              <a:off x="1916326" y="303906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7217CC-9FD7-49D7-B1A4-315B999F88DB}"/>
                </a:ext>
              </a:extLst>
            </p:cNvPr>
            <p:cNvSpPr txBox="1"/>
            <p:nvPr/>
          </p:nvSpPr>
          <p:spPr>
            <a:xfrm>
              <a:off x="1916326" y="339710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강의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6E54-D572-44FE-A412-C84DFED6D417}"/>
                </a:ext>
              </a:extLst>
            </p:cNvPr>
            <p:cNvSpPr txBox="1"/>
            <p:nvPr/>
          </p:nvSpPr>
          <p:spPr>
            <a:xfrm>
              <a:off x="1886892" y="2292243"/>
              <a:ext cx="627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2DB8765-FD5E-4D52-8DF5-97FAEBD0B9EB}"/>
              </a:ext>
            </a:extLst>
          </p:cNvPr>
          <p:cNvGrpSpPr/>
          <p:nvPr/>
        </p:nvGrpSpPr>
        <p:grpSpPr>
          <a:xfrm>
            <a:off x="3319224" y="2285902"/>
            <a:ext cx="646332" cy="1443420"/>
            <a:chOff x="2888426" y="2292899"/>
            <a:chExt cx="646332" cy="14434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EAF0-970B-480F-B5B5-F6236A4FC78A}"/>
                </a:ext>
              </a:extLst>
            </p:cNvPr>
            <p:cNvSpPr txBox="1"/>
            <p:nvPr/>
          </p:nvSpPr>
          <p:spPr>
            <a:xfrm>
              <a:off x="3003843" y="2678235"/>
              <a:ext cx="415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6581AF-F982-4ACE-B261-81C22F7AFBC3}"/>
                </a:ext>
              </a:extLst>
            </p:cNvPr>
            <p:cNvSpPr txBox="1"/>
            <p:nvPr/>
          </p:nvSpPr>
          <p:spPr>
            <a:xfrm>
              <a:off x="2888426" y="3038000"/>
              <a:ext cx="646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0F714A-D808-4D61-951B-BC08FAC0F03B}"/>
                </a:ext>
              </a:extLst>
            </p:cNvPr>
            <p:cNvSpPr txBox="1"/>
            <p:nvPr/>
          </p:nvSpPr>
          <p:spPr>
            <a:xfrm>
              <a:off x="2888426" y="3397765"/>
              <a:ext cx="646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B7860C-4068-4CFB-9E62-09EE91E2B33C}"/>
                </a:ext>
              </a:extLst>
            </p:cNvPr>
            <p:cNvSpPr txBox="1"/>
            <p:nvPr/>
          </p:nvSpPr>
          <p:spPr>
            <a:xfrm>
              <a:off x="2898044" y="2292899"/>
              <a:ext cx="627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30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B42E837-EC5D-4E3B-ABE7-DBC952BF653C}"/>
              </a:ext>
            </a:extLst>
          </p:cNvPr>
          <p:cNvGrpSpPr/>
          <p:nvPr/>
        </p:nvGrpSpPr>
        <p:grpSpPr>
          <a:xfrm>
            <a:off x="4453876" y="2285902"/>
            <a:ext cx="1099981" cy="1443420"/>
            <a:chOff x="4124118" y="2292899"/>
            <a:chExt cx="1099981" cy="14434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FCA9B4-D3C8-4B8C-A484-6F406DC60912}"/>
                </a:ext>
              </a:extLst>
            </p:cNvPr>
            <p:cNvSpPr txBox="1"/>
            <p:nvPr/>
          </p:nvSpPr>
          <p:spPr>
            <a:xfrm>
              <a:off x="4350943" y="2668031"/>
              <a:ext cx="646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자식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9091E2-A8BF-41F3-931F-9274C26C5EC7}"/>
                </a:ext>
              </a:extLst>
            </p:cNvPr>
            <p:cNvSpPr txBox="1"/>
            <p:nvPr/>
          </p:nvSpPr>
          <p:spPr>
            <a:xfrm>
              <a:off x="4350943" y="3039722"/>
              <a:ext cx="646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등산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28684F-9AAC-4284-A76A-199D55642982}"/>
                </a:ext>
              </a:extLst>
            </p:cNvPr>
            <p:cNvSpPr txBox="1"/>
            <p:nvPr/>
          </p:nvSpPr>
          <p:spPr>
            <a:xfrm>
              <a:off x="4350943" y="3397765"/>
              <a:ext cx="646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골프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E30C1C-C4E6-4518-8E8D-C55ADED18805}"/>
                </a:ext>
              </a:extLst>
            </p:cNvPr>
            <p:cNvSpPr txBox="1"/>
            <p:nvPr/>
          </p:nvSpPr>
          <p:spPr>
            <a:xfrm>
              <a:off x="4124118" y="2292899"/>
              <a:ext cx="1099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40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 이상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D4D1470-D90A-41FA-9121-80D0BE85D81B}"/>
              </a:ext>
            </a:extLst>
          </p:cNvPr>
          <p:cNvGrpSpPr/>
          <p:nvPr/>
        </p:nvGrpSpPr>
        <p:grpSpPr>
          <a:xfrm>
            <a:off x="998832" y="1914525"/>
            <a:ext cx="4861064" cy="1847450"/>
            <a:chOff x="333008" y="1914525"/>
            <a:chExt cx="4861064" cy="184745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A7B2736-A6FA-4C2C-B0DF-D011F1256CE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08" y="3751857"/>
              <a:ext cx="4854073" cy="3476"/>
            </a:xfrm>
            <a:prstGeom prst="line">
              <a:avLst/>
            </a:prstGeom>
            <a:ln w="12700">
              <a:solidFill>
                <a:srgbClr val="38BFF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29C7F9D6-35C6-4182-91DC-66B4AF1E2DA7}"/>
                </a:ext>
              </a:extLst>
            </p:cNvPr>
            <p:cNvGrpSpPr/>
            <p:nvPr/>
          </p:nvGrpSpPr>
          <p:grpSpPr>
            <a:xfrm>
              <a:off x="333008" y="1914525"/>
              <a:ext cx="4861064" cy="1847450"/>
              <a:chOff x="333008" y="1914525"/>
              <a:chExt cx="4861064" cy="184745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7126335-BE0E-4468-95A7-956B855CA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83" y="1919013"/>
                <a:ext cx="4856454" cy="0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DDC2924-C43C-4AF8-8CA1-DB6680B27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08" y="2652791"/>
                <a:ext cx="4861064" cy="0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284E24B-03D8-4D31-85A0-43D27344F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08" y="2285904"/>
                <a:ext cx="4861064" cy="8242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0D8D3BB6-F32C-440E-B372-37EC9F52C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28" y="1919013"/>
                <a:ext cx="0" cy="1826745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13AA51C2-675F-402F-906D-ACB35B60F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9328" y="1919013"/>
                <a:ext cx="0" cy="1826745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FA19FADB-B7EB-44EE-AF9F-BA6B28489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6801" y="1923826"/>
                <a:ext cx="0" cy="1826745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511117E8-4933-405B-A508-7AB87D092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1" y="1922166"/>
                <a:ext cx="0" cy="1826745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286AA71B-9228-451F-9CEE-FE8ABAEDD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2571" y="1914525"/>
                <a:ext cx="8554" cy="1847450"/>
              </a:xfrm>
              <a:prstGeom prst="line">
                <a:avLst/>
              </a:prstGeom>
              <a:ln w="12700">
                <a:solidFill>
                  <a:srgbClr val="38B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17E38763-2041-423C-A58E-5529D23243BF}"/>
              </a:ext>
            </a:extLst>
          </p:cNvPr>
          <p:cNvSpPr txBox="1"/>
          <p:nvPr/>
        </p:nvSpPr>
        <p:spPr>
          <a:xfrm>
            <a:off x="1012720" y="1922067"/>
            <a:ext cx="4843841" cy="369332"/>
          </a:xfrm>
          <a:prstGeom prst="rect">
            <a:avLst/>
          </a:prstGeom>
          <a:solidFill>
            <a:srgbClr val="7FD5F5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130ED-C716-4E28-A141-D7DE7A46BFB4}"/>
              </a:ext>
            </a:extLst>
          </p:cNvPr>
          <p:cNvSpPr txBox="1"/>
          <p:nvPr/>
        </p:nvSpPr>
        <p:spPr>
          <a:xfrm>
            <a:off x="1227071" y="19329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B0A171-3424-4B4F-9BBF-EC9E9C1A28F4}"/>
              </a:ext>
            </a:extLst>
          </p:cNvPr>
          <p:cNvGrpSpPr/>
          <p:nvPr/>
        </p:nvGrpSpPr>
        <p:grpSpPr>
          <a:xfrm>
            <a:off x="793462" y="3378356"/>
            <a:ext cx="5684953" cy="3024055"/>
            <a:chOff x="241873" y="3369787"/>
            <a:chExt cx="5684953" cy="302405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3C001E06-2BDD-4231-AB54-ACA376E19BFE}"/>
                </a:ext>
              </a:extLst>
            </p:cNvPr>
            <p:cNvGrpSpPr/>
            <p:nvPr/>
          </p:nvGrpSpPr>
          <p:grpSpPr>
            <a:xfrm>
              <a:off x="241873" y="4286138"/>
              <a:ext cx="1712911" cy="1851254"/>
              <a:chOff x="-344972" y="4284591"/>
              <a:chExt cx="1712911" cy="1851254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8723512-4533-40CB-A32F-BD7194A951FF}"/>
                  </a:ext>
                </a:extLst>
              </p:cNvPr>
              <p:cNvSpPr txBox="1"/>
              <p:nvPr/>
            </p:nvSpPr>
            <p:spPr>
              <a:xfrm>
                <a:off x="606192" y="5067557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사무실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7189A3-0085-4FCB-B24C-2400D0189E54}"/>
                  </a:ext>
                </a:extLst>
              </p:cNvPr>
              <p:cNvSpPr txBox="1"/>
              <p:nvPr/>
            </p:nvSpPr>
            <p:spPr>
              <a:xfrm>
                <a:off x="702371" y="5439248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사장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A9C0EE-7DE6-43DB-9DE2-2F8A3C85C274}"/>
                  </a:ext>
                </a:extLst>
              </p:cNvPr>
              <p:cNvSpPr txBox="1"/>
              <p:nvPr/>
            </p:nvSpPr>
            <p:spPr>
              <a:xfrm>
                <a:off x="702371" y="5797291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통근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DF56E88-8C23-4773-9381-3C0319744F3B}"/>
                  </a:ext>
                </a:extLst>
              </p:cNvPr>
              <p:cNvSpPr txBox="1"/>
              <p:nvPr/>
            </p:nvSpPr>
            <p:spPr>
              <a:xfrm>
                <a:off x="606192" y="4692425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회사원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ABF2AB5-E393-4AAB-80F2-7967B19A3940}"/>
                  </a:ext>
                </a:extLst>
              </p:cNvPr>
              <p:cNvSpPr txBox="1"/>
              <p:nvPr/>
            </p:nvSpPr>
            <p:spPr>
              <a:xfrm>
                <a:off x="-344972" y="4284591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직업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6E1DA5-3917-4EA2-B2D4-FEFA4FFAE53C}"/>
                </a:ext>
              </a:extLst>
            </p:cNvPr>
            <p:cNvSpPr txBox="1"/>
            <p:nvPr/>
          </p:nvSpPr>
          <p:spPr>
            <a:xfrm>
              <a:off x="675481" y="3369787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시험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A95D245-5BC3-4E3B-8057-138699CD4171}"/>
                </a:ext>
              </a:extLst>
            </p:cNvPr>
            <p:cNvGrpSpPr/>
            <p:nvPr/>
          </p:nvGrpSpPr>
          <p:grpSpPr>
            <a:xfrm>
              <a:off x="991403" y="4098653"/>
              <a:ext cx="4935423" cy="2295189"/>
              <a:chOff x="991403" y="4098653"/>
              <a:chExt cx="4935423" cy="2295189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9702B791-3A65-4081-BA1E-339AAD3F8DE0}"/>
                  </a:ext>
                </a:extLst>
              </p:cNvPr>
              <p:cNvGrpSpPr/>
              <p:nvPr/>
            </p:nvGrpSpPr>
            <p:grpSpPr>
              <a:xfrm>
                <a:off x="991403" y="4098653"/>
                <a:ext cx="4935423" cy="2295189"/>
                <a:chOff x="344744" y="4098653"/>
                <a:chExt cx="4935423" cy="2295189"/>
              </a:xfrm>
            </p:grpSpPr>
            <p:grpSp>
              <p:nvGrpSpPr>
                <p:cNvPr id="169" name="그룹 168">
                  <a:extLst>
                    <a:ext uri="{FF2B5EF4-FFF2-40B4-BE49-F238E27FC236}">
                      <a16:creationId xmlns:a16="http://schemas.microsoft.com/office/drawing/2014/main" id="{6CD673C2-76CE-4464-B186-FB86B636B123}"/>
                    </a:ext>
                  </a:extLst>
                </p:cNvPr>
                <p:cNvGrpSpPr/>
                <p:nvPr/>
              </p:nvGrpSpPr>
              <p:grpSpPr>
                <a:xfrm>
                  <a:off x="344744" y="4286138"/>
                  <a:ext cx="4861064" cy="1847450"/>
                  <a:chOff x="333008" y="1914525"/>
                  <a:chExt cx="4861064" cy="1847450"/>
                </a:xfrm>
              </p:grpSpPr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748380DA-74AD-4E23-9DCE-D2B30398A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008" y="3751857"/>
                    <a:ext cx="4854073" cy="3476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1" name="그룹 170">
                    <a:extLst>
                      <a:ext uri="{FF2B5EF4-FFF2-40B4-BE49-F238E27FC236}">
                        <a16:creationId xmlns:a16="http://schemas.microsoft.com/office/drawing/2014/main" id="{6320951C-8DDC-4CF7-BBEC-E64F89C887B8}"/>
                      </a:ext>
                    </a:extLst>
                  </p:cNvPr>
                  <p:cNvGrpSpPr/>
                  <p:nvPr/>
                </p:nvGrpSpPr>
                <p:grpSpPr>
                  <a:xfrm>
                    <a:off x="333008" y="1914525"/>
                    <a:ext cx="4861064" cy="1847450"/>
                    <a:chOff x="333008" y="1914525"/>
                    <a:chExt cx="4861064" cy="1847450"/>
                  </a:xfrm>
                </p:grpSpPr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290CF27C-453D-492A-8F9A-7C0AB9D30F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6183" y="1919013"/>
                      <a:ext cx="4856454" cy="0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5968F310-1003-4749-913A-868BD4E4CF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3008" y="2652791"/>
                      <a:ext cx="4861064" cy="0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551237CD-00FC-41AB-B99A-EBA3C47099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3008" y="2285904"/>
                      <a:ext cx="4861064" cy="8242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EE8CCB54-6458-4D2D-A429-297AC40C5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0628" y="1919013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0B2539E6-2C73-41D1-924A-C6DE18F3A9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69328" y="1919013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직선 연결선 176">
                      <a:extLst>
                        <a:ext uri="{FF2B5EF4-FFF2-40B4-BE49-F238E27FC236}">
                          <a16:creationId xmlns:a16="http://schemas.microsoft.com/office/drawing/2014/main" id="{8483ACDF-2609-4879-8163-09800D5E6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56801" y="1923826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연결선 177">
                      <a:extLst>
                        <a:ext uri="{FF2B5EF4-FFF2-40B4-BE49-F238E27FC236}">
                          <a16:creationId xmlns:a16="http://schemas.microsoft.com/office/drawing/2014/main" id="{CF9CC6BA-9FB6-47E7-9E12-4C0CB1A045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15761" y="1922166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직선 연결선 178">
                      <a:extLst>
                        <a:ext uri="{FF2B5EF4-FFF2-40B4-BE49-F238E27FC236}">
                          <a16:creationId xmlns:a16="http://schemas.microsoft.com/office/drawing/2014/main" id="{BBB312A8-BB60-41BE-9390-9BF6B01D5D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82571" y="1914525"/>
                      <a:ext cx="8554" cy="1847450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AA20D195-4B88-40A2-B17A-CF5C427D663F}"/>
                    </a:ext>
                  </a:extLst>
                </p:cNvPr>
                <p:cNvSpPr/>
                <p:nvPr/>
              </p:nvSpPr>
              <p:spPr>
                <a:xfrm>
                  <a:off x="3532003" y="4098653"/>
                  <a:ext cx="1748164" cy="22951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9013F96-5398-486E-A8B8-95C43BE8159F}"/>
                  </a:ext>
                </a:extLst>
              </p:cNvPr>
              <p:cNvGrpSpPr/>
              <p:nvPr/>
            </p:nvGrpSpPr>
            <p:grpSpPr>
              <a:xfrm>
                <a:off x="1011546" y="4298231"/>
                <a:ext cx="3173289" cy="1839794"/>
                <a:chOff x="1011546" y="4298231"/>
                <a:chExt cx="3173289" cy="1839794"/>
              </a:xfrm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A8CF663D-E7AA-4B3F-B143-32D2E35F1C80}"/>
                    </a:ext>
                  </a:extLst>
                </p:cNvPr>
                <p:cNvGrpSpPr/>
                <p:nvPr/>
              </p:nvGrpSpPr>
              <p:grpSpPr>
                <a:xfrm>
                  <a:off x="2138282" y="4694605"/>
                  <a:ext cx="954107" cy="1443420"/>
                  <a:chOff x="1922653" y="4692425"/>
                  <a:chExt cx="954107" cy="1443420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BAB09B7-358E-4975-9E47-611363FAC59B}"/>
                      </a:ext>
                    </a:extLst>
                  </p:cNvPr>
                  <p:cNvSpPr txBox="1"/>
                  <p:nvPr/>
                </p:nvSpPr>
                <p:spPr>
                  <a:xfrm>
                    <a:off x="2115012" y="5067557"/>
                    <a:ext cx="5693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남편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2434DFD-3EE6-436C-8C09-C8AC7C0966FC}"/>
                      </a:ext>
                    </a:extLst>
                  </p:cNvPr>
                  <p:cNvSpPr txBox="1"/>
                  <p:nvPr/>
                </p:nvSpPr>
                <p:spPr>
                  <a:xfrm>
                    <a:off x="2018833" y="5439248"/>
                    <a:ext cx="76174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집안일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C187213-D94C-4C98-BBAC-C8EAC0E25E45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653" y="5797291"/>
                    <a:ext cx="95410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시어머니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B728596-E398-4BF4-9497-2FC101B68CB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5012" y="4692425"/>
                    <a:ext cx="5693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주부</a:t>
                    </a:r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59F3DCE6-A8F9-4AF3-91D7-F7313801603E}"/>
                    </a:ext>
                  </a:extLst>
                </p:cNvPr>
                <p:cNvGrpSpPr/>
                <p:nvPr/>
              </p:nvGrpSpPr>
              <p:grpSpPr>
                <a:xfrm>
                  <a:off x="3303176" y="4683270"/>
                  <a:ext cx="761747" cy="1443420"/>
                  <a:chOff x="3432406" y="4692425"/>
                  <a:chExt cx="761747" cy="1443420"/>
                </a:xfrm>
              </p:grpSpPr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642FD32-8DEF-499C-83BB-9ADF70D8ED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90113" y="5437526"/>
                    <a:ext cx="64633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학교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D0F4EC3-A1CB-4696-9BC8-8106C1D0645E}"/>
                      </a:ext>
                    </a:extLst>
                  </p:cNvPr>
                  <p:cNvSpPr txBox="1"/>
                  <p:nvPr/>
                </p:nvSpPr>
                <p:spPr>
                  <a:xfrm>
                    <a:off x="3490113" y="5797291"/>
                    <a:ext cx="64633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시험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E27AB7E8-1237-404F-A6BA-DC6B1441E24A}"/>
                      </a:ext>
                    </a:extLst>
                  </p:cNvPr>
                  <p:cNvSpPr txBox="1"/>
                  <p:nvPr/>
                </p:nvSpPr>
                <p:spPr>
                  <a:xfrm>
                    <a:off x="3528585" y="4692425"/>
                    <a:ext cx="5693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학생</a:t>
                    </a:r>
                    <a:endPara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A262E91-F0E9-49E4-A546-42CE004E887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2406" y="5067557"/>
                    <a:ext cx="76174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강의실</a:t>
                    </a:r>
                  </a:p>
                </p:txBody>
              </p:sp>
            </p:grp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789955A1-D0DA-4D59-B3CF-31B8A0E7AC3E}"/>
                    </a:ext>
                  </a:extLst>
                </p:cNvPr>
                <p:cNvSpPr txBox="1"/>
                <p:nvPr/>
              </p:nvSpPr>
              <p:spPr>
                <a:xfrm>
                  <a:off x="1011546" y="4298231"/>
                  <a:ext cx="3173289" cy="369332"/>
                </a:xfrm>
                <a:prstGeom prst="rect">
                  <a:avLst/>
                </a:prstGeom>
                <a:solidFill>
                  <a:srgbClr val="7FD5F5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3704BFD-2D66-426C-ABE5-8532289736D5}"/>
                    </a:ext>
                  </a:extLst>
                </p:cNvPr>
                <p:cNvSpPr txBox="1"/>
                <p:nvPr/>
              </p:nvSpPr>
              <p:spPr>
                <a:xfrm>
                  <a:off x="1270838" y="4324716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직업</a:t>
                  </a:r>
                </a:p>
              </p:txBody>
            </p:sp>
          </p:grp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9A60AB65-F050-49BF-8F4C-3A6EC6248AC6}"/>
              </a:ext>
            </a:extLst>
          </p:cNvPr>
          <p:cNvGrpSpPr/>
          <p:nvPr/>
        </p:nvGrpSpPr>
        <p:grpSpPr>
          <a:xfrm>
            <a:off x="4930047" y="4107222"/>
            <a:ext cx="4944301" cy="2295189"/>
            <a:chOff x="5155201" y="4078983"/>
            <a:chExt cx="4944301" cy="2295189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3A8A48E3-962E-4998-930F-5782A22AD737}"/>
                </a:ext>
              </a:extLst>
            </p:cNvPr>
            <p:cNvGrpSpPr/>
            <p:nvPr/>
          </p:nvGrpSpPr>
          <p:grpSpPr>
            <a:xfrm>
              <a:off x="5314752" y="4657737"/>
              <a:ext cx="761747" cy="1443420"/>
              <a:chOff x="5260609" y="4692425"/>
              <a:chExt cx="761747" cy="144342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E2F929C-25EC-4770-8504-A9D29A354AA4}"/>
                  </a:ext>
                </a:extLst>
              </p:cNvPr>
              <p:cNvSpPr txBox="1"/>
              <p:nvPr/>
            </p:nvSpPr>
            <p:spPr>
              <a:xfrm>
                <a:off x="5466594" y="4692425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IT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1F8C0F2-B67F-4B71-9DFA-B468A18DAB86}"/>
                  </a:ext>
                </a:extLst>
              </p:cNvPr>
              <p:cNvSpPr txBox="1"/>
              <p:nvPr/>
            </p:nvSpPr>
            <p:spPr>
              <a:xfrm>
                <a:off x="5318316" y="5437526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맥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F0F40F4-5DE4-4180-B9B9-6D1319B118B1}"/>
                  </a:ext>
                </a:extLst>
              </p:cNvPr>
              <p:cNvSpPr txBox="1"/>
              <p:nvPr/>
            </p:nvSpPr>
            <p:spPr>
              <a:xfrm>
                <a:off x="5318316" y="5797291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OS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96FE60-C9B7-4488-9941-693929EACEF1}"/>
                  </a:ext>
                </a:extLst>
              </p:cNvPr>
              <p:cNvSpPr txBox="1"/>
              <p:nvPr/>
            </p:nvSpPr>
            <p:spPr>
              <a:xfrm>
                <a:off x="5260609" y="5067557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아이폰</a:t>
                </a: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DD4501CC-553A-4128-A8AF-47984F2A3D8E}"/>
                </a:ext>
              </a:extLst>
            </p:cNvPr>
            <p:cNvGrpSpPr/>
            <p:nvPr/>
          </p:nvGrpSpPr>
          <p:grpSpPr>
            <a:xfrm>
              <a:off x="6411030" y="4659036"/>
              <a:ext cx="646332" cy="1443420"/>
              <a:chOff x="6705333" y="4692425"/>
              <a:chExt cx="646332" cy="1443420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D773FAC-1D98-427F-A172-D779835AB7B1}"/>
                  </a:ext>
                </a:extLst>
              </p:cNvPr>
              <p:cNvSpPr txBox="1"/>
              <p:nvPr/>
            </p:nvSpPr>
            <p:spPr>
              <a:xfrm>
                <a:off x="6743805" y="4692425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패션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20F536B-CA60-4DCD-A805-BA1A56F9A222}"/>
                  </a:ext>
                </a:extLst>
              </p:cNvPr>
              <p:cNvSpPr txBox="1"/>
              <p:nvPr/>
            </p:nvSpPr>
            <p:spPr>
              <a:xfrm>
                <a:off x="6705333" y="5437526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패션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4F2018-E85E-4B35-8C0B-6E11C96F261A}"/>
                  </a:ext>
                </a:extLst>
              </p:cNvPr>
              <p:cNvSpPr txBox="1"/>
              <p:nvPr/>
            </p:nvSpPr>
            <p:spPr>
              <a:xfrm>
                <a:off x="6705333" y="5797291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옷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983DA2-C5A1-4DE1-962E-12E433C7AFD4}"/>
                  </a:ext>
                </a:extLst>
              </p:cNvPr>
              <p:cNvSpPr txBox="1"/>
              <p:nvPr/>
            </p:nvSpPr>
            <p:spPr>
              <a:xfrm>
                <a:off x="6743805" y="5067557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데님</a:t>
                </a:r>
              </a:p>
            </p:txBody>
          </p: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37192A55-03BC-4BE7-BA57-1AD0953E186F}"/>
                </a:ext>
              </a:extLst>
            </p:cNvPr>
            <p:cNvGrpSpPr/>
            <p:nvPr/>
          </p:nvGrpSpPr>
          <p:grpSpPr>
            <a:xfrm>
              <a:off x="7498502" y="4663134"/>
              <a:ext cx="646332" cy="1443420"/>
              <a:chOff x="7821939" y="4692425"/>
              <a:chExt cx="646332" cy="144342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5542D3-8C59-4321-ACF5-87707219CC8D}"/>
                  </a:ext>
                </a:extLst>
              </p:cNvPr>
              <p:cNvSpPr txBox="1"/>
              <p:nvPr/>
            </p:nvSpPr>
            <p:spPr>
              <a:xfrm>
                <a:off x="7860412" y="4692425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음악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8F4D97D-10C3-48D1-ADF9-CB6AACF89432}"/>
                  </a:ext>
                </a:extLst>
              </p:cNvPr>
              <p:cNvSpPr txBox="1"/>
              <p:nvPr/>
            </p:nvSpPr>
            <p:spPr>
              <a:xfrm>
                <a:off x="7821939" y="5437526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앨범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7F7C18F-7966-4F1C-BFD6-25B334817E5A}"/>
                  </a:ext>
                </a:extLst>
              </p:cNvPr>
              <p:cNvSpPr txBox="1"/>
              <p:nvPr/>
            </p:nvSpPr>
            <p:spPr>
              <a:xfrm>
                <a:off x="7821939" y="5797291"/>
                <a:ext cx="646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밴드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F588FB7-E570-4144-9451-7388F0D28EF7}"/>
                  </a:ext>
                </a:extLst>
              </p:cNvPr>
              <p:cNvSpPr txBox="1"/>
              <p:nvPr/>
            </p:nvSpPr>
            <p:spPr>
              <a:xfrm>
                <a:off x="7860411" y="5067557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노래</a:t>
                </a:r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BF2D3FD-0FB9-4756-8D6A-98F42DB54496}"/>
                </a:ext>
              </a:extLst>
            </p:cNvPr>
            <p:cNvGrpSpPr/>
            <p:nvPr/>
          </p:nvGrpSpPr>
          <p:grpSpPr>
            <a:xfrm>
              <a:off x="5155201" y="4078983"/>
              <a:ext cx="4944301" cy="2295189"/>
              <a:chOff x="344744" y="4098653"/>
              <a:chExt cx="4944301" cy="2295189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DBDBB97-039B-4B83-A5E3-B7279D117353}"/>
                  </a:ext>
                </a:extLst>
              </p:cNvPr>
              <p:cNvGrpSpPr/>
              <p:nvPr/>
            </p:nvGrpSpPr>
            <p:grpSpPr>
              <a:xfrm>
                <a:off x="344744" y="4286138"/>
                <a:ext cx="4861064" cy="1847450"/>
                <a:chOff x="333008" y="1914525"/>
                <a:chExt cx="4861064" cy="1847450"/>
              </a:xfrm>
            </p:grpSpPr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2DFFEB96-2B1B-47DF-B05A-6589D7721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08" y="3751857"/>
                  <a:ext cx="4854073" cy="3476"/>
                </a:xfrm>
                <a:prstGeom prst="line">
                  <a:avLst/>
                </a:prstGeom>
                <a:ln w="12700">
                  <a:solidFill>
                    <a:srgbClr val="38BFF1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grpSp>
              <p:nvGrpSpPr>
                <p:cNvPr id="186" name="그룹 185">
                  <a:extLst>
                    <a:ext uri="{FF2B5EF4-FFF2-40B4-BE49-F238E27FC236}">
                      <a16:creationId xmlns:a16="http://schemas.microsoft.com/office/drawing/2014/main" id="{D4D52CF4-5E40-4733-9823-14C96892FCA1}"/>
                    </a:ext>
                  </a:extLst>
                </p:cNvPr>
                <p:cNvGrpSpPr/>
                <p:nvPr/>
              </p:nvGrpSpPr>
              <p:grpSpPr>
                <a:xfrm>
                  <a:off x="333008" y="1914525"/>
                  <a:ext cx="4861064" cy="1847450"/>
                  <a:chOff x="333008" y="1914525"/>
                  <a:chExt cx="4861064" cy="1847450"/>
                </a:xfrm>
              </p:grpSpPr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062C639B-3AF7-4020-8A8C-7943D5ECA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6183" y="1919013"/>
                    <a:ext cx="4856454" cy="0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직선 연결선 187">
                    <a:extLst>
                      <a:ext uri="{FF2B5EF4-FFF2-40B4-BE49-F238E27FC236}">
                        <a16:creationId xmlns:a16="http://schemas.microsoft.com/office/drawing/2014/main" id="{90AA8686-22EC-401C-9D31-84377051C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008" y="2652791"/>
                    <a:ext cx="4861064" cy="0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ED123B55-489D-45B3-8E6B-9345D405C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008" y="2285904"/>
                    <a:ext cx="4861064" cy="8242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66D8F3DA-6CB2-4CFF-84C8-1DB122BEEB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0628" y="1919013"/>
                    <a:ext cx="0" cy="1826745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 190">
                    <a:extLst>
                      <a:ext uri="{FF2B5EF4-FFF2-40B4-BE49-F238E27FC236}">
                        <a16:creationId xmlns:a16="http://schemas.microsoft.com/office/drawing/2014/main" id="{F6A90ECA-CA73-4D17-9C90-9AEC1B652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69328" y="1919013"/>
                    <a:ext cx="0" cy="1826745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50660AEE-4F4D-4FB8-BB7E-1AA21DE7B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56801" y="1923826"/>
                    <a:ext cx="0" cy="1826745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ADBB06F1-1818-48A7-A35F-A85273CEB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2111" y="1922166"/>
                    <a:ext cx="0" cy="1826745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155791C2-F51B-47FA-B7B0-102C72B8F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82571" y="1914525"/>
                    <a:ext cx="8554" cy="1847450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7F8903A0-B28D-4A94-BA92-00DBB308038F}"/>
                  </a:ext>
                </a:extLst>
              </p:cNvPr>
              <p:cNvSpPr/>
              <p:nvPr/>
            </p:nvSpPr>
            <p:spPr>
              <a:xfrm>
                <a:off x="3540881" y="4098653"/>
                <a:ext cx="1748164" cy="2295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D48D5E76-96B8-4D24-8BA3-59F9C6BF09D3}"/>
              </a:ext>
            </a:extLst>
          </p:cNvPr>
          <p:cNvSpPr txBox="1"/>
          <p:nvPr/>
        </p:nvSpPr>
        <p:spPr>
          <a:xfrm>
            <a:off x="4943950" y="4299070"/>
            <a:ext cx="3173289" cy="369332"/>
          </a:xfrm>
          <a:prstGeom prst="rect">
            <a:avLst/>
          </a:prstGeom>
          <a:solidFill>
            <a:srgbClr val="7FD5F5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C2557F6-332D-4EE4-B6AA-01F74A59B1D6}"/>
              </a:ext>
            </a:extLst>
          </p:cNvPr>
          <p:cNvSpPr txBox="1"/>
          <p:nvPr/>
        </p:nvSpPr>
        <p:spPr>
          <a:xfrm>
            <a:off x="5203960" y="4335467"/>
            <a:ext cx="59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3C10C8-54DF-4FD7-AD60-F015DAA3FD76}"/>
              </a:ext>
            </a:extLst>
          </p:cNvPr>
          <p:cNvGrpSpPr/>
          <p:nvPr/>
        </p:nvGrpSpPr>
        <p:grpSpPr>
          <a:xfrm>
            <a:off x="8255550" y="4107222"/>
            <a:ext cx="5021736" cy="2295189"/>
            <a:chOff x="8849763" y="4064972"/>
            <a:chExt cx="5021736" cy="2295189"/>
          </a:xfrm>
        </p:grpSpPr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63B420D0-B555-414C-8616-40A27BC3DB85}"/>
                </a:ext>
              </a:extLst>
            </p:cNvPr>
            <p:cNvGrpSpPr/>
            <p:nvPr/>
          </p:nvGrpSpPr>
          <p:grpSpPr>
            <a:xfrm>
              <a:off x="8920201" y="4064972"/>
              <a:ext cx="4951298" cy="2295189"/>
              <a:chOff x="12285975" y="4102460"/>
              <a:chExt cx="4951298" cy="2295189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4FF2B0E7-6903-4905-BE29-560885903020}"/>
                  </a:ext>
                </a:extLst>
              </p:cNvPr>
              <p:cNvGrpSpPr/>
              <p:nvPr/>
            </p:nvGrpSpPr>
            <p:grpSpPr>
              <a:xfrm>
                <a:off x="13402124" y="4672425"/>
                <a:ext cx="954107" cy="1437619"/>
                <a:chOff x="10780992" y="4692425"/>
                <a:chExt cx="954107" cy="1437619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D71BA19-A371-4D3D-89E7-55BD7AEEA74A}"/>
                    </a:ext>
                  </a:extLst>
                </p:cNvPr>
                <p:cNvSpPr txBox="1"/>
                <p:nvPr/>
              </p:nvSpPr>
              <p:spPr>
                <a:xfrm>
                  <a:off x="10780992" y="5077761"/>
                  <a:ext cx="9541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남자친구</a:t>
                  </a:r>
                </a:p>
              </p:txBody>
            </p:sp>
            <p:grpSp>
              <p:nvGrpSpPr>
                <p:cNvPr id="168" name="그룹 167">
                  <a:extLst>
                    <a:ext uri="{FF2B5EF4-FFF2-40B4-BE49-F238E27FC236}">
                      <a16:creationId xmlns:a16="http://schemas.microsoft.com/office/drawing/2014/main" id="{A8266520-0A1C-41D7-BA5D-6312FE2019D9}"/>
                    </a:ext>
                  </a:extLst>
                </p:cNvPr>
                <p:cNvGrpSpPr/>
                <p:nvPr/>
              </p:nvGrpSpPr>
              <p:grpSpPr>
                <a:xfrm>
                  <a:off x="10877172" y="4692425"/>
                  <a:ext cx="761747" cy="1437619"/>
                  <a:chOff x="10877172" y="4692425"/>
                  <a:chExt cx="761747" cy="1437619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0319B5B-ADFC-4D9B-8E3E-51F94CA98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3351" y="4692425"/>
                    <a:ext cx="5693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미혼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867987F-4641-4F9F-92AB-370D62E9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3351" y="5434625"/>
                    <a:ext cx="5693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dirty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지루</a:t>
                    </a:r>
                    <a:endPara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17B594C-07A5-4BF3-B556-C0AACFBB58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7172" y="5791490"/>
                    <a:ext cx="76174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노래방</a:t>
                    </a:r>
                    <a:endPara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14E78D01-5422-4F0B-B3EE-0FB8DFC0C9A5}"/>
                  </a:ext>
                </a:extLst>
              </p:cNvPr>
              <p:cNvGrpSpPr/>
              <p:nvPr/>
            </p:nvGrpSpPr>
            <p:grpSpPr>
              <a:xfrm>
                <a:off x="12318837" y="4324662"/>
                <a:ext cx="1011815" cy="1794484"/>
                <a:chOff x="9595821" y="4344662"/>
                <a:chExt cx="1011815" cy="1794484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21A550D-5C32-4B01-8917-6B7C3297300B}"/>
                    </a:ext>
                  </a:extLst>
                </p:cNvPr>
                <p:cNvSpPr txBox="1"/>
                <p:nvPr/>
              </p:nvSpPr>
              <p:spPr>
                <a:xfrm>
                  <a:off x="9595821" y="4344662"/>
                  <a:ext cx="10118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기혼 상태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58F1C0C-1617-4036-A54A-4D9420CB6AF8}"/>
                    </a:ext>
                  </a:extLst>
                </p:cNvPr>
                <p:cNvSpPr txBox="1"/>
                <p:nvPr/>
              </p:nvSpPr>
              <p:spPr>
                <a:xfrm>
                  <a:off x="9823215" y="4701527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결혼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229C794-4B04-4292-8A29-3AF62302E569}"/>
                    </a:ext>
                  </a:extLst>
                </p:cNvPr>
                <p:cNvSpPr txBox="1"/>
                <p:nvPr/>
              </p:nvSpPr>
              <p:spPr>
                <a:xfrm>
                  <a:off x="9823215" y="5086863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아들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0AC418D-1725-459D-99ED-A16A2BAFA4C0}"/>
                    </a:ext>
                  </a:extLst>
                </p:cNvPr>
                <p:cNvSpPr txBox="1"/>
                <p:nvPr/>
              </p:nvSpPr>
              <p:spPr>
                <a:xfrm>
                  <a:off x="9912984" y="5443727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딸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FEAB802-4375-4819-BFB2-6BE64E69A3EE}"/>
                    </a:ext>
                  </a:extLst>
                </p:cNvPr>
                <p:cNvSpPr txBox="1"/>
                <p:nvPr/>
              </p:nvSpPr>
              <p:spPr>
                <a:xfrm>
                  <a:off x="9912984" y="5800592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집</a:t>
                  </a:r>
                </a:p>
              </p:txBody>
            </p: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641E5595-F0D4-4693-9716-0E0B33BB3BF7}"/>
                  </a:ext>
                </a:extLst>
              </p:cNvPr>
              <p:cNvGrpSpPr/>
              <p:nvPr/>
            </p:nvGrpSpPr>
            <p:grpSpPr>
              <a:xfrm>
                <a:off x="12285975" y="4102460"/>
                <a:ext cx="4951298" cy="2295189"/>
                <a:chOff x="344744" y="4098653"/>
                <a:chExt cx="4951298" cy="2295189"/>
              </a:xfrm>
            </p:grpSpPr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8D58CAFF-503D-411F-982E-66587C83316F}"/>
                    </a:ext>
                  </a:extLst>
                </p:cNvPr>
                <p:cNvGrpSpPr/>
                <p:nvPr/>
              </p:nvGrpSpPr>
              <p:grpSpPr>
                <a:xfrm>
                  <a:off x="344744" y="4286138"/>
                  <a:ext cx="4861064" cy="1847450"/>
                  <a:chOff x="333008" y="1914525"/>
                  <a:chExt cx="4861064" cy="1847450"/>
                </a:xfrm>
              </p:grpSpPr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64582501-27CE-4793-B9A5-9EDDCDFC53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008" y="3751857"/>
                    <a:ext cx="4854073" cy="3476"/>
                  </a:xfrm>
                  <a:prstGeom prst="line">
                    <a:avLst/>
                  </a:prstGeom>
                  <a:ln w="12700">
                    <a:solidFill>
                      <a:srgbClr val="38BFF1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0" name="그룹 199">
                    <a:extLst>
                      <a:ext uri="{FF2B5EF4-FFF2-40B4-BE49-F238E27FC236}">
                        <a16:creationId xmlns:a16="http://schemas.microsoft.com/office/drawing/2014/main" id="{258BF949-F235-4CCF-8DE1-D366406E8E1B}"/>
                      </a:ext>
                    </a:extLst>
                  </p:cNvPr>
                  <p:cNvGrpSpPr/>
                  <p:nvPr/>
                </p:nvGrpSpPr>
                <p:grpSpPr>
                  <a:xfrm>
                    <a:off x="333008" y="1914525"/>
                    <a:ext cx="4861064" cy="1847450"/>
                    <a:chOff x="333008" y="1914525"/>
                    <a:chExt cx="4861064" cy="1847450"/>
                  </a:xfrm>
                </p:grpSpPr>
                <p:cxnSp>
                  <p:nvCxnSpPr>
                    <p:cNvPr id="201" name="직선 연결선 200">
                      <a:extLst>
                        <a:ext uri="{FF2B5EF4-FFF2-40B4-BE49-F238E27FC236}">
                          <a16:creationId xmlns:a16="http://schemas.microsoft.com/office/drawing/2014/main" id="{D9CE1550-FF2E-4878-84F3-E46CE1CBCC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6183" y="1919013"/>
                      <a:ext cx="4856454" cy="0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직선 연결선 201">
                      <a:extLst>
                        <a:ext uri="{FF2B5EF4-FFF2-40B4-BE49-F238E27FC236}">
                          <a16:creationId xmlns:a16="http://schemas.microsoft.com/office/drawing/2014/main" id="{FCE06AC6-2A58-45E6-8001-642A8EDEB9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3008" y="2652791"/>
                      <a:ext cx="4861064" cy="0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직선 연결선 202">
                      <a:extLst>
                        <a:ext uri="{FF2B5EF4-FFF2-40B4-BE49-F238E27FC236}">
                          <a16:creationId xmlns:a16="http://schemas.microsoft.com/office/drawing/2014/main" id="{D3694445-6667-495C-9B6C-7045A3110A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3008" y="2285904"/>
                      <a:ext cx="4861064" cy="8242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직선 연결선 203">
                      <a:extLst>
                        <a:ext uri="{FF2B5EF4-FFF2-40B4-BE49-F238E27FC236}">
                          <a16:creationId xmlns:a16="http://schemas.microsoft.com/office/drawing/2014/main" id="{FA2FEAE5-9219-49EB-BF3A-E2EB838C0A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0628" y="1919013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 204">
                      <a:extLst>
                        <a:ext uri="{FF2B5EF4-FFF2-40B4-BE49-F238E27FC236}">
                          <a16:creationId xmlns:a16="http://schemas.microsoft.com/office/drawing/2014/main" id="{0EEE8579-186A-4256-9955-D6AFD3FB8F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69328" y="1919013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 205">
                      <a:extLst>
                        <a:ext uri="{FF2B5EF4-FFF2-40B4-BE49-F238E27FC236}">
                          <a16:creationId xmlns:a16="http://schemas.microsoft.com/office/drawing/2014/main" id="{9C5386BE-9873-4D7C-BEB6-2E76CE3838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56801" y="1923826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직선 연결선 206">
                      <a:extLst>
                        <a:ext uri="{FF2B5EF4-FFF2-40B4-BE49-F238E27FC236}">
                          <a16:creationId xmlns:a16="http://schemas.microsoft.com/office/drawing/2014/main" id="{C0C393EF-E4F9-484E-8A41-CCD298579C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15761" y="1922166"/>
                      <a:ext cx="0" cy="1826745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직선 연결선 207">
                      <a:extLst>
                        <a:ext uri="{FF2B5EF4-FFF2-40B4-BE49-F238E27FC236}">
                          <a16:creationId xmlns:a16="http://schemas.microsoft.com/office/drawing/2014/main" id="{6C716022-54D1-4087-BF85-4EC6D46854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82571" y="1914525"/>
                      <a:ext cx="8554" cy="1847450"/>
                    </a:xfrm>
                    <a:prstGeom prst="line">
                      <a:avLst/>
                    </a:prstGeom>
                    <a:ln w="12700">
                      <a:solidFill>
                        <a:srgbClr val="38BFF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433C7D7C-DF93-4951-8A92-F80A483171BE}"/>
                    </a:ext>
                  </a:extLst>
                </p:cNvPr>
                <p:cNvSpPr/>
                <p:nvPr/>
              </p:nvSpPr>
              <p:spPr>
                <a:xfrm>
                  <a:off x="2474887" y="4098653"/>
                  <a:ext cx="2821155" cy="22951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2D22521-A73B-4D95-9182-0CA69652DDE7}"/>
                </a:ext>
              </a:extLst>
            </p:cNvPr>
            <p:cNvSpPr txBox="1"/>
            <p:nvPr/>
          </p:nvSpPr>
          <p:spPr>
            <a:xfrm>
              <a:off x="8926719" y="4262088"/>
              <a:ext cx="2117276" cy="369332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3B66E28-20C7-420F-9E7E-618A4DD44B13}"/>
                </a:ext>
              </a:extLst>
            </p:cNvPr>
            <p:cNvSpPr txBox="1"/>
            <p:nvPr/>
          </p:nvSpPr>
          <p:spPr>
            <a:xfrm>
              <a:off x="8849763" y="4278320"/>
              <a:ext cx="12405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기혼상태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" name="그림 3" descr="앉아있는, 사진, 보는, 유리이(가) 표시된 사진&#10;&#10;자동 생성된 설명">
            <a:extLst>
              <a:ext uri="{FF2B5EF4-FFF2-40B4-BE49-F238E27FC236}">
                <a16:creationId xmlns:a16="http://schemas.microsoft.com/office/drawing/2014/main" id="{3E2238EF-0084-4472-8829-D6664991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54"/>
          <a:stretch/>
        </p:blipFill>
        <p:spPr>
          <a:xfrm>
            <a:off x="6009605" y="1894963"/>
            <a:ext cx="2143356" cy="1908213"/>
          </a:xfrm>
          <a:prstGeom prst="rect">
            <a:avLst/>
          </a:prstGeom>
        </p:spPr>
      </p:pic>
      <p:pic>
        <p:nvPicPr>
          <p:cNvPr id="220" name="그림 219" descr="앉아있는, 사진, 보는, 유리이(가) 표시된 사진&#10;&#10;자동 생성된 설명">
            <a:extLst>
              <a:ext uri="{FF2B5EF4-FFF2-40B4-BE49-F238E27FC236}">
                <a16:creationId xmlns:a16="http://schemas.microsoft.com/office/drawing/2014/main" id="{16206EA0-B70F-4060-B4B8-AEBD10ABC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8"/>
          <a:stretch/>
        </p:blipFill>
        <p:spPr>
          <a:xfrm>
            <a:off x="8301778" y="1872862"/>
            <a:ext cx="2755711" cy="1908213"/>
          </a:xfrm>
          <a:prstGeom prst="rect">
            <a:avLst/>
          </a:prstGeom>
        </p:spPr>
      </p:pic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0F33C5E5-9439-4867-A31C-D83A696A3F77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221" name="Shape 231">
              <a:extLst>
                <a:ext uri="{FF2B5EF4-FFF2-40B4-BE49-F238E27FC236}">
                  <a16:creationId xmlns:a16="http://schemas.microsoft.com/office/drawing/2014/main" id="{C2C5B1EB-29CA-40C2-91EC-0D3BC3874768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Conclusion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222" name="Rectangle 30">
              <a:extLst>
                <a:ext uri="{FF2B5EF4-FFF2-40B4-BE49-F238E27FC236}">
                  <a16:creationId xmlns:a16="http://schemas.microsoft.com/office/drawing/2014/main" id="{5DF58484-5685-41A8-8FD4-D5E88A91A5D2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5.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결론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223" name="Straight Connector 32">
              <a:extLst>
                <a:ext uri="{FF2B5EF4-FFF2-40B4-BE49-F238E27FC236}">
                  <a16:creationId xmlns:a16="http://schemas.microsoft.com/office/drawing/2014/main" id="{BB2327D4-4CE5-4589-8EBB-A40FE3922553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32">
              <a:extLst>
                <a:ext uri="{FF2B5EF4-FFF2-40B4-BE49-F238E27FC236}">
                  <a16:creationId xmlns:a16="http://schemas.microsoft.com/office/drawing/2014/main" id="{08FB4773-F7F5-4E01-8197-495608280544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68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03C197-9151-4C45-B1FF-6956220CB8B5}"/>
              </a:ext>
            </a:extLst>
          </p:cNvPr>
          <p:cNvSpPr txBox="1"/>
          <p:nvPr/>
        </p:nvSpPr>
        <p:spPr>
          <a:xfrm>
            <a:off x="2279555" y="5413597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방법 별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대를 측정한 재현율과 정밀도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FD01E5-16B9-44A2-B158-2782049C6169}"/>
              </a:ext>
            </a:extLst>
          </p:cNvPr>
          <p:cNvGrpSpPr/>
          <p:nvPr/>
        </p:nvGrpSpPr>
        <p:grpSpPr>
          <a:xfrm>
            <a:off x="1558248" y="2568284"/>
            <a:ext cx="4202392" cy="2845313"/>
            <a:chOff x="1122083" y="2464846"/>
            <a:chExt cx="4910018" cy="363919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7ACC250-E9AC-468E-8217-E1728C1A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22083" y="2464846"/>
              <a:ext cx="4910018" cy="3639190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F473028-9BB7-4E26-9734-9823B0EEA272}"/>
                </a:ext>
              </a:extLst>
            </p:cNvPr>
            <p:cNvSpPr/>
            <p:nvPr/>
          </p:nvSpPr>
          <p:spPr>
            <a:xfrm>
              <a:off x="2128776" y="3437351"/>
              <a:ext cx="404298" cy="40429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211E543-7876-4B68-8439-CD26F4A5B9AA}"/>
                </a:ext>
              </a:extLst>
            </p:cNvPr>
            <p:cNvSpPr/>
            <p:nvPr/>
          </p:nvSpPr>
          <p:spPr>
            <a:xfrm>
              <a:off x="2662176" y="2906561"/>
              <a:ext cx="485576" cy="48557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330638E-945A-4EEF-ABD2-2DC06CE66EAB}"/>
                </a:ext>
              </a:extLst>
            </p:cNvPr>
            <p:cNvSpPr/>
            <p:nvPr/>
          </p:nvSpPr>
          <p:spPr>
            <a:xfrm>
              <a:off x="3332475" y="2943773"/>
              <a:ext cx="448364" cy="4483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F240FB-F63E-402A-BB99-A82E5AAEBB25}"/>
              </a:ext>
            </a:extLst>
          </p:cNvPr>
          <p:cNvGrpSpPr/>
          <p:nvPr/>
        </p:nvGrpSpPr>
        <p:grpSpPr>
          <a:xfrm>
            <a:off x="6295338" y="2283895"/>
            <a:ext cx="5026386" cy="3964223"/>
            <a:chOff x="6132513" y="1610102"/>
            <a:chExt cx="5026386" cy="39642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16AD0B-1765-4695-8620-96C9719E94B1}"/>
                </a:ext>
              </a:extLst>
            </p:cNvPr>
            <p:cNvSpPr txBox="1"/>
            <p:nvPr/>
          </p:nvSpPr>
          <p:spPr>
            <a:xfrm>
              <a:off x="6132513" y="1610102"/>
              <a:ext cx="3730508" cy="1426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재현율이 낮은 범위에서</a:t>
              </a:r>
              <a:endPara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기반과 텍스트 기반의 정밀도가 높음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Aft>
                  <a:spcPts val="500"/>
                </a:spcAft>
              </a:pP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하이브리드 방법에서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재현율이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50%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 경우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정밀도가 믿을 만한 정도인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90%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이상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을 보임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B01D57D-6934-47E4-8092-D3D714DED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48881" y="4040105"/>
              <a:ext cx="4910018" cy="125722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1ED53-D44E-48EE-9942-C7A39B222365}"/>
                </a:ext>
              </a:extLst>
            </p:cNvPr>
            <p:cNvSpPr txBox="1"/>
            <p:nvPr/>
          </p:nvSpPr>
          <p:spPr>
            <a:xfrm>
              <a:off x="7185593" y="3189594"/>
              <a:ext cx="2143536" cy="70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정밀도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= TP / ( TP + FP 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재현율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= TP / ( TP + FN 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05220-F1E5-4374-93C4-13248190B636}"/>
                </a:ext>
              </a:extLst>
            </p:cNvPr>
            <p:cNvSpPr txBox="1"/>
            <p:nvPr/>
          </p:nvSpPr>
          <p:spPr>
            <a:xfrm>
              <a:off x="7454990" y="5297326"/>
              <a:ext cx="2382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출처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알디노의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머신러닝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노트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2EF381-8217-4C5C-8071-7D982391E59F}"/>
              </a:ext>
            </a:extLst>
          </p:cNvPr>
          <p:cNvGrpSpPr/>
          <p:nvPr/>
        </p:nvGrpSpPr>
        <p:grpSpPr>
          <a:xfrm>
            <a:off x="843485" y="1725235"/>
            <a:ext cx="1067059" cy="338554"/>
            <a:chOff x="845391" y="1722762"/>
            <a:chExt cx="1067059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18AB65-BD57-48FA-B612-A3ACC1495B9C}"/>
                </a:ext>
              </a:extLst>
            </p:cNvPr>
            <p:cNvSpPr txBox="1"/>
            <p:nvPr/>
          </p:nvSpPr>
          <p:spPr>
            <a:xfrm>
              <a:off x="900635" y="1722762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실험 결과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AD125D-48A0-45DD-B566-294552B25A2F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154CD8-65CC-4D5D-8F68-A5258536775D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30" name="Shape 231">
              <a:extLst>
                <a:ext uri="{FF2B5EF4-FFF2-40B4-BE49-F238E27FC236}">
                  <a16:creationId xmlns:a16="http://schemas.microsoft.com/office/drawing/2014/main" id="{6CCE2174-6893-4E10-9E76-5F989B39FE6B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Conclusion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550FAD-C2DB-4E49-9D1C-5BB05ECCB545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5.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결론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32" name="Straight Connector 32">
              <a:extLst>
                <a:ext uri="{FF2B5EF4-FFF2-40B4-BE49-F238E27FC236}">
                  <a16:creationId xmlns:a16="http://schemas.microsoft.com/office/drawing/2014/main" id="{496FC036-3E7A-4E05-99BE-DC3FFAFB4B9D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D35E6-4EE1-4137-8162-C60FB101773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86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BF462B-FC27-4D7E-A8A4-86CD3D830DC2}"/>
              </a:ext>
            </a:extLst>
          </p:cNvPr>
          <p:cNvGrpSpPr/>
          <p:nvPr/>
        </p:nvGrpSpPr>
        <p:grpSpPr>
          <a:xfrm>
            <a:off x="995940" y="2479757"/>
            <a:ext cx="11196060" cy="3541164"/>
            <a:chOff x="685635" y="1181587"/>
            <a:chExt cx="11196060" cy="43728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03C197-9151-4C45-B1FF-6956220CB8B5}"/>
                </a:ext>
              </a:extLst>
            </p:cNvPr>
            <p:cNvSpPr txBox="1"/>
            <p:nvPr/>
          </p:nvSpPr>
          <p:spPr>
            <a:xfrm>
              <a:off x="685635" y="1181587"/>
              <a:ext cx="5262979" cy="41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일본어 트위터를 타겟으로 했기에 </a:t>
              </a:r>
              <a:r>
                <a:rPr lang="ko-KR" altLang="en-US" sz="16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언어적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 제한이 있다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01AD3B-542E-44BD-B30C-5DA7221738C9}"/>
                </a:ext>
              </a:extLst>
            </p:cNvPr>
            <p:cNvSpPr txBox="1"/>
            <p:nvPr/>
          </p:nvSpPr>
          <p:spPr>
            <a:xfrm>
              <a:off x="685635" y="3586257"/>
              <a:ext cx="3161443" cy="41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6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 사용자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대한 제한이 존재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A30C7-9EA2-48F3-A00C-368EDB76B913}"/>
                </a:ext>
              </a:extLst>
            </p:cNvPr>
            <p:cNvSpPr txBox="1"/>
            <p:nvPr/>
          </p:nvSpPr>
          <p:spPr>
            <a:xfrm>
              <a:off x="685635" y="4805060"/>
              <a:ext cx="1891865" cy="41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6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에 관한 제한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AE0F51-5D80-42D6-8985-DC92EA6FA699}"/>
                </a:ext>
              </a:extLst>
            </p:cNvPr>
            <p:cNvSpPr txBox="1"/>
            <p:nvPr/>
          </p:nvSpPr>
          <p:spPr>
            <a:xfrm>
              <a:off x="921643" y="1598489"/>
              <a:ext cx="10960052" cy="206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일본어의 경우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인칭 대명사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종류와 쓰임새가 다양함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ex) </a:t>
              </a:r>
              <a:r>
                <a:rPr lang="ko-KR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私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와타시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), </a:t>
              </a:r>
              <a:r>
                <a:rPr lang="ko-KR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僕</a:t>
              </a:r>
              <a:r>
                <a:rPr lang="en-US" altLang="ko-KR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0" i="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보쿠</a:t>
              </a:r>
              <a:r>
                <a:rPr lang="en-US" altLang="ko-KR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), </a:t>
              </a:r>
              <a:r>
                <a:rPr lang="ko-KR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自分</a:t>
              </a:r>
              <a:r>
                <a:rPr lang="en-US" altLang="ko-KR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지분</a:t>
              </a:r>
              <a:r>
                <a:rPr lang="en-US" altLang="ko-KR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), </a:t>
              </a:r>
              <a:r>
                <a:rPr lang="ko-KR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俺</a:t>
              </a:r>
              <a:r>
                <a:rPr lang="en-US" altLang="ko-KR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0" i="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오레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), </a:t>
              </a:r>
              <a:r>
                <a:rPr lang="ja-JP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あたし</a:t>
              </a:r>
              <a:r>
                <a:rPr lang="en-US" altLang="ja-JP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아타시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), 3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인칭 등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21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</a:t>
              </a:r>
              <a:r>
                <a:rPr lang="ko-KR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私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와타시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 : 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격식있는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자리에서 사용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미성년인 남성은 잘 쓰지 않음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ja-JP" altLang="en-US" sz="1400" b="0" i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あたし</a:t>
              </a:r>
              <a:r>
                <a:rPr lang="en-US" altLang="ja-JP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아타시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 여성이 구어에서 쓰는 여성적인 말투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21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					    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출처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위키백과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021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			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83BEEE-D108-400E-8FDD-CBE04E3AB24E}"/>
                </a:ext>
              </a:extLst>
            </p:cNvPr>
            <p:cNvSpPr txBox="1"/>
            <p:nvPr/>
          </p:nvSpPr>
          <p:spPr>
            <a:xfrm>
              <a:off x="1007368" y="3955589"/>
              <a:ext cx="5782352" cy="380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 정보가 알려진 사용자라도 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게시글에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자신의 개인 정보를 적지는 않음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6432C9-0F94-4BD0-9CC2-B6F19382D879}"/>
                </a:ext>
              </a:extLst>
            </p:cNvPr>
            <p:cNvSpPr txBox="1"/>
            <p:nvPr/>
          </p:nvSpPr>
          <p:spPr>
            <a:xfrm>
              <a:off x="1007368" y="5174391"/>
              <a:ext cx="3345788" cy="380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성별과 기혼을 구분해내는데 한계가 있음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0A44C1-BD6B-40C7-92A1-B3B817AFF190}"/>
              </a:ext>
            </a:extLst>
          </p:cNvPr>
          <p:cNvGrpSpPr/>
          <p:nvPr/>
        </p:nvGrpSpPr>
        <p:grpSpPr>
          <a:xfrm>
            <a:off x="843485" y="1725235"/>
            <a:ext cx="1067059" cy="338554"/>
            <a:chOff x="845391" y="1722762"/>
            <a:chExt cx="1067059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38DB9-E7A3-4937-AEF0-8D72C35BF419}"/>
                </a:ext>
              </a:extLst>
            </p:cNvPr>
            <p:cNvSpPr txBox="1"/>
            <p:nvPr/>
          </p:nvSpPr>
          <p:spPr>
            <a:xfrm>
              <a:off x="900635" y="1722762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논문 결론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76C1D-EDC5-4512-AFBA-211390DC7FA1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85C255-EBBA-4C30-8CE0-026542C79E39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20" name="Shape 231">
              <a:extLst>
                <a:ext uri="{FF2B5EF4-FFF2-40B4-BE49-F238E27FC236}">
                  <a16:creationId xmlns:a16="http://schemas.microsoft.com/office/drawing/2014/main" id="{D3FA9AD6-9D9E-49C3-94FF-119349DC396C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Conclusion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F6302258-5E26-4FE9-A4EC-EEDD52C05548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5.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결론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22" name="Straight Connector 32">
              <a:extLst>
                <a:ext uri="{FF2B5EF4-FFF2-40B4-BE49-F238E27FC236}">
                  <a16:creationId xmlns:a16="http://schemas.microsoft.com/office/drawing/2014/main" id="{1F146821-F79A-4AA7-A85D-7ADE9485BA6F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2">
              <a:extLst>
                <a:ext uri="{FF2B5EF4-FFF2-40B4-BE49-F238E27FC236}">
                  <a16:creationId xmlns:a16="http://schemas.microsoft.com/office/drawing/2014/main" id="{98EE9972-7A31-4E1E-86F2-12C649B4E0E9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13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2F6DE7E-C7AB-4551-A4BB-F7BC842A116C}"/>
              </a:ext>
            </a:extLst>
          </p:cNvPr>
          <p:cNvGrpSpPr/>
          <p:nvPr/>
        </p:nvGrpSpPr>
        <p:grpSpPr>
          <a:xfrm>
            <a:off x="1235638" y="2486767"/>
            <a:ext cx="8077429" cy="3462790"/>
            <a:chOff x="685635" y="1181587"/>
            <a:chExt cx="8077429" cy="3462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10829E-2344-4AAB-AFA8-40D2D64D7216}"/>
                </a:ext>
              </a:extLst>
            </p:cNvPr>
            <p:cNvSpPr txBox="1"/>
            <p:nvPr/>
          </p:nvSpPr>
          <p:spPr>
            <a:xfrm>
              <a:off x="1148479" y="1567565"/>
              <a:ext cx="6063263" cy="70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한국어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는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나이나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성별을 담아내지 못하는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특징이 있기에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Train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Data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사용될 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게시글별로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나이와 성별에 대한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철저한 라벨링이 필요함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70E083-C1B0-4843-9E0D-AEF94085F00E}"/>
                </a:ext>
              </a:extLst>
            </p:cNvPr>
            <p:cNvSpPr txBox="1"/>
            <p:nvPr/>
          </p:nvSpPr>
          <p:spPr>
            <a:xfrm>
              <a:off x="1148479" y="3060088"/>
              <a:ext cx="7614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인스타그램 역시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게시물을 많이 올린다고 개인의 정보를 많이 올리는 것이 아니라는 한계점이 존재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89780-D3CF-485E-97E4-2196A42B1F97}"/>
                </a:ext>
              </a:extLst>
            </p:cNvPr>
            <p:cNvSpPr txBox="1"/>
            <p:nvPr/>
          </p:nvSpPr>
          <p:spPr>
            <a:xfrm>
              <a:off x="1148479" y="4336600"/>
              <a:ext cx="3950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취미와 직업과 같은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카테고리를 줄일 필요성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존재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00F209-B2E5-4BB3-B1FE-92BC964243D2}"/>
                </a:ext>
              </a:extLst>
            </p:cNvPr>
            <p:cNvSpPr txBox="1"/>
            <p:nvPr/>
          </p:nvSpPr>
          <p:spPr>
            <a:xfrm>
              <a:off x="685635" y="1181587"/>
              <a:ext cx="5262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일본어 트위터를 타겟으로 했기에 언어적인 제한이 있다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D03166-BB81-435A-832C-698D77A14F38}"/>
                </a:ext>
              </a:extLst>
            </p:cNvPr>
            <p:cNvSpPr txBox="1"/>
            <p:nvPr/>
          </p:nvSpPr>
          <p:spPr>
            <a:xfrm>
              <a:off x="685635" y="2690188"/>
              <a:ext cx="3161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 사용자에 대한 제한이 존재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BDDFDD-5802-405D-AE05-0D3AF2C04125}"/>
                </a:ext>
              </a:extLst>
            </p:cNvPr>
            <p:cNvSpPr txBox="1"/>
            <p:nvPr/>
          </p:nvSpPr>
          <p:spPr>
            <a:xfrm>
              <a:off x="685635" y="3967268"/>
              <a:ext cx="1891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성능에 관한 제한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848CB1-3374-4C11-954D-ABF79FCC65FE}"/>
              </a:ext>
            </a:extLst>
          </p:cNvPr>
          <p:cNvGrpSpPr/>
          <p:nvPr/>
        </p:nvGrpSpPr>
        <p:grpSpPr>
          <a:xfrm>
            <a:off x="843485" y="1725235"/>
            <a:ext cx="1451780" cy="338554"/>
            <a:chOff x="845391" y="1722762"/>
            <a:chExt cx="1451780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DEA8FB-07FD-41C6-9C30-8DD48D6994AA}"/>
                </a:ext>
              </a:extLst>
            </p:cNvPr>
            <p:cNvSpPr txBox="1"/>
            <p:nvPr/>
          </p:nvSpPr>
          <p:spPr>
            <a:xfrm>
              <a:off x="900635" y="1722762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향후 진행방향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3F93D3-5106-43C6-ABF2-9E01561B0147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5CDD699-387A-4668-89B4-24108C5A7EFC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21" name="Shape 231">
              <a:extLst>
                <a:ext uri="{FF2B5EF4-FFF2-40B4-BE49-F238E27FC236}">
                  <a16:creationId xmlns:a16="http://schemas.microsoft.com/office/drawing/2014/main" id="{C99C4704-53E3-428E-AFDA-A80730DAA4A7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Conclusion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65AAB726-8E82-46AF-A667-69D31153DFD7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5.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결론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25" name="Straight Connector 32">
              <a:extLst>
                <a:ext uri="{FF2B5EF4-FFF2-40B4-BE49-F238E27FC236}">
                  <a16:creationId xmlns:a16="http://schemas.microsoft.com/office/drawing/2014/main" id="{D112C88B-09B7-4885-8BF6-C2E372B65D58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2">
              <a:extLst>
                <a:ext uri="{FF2B5EF4-FFF2-40B4-BE49-F238E27FC236}">
                  <a16:creationId xmlns:a16="http://schemas.microsoft.com/office/drawing/2014/main" id="{ECB819B7-3627-4631-8A7C-028BC8B11579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236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928D47-8642-419E-9153-99E29AF25ED1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23" name="Shape 231">
              <a:extLst>
                <a:ext uri="{FF2B5EF4-FFF2-40B4-BE49-F238E27FC236}">
                  <a16:creationId xmlns:a16="http://schemas.microsoft.com/office/drawing/2014/main" id="{CB1930ED-F4C7-47DC-B6CE-3524CF1789F6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Conclusion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BFF1"/>
                </a:solidFill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34C1B959-223B-423E-BC08-71D3D20045C5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5.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결론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Connector 32">
              <a:extLst>
                <a:ext uri="{FF2B5EF4-FFF2-40B4-BE49-F238E27FC236}">
                  <a16:creationId xmlns:a16="http://schemas.microsoft.com/office/drawing/2014/main" id="{E46F4968-32C1-414D-BDCF-DFD8E860E718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2">
              <a:extLst>
                <a:ext uri="{FF2B5EF4-FFF2-40B4-BE49-F238E27FC236}">
                  <a16:creationId xmlns:a16="http://schemas.microsoft.com/office/drawing/2014/main" id="{6892E7D0-EF1A-4213-BC41-C8A1BCB136D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F6DE7E-C7AB-4551-A4BB-F7BC842A116C}"/>
              </a:ext>
            </a:extLst>
          </p:cNvPr>
          <p:cNvGrpSpPr/>
          <p:nvPr/>
        </p:nvGrpSpPr>
        <p:grpSpPr>
          <a:xfrm>
            <a:off x="1235638" y="2486767"/>
            <a:ext cx="8077429" cy="3462790"/>
            <a:chOff x="685635" y="1181587"/>
            <a:chExt cx="8077429" cy="3462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10829E-2344-4AAB-AFA8-40D2D64D7216}"/>
                </a:ext>
              </a:extLst>
            </p:cNvPr>
            <p:cNvSpPr txBox="1"/>
            <p:nvPr/>
          </p:nvSpPr>
          <p:spPr>
            <a:xfrm>
              <a:off x="1148479" y="1567565"/>
              <a:ext cx="6063263" cy="70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한국어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는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나이나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성별을 담아내지 못하는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특징이 있기에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Train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Data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사용될 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게시글별로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나이와 성별에 대한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철저한 라벨링이 필요함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70E083-C1B0-4843-9E0D-AEF94085F00E}"/>
                </a:ext>
              </a:extLst>
            </p:cNvPr>
            <p:cNvSpPr txBox="1"/>
            <p:nvPr/>
          </p:nvSpPr>
          <p:spPr>
            <a:xfrm>
              <a:off x="1148479" y="3060088"/>
              <a:ext cx="7614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인스타그램 역시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게시물을 많이 올린다고 개인의 정보를 많이 올리는 것이 아니라는 한계점이 존재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89780-D3CF-485E-97E4-2196A42B1F97}"/>
                </a:ext>
              </a:extLst>
            </p:cNvPr>
            <p:cNvSpPr txBox="1"/>
            <p:nvPr/>
          </p:nvSpPr>
          <p:spPr>
            <a:xfrm>
              <a:off x="1148479" y="4336600"/>
              <a:ext cx="3950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취미와 직업과 같은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카테고리를 줄일 필요성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존재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00F209-B2E5-4BB3-B1FE-92BC964243D2}"/>
                </a:ext>
              </a:extLst>
            </p:cNvPr>
            <p:cNvSpPr txBox="1"/>
            <p:nvPr/>
          </p:nvSpPr>
          <p:spPr>
            <a:xfrm>
              <a:off x="685635" y="1181587"/>
              <a:ext cx="5262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일본어 트위터를 타겟으로 했기에 언어적인 제한이 있다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D03166-BB81-435A-832C-698D77A14F38}"/>
                </a:ext>
              </a:extLst>
            </p:cNvPr>
            <p:cNvSpPr txBox="1"/>
            <p:nvPr/>
          </p:nvSpPr>
          <p:spPr>
            <a:xfrm>
              <a:off x="685635" y="2690188"/>
              <a:ext cx="3161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 사용자에 대한 제한이 존재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BDDFDD-5802-405D-AE05-0D3AF2C04125}"/>
                </a:ext>
              </a:extLst>
            </p:cNvPr>
            <p:cNvSpPr txBox="1"/>
            <p:nvPr/>
          </p:nvSpPr>
          <p:spPr>
            <a:xfrm>
              <a:off x="685635" y="3967268"/>
              <a:ext cx="1891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성능에 관한 제한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848CB1-3374-4C11-954D-ABF79FCC65FE}"/>
              </a:ext>
            </a:extLst>
          </p:cNvPr>
          <p:cNvGrpSpPr/>
          <p:nvPr/>
        </p:nvGrpSpPr>
        <p:grpSpPr>
          <a:xfrm>
            <a:off x="843485" y="1725235"/>
            <a:ext cx="1451780" cy="338554"/>
            <a:chOff x="845391" y="1722762"/>
            <a:chExt cx="1451780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DEA8FB-07FD-41C6-9C30-8DD48D6994AA}"/>
                </a:ext>
              </a:extLst>
            </p:cNvPr>
            <p:cNvSpPr txBox="1"/>
            <p:nvPr/>
          </p:nvSpPr>
          <p:spPr>
            <a:xfrm>
              <a:off x="900635" y="1722762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향후 진행방향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3F93D3-5106-43C6-ABF2-9E01561B0147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E0D4D1-E2E0-405C-BF03-CBA5B72053E2}"/>
              </a:ext>
            </a:extLst>
          </p:cNvPr>
          <p:cNvGrpSpPr/>
          <p:nvPr/>
        </p:nvGrpSpPr>
        <p:grpSpPr>
          <a:xfrm>
            <a:off x="-3489960" y="1190731"/>
            <a:ext cx="19050000" cy="4670573"/>
            <a:chOff x="-3489960" y="1190731"/>
            <a:chExt cx="19050000" cy="467057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AE6E005-F308-4864-8610-F4A4BBF9C8B7}"/>
                </a:ext>
              </a:extLst>
            </p:cNvPr>
            <p:cNvSpPr/>
            <p:nvPr/>
          </p:nvSpPr>
          <p:spPr>
            <a:xfrm>
              <a:off x="-3489960" y="1190731"/>
              <a:ext cx="19050000" cy="467057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350CC3-BCF9-4E49-BD30-0A42315D2F2A}"/>
                </a:ext>
              </a:extLst>
            </p:cNvPr>
            <p:cNvSpPr txBox="1"/>
            <p:nvPr/>
          </p:nvSpPr>
          <p:spPr>
            <a:xfrm>
              <a:off x="2878888" y="2998113"/>
              <a:ext cx="651332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전처리가 중요</a:t>
              </a:r>
              <a:r>
                <a:rPr lang="en-US" altLang="ko-KR" sz="5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!!</a:t>
              </a:r>
              <a:endParaRPr lang="ko-KR" altLang="en-US" sz="5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58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파도이(가) 표시된 사진&#10;&#10;자동 생성된 설명">
            <a:extLst>
              <a:ext uri="{FF2B5EF4-FFF2-40B4-BE49-F238E27FC236}">
                <a16:creationId xmlns:a16="http://schemas.microsoft.com/office/drawing/2014/main" id="{D673FBDA-46D9-4F08-9113-E01E68EDD0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63050" y="1373643"/>
            <a:ext cx="5865897" cy="4110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D4BBD0-0294-4143-AAB4-15C86D4ACE8B}"/>
              </a:ext>
            </a:extLst>
          </p:cNvPr>
          <p:cNvSpPr txBox="1"/>
          <p:nvPr/>
        </p:nvSpPr>
        <p:spPr>
          <a:xfrm>
            <a:off x="4407204" y="2567226"/>
            <a:ext cx="33775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Thank You</a:t>
            </a:r>
            <a:endParaRPr lang="ko-KR" altLang="en-US" sz="5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C0740-E7A5-4786-A992-2A7940AFE2E8}"/>
              </a:ext>
            </a:extLst>
          </p:cNvPr>
          <p:cNvSpPr txBox="1"/>
          <p:nvPr/>
        </p:nvSpPr>
        <p:spPr>
          <a:xfrm>
            <a:off x="4722607" y="3428999"/>
            <a:ext cx="290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Century Schoolbook" panose="02040604050505020304" pitchFamily="18" charset="0"/>
                <a:ea typeface="Cambria Math" panose="02040503050406030204" pitchFamily="18" charset="0"/>
              </a:rPr>
              <a:t>Q &amp; A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38A50-C703-461D-BF9C-5E6826877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348" flipH="1">
            <a:off x="-7467905" y="3001356"/>
            <a:ext cx="2065196" cy="1598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84F2FA-1B4D-4083-A0B4-2359EAE57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348" flipH="1">
            <a:off x="-5908334" y="4860637"/>
            <a:ext cx="2065196" cy="1598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8589E9-FC73-4D1D-8A3D-6E05869AF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348" flipH="1">
            <a:off x="-2745285" y="4873833"/>
            <a:ext cx="2065196" cy="1598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442CFF-0D53-4F8E-B16D-7FDA91871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348" flipH="1">
            <a:off x="-6924252" y="777366"/>
            <a:ext cx="2065196" cy="15988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DFC8D2-2173-4057-8A28-412F0B5C2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348" flipH="1">
            <a:off x="-5439960" y="2819001"/>
            <a:ext cx="2065196" cy="1598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C4656D-0D79-403D-8ADE-E9C4F370A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652">
            <a:off x="12599562" y="3001357"/>
            <a:ext cx="2065196" cy="15988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A81C2C-4F28-477D-8444-867314432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652">
            <a:off x="14159133" y="4860638"/>
            <a:ext cx="2065196" cy="1598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792DDA-A867-4B45-AA50-052F67EC3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652">
            <a:off x="17322182" y="4873834"/>
            <a:ext cx="2065196" cy="15988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1F4F87-C1EB-4722-8E3A-11435FEC6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652">
            <a:off x="13143215" y="777367"/>
            <a:ext cx="2065196" cy="15988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F81663-250F-4EF7-B56E-9B8B917BF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652">
            <a:off x="14627507" y="2819002"/>
            <a:ext cx="2065196" cy="15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1.21393 -0.03635 " pathEditMode="relative" rAng="0" ptsTypes="AA">
                                      <p:cBhvr>
                                        <p:cTn id="12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03" y="-1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1.46966 -0.2083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1.67813 -1.14514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06" y="-572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-1.34727 -0.04329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70" y="-21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1.5849 -0.6710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245" y="-335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25 0.01158 0.00559 0.02385 0.00963 0.03426 C 0.01328 0.04352 0.01822 0.05116 0.02317 0.05811 C 0.0263 0.06274 0.02942 0.0676 0.03281 0.07176 C 0.05013 0.09514 0.03515 0.05903 0.07122 0.12315 C 0.09257 0.16112 0.08997 0.16204 0.13085 0.18473 C 0.13281 0.18588 0.17552 0.21019 0.18281 0.21204 C 0.19869 0.21598 0.23085 0.21899 0.23085 0.21899 C 0.26666 0.21783 0.3026 0.21852 0.33854 0.21551 C 0.34322 0.21505 0.34765 0.21158 0.35195 0.20857 C 0.36458 0.2 0.37942 0.19051 0.39036 0.17454 C 0.3983 0.1625 0.40599 0.15 0.41341 0.13681 C 0.41888 0.12709 0.42343 0.11598 0.42877 0.10602 C 0.43919 0.08658 0.4539 0.06436 0.46341 0.04121 C 0.46875 0.02778 0.47539 0.01528 0.47877 0 C 0.48424 -0.02407 0.48112 -0.01157 0.48841 -0.0375 C 0.49036 -0.05578 0.49231 -0.07384 0.49414 -0.09212 C 0.49492 -0.10023 0.49635 -0.1081 0.49609 -0.1162 C 0.4957 -0.12893 0.49349 -0.1412 0.49218 -0.1537 C 0.47552 -0.15254 0.45885 -0.15231 0.44218 -0.15023 C 0.43541 -0.14953 0.43489 -0.14212 0.42877 -0.13657 C 0.42643 -0.13449 0.42369 -0.13449 0.42109 -0.13333 C 0.41914 -0.12986 0.41705 -0.12662 0.41536 -0.12291 C 0.4095 -0.11087 0.40442 -0.09467 0.39987 -0.08194 C 0.40052 -0.04768 0.3983 -0.01296 0.40182 0.02061 C 0.40299 0.03102 0.40937 0.03681 0.41341 0.04445 C 0.45208 0.11806 0.40403 0.02732 0.44804 0.09237 C 0.45026 0.09584 0.46302 0.11528 0.46718 0.11968 C 0.47213 0.125 0.48255 0.13334 0.48841 0.13681 C 0.49283 0.13936 0.49726 0.14213 0.50182 0.14375 C 0.51197 0.14676 0.53268 0.15047 0.53268 0.15047 C 0.57369 0.14815 0.61484 0.1507 0.65572 0.14375 C 0.67408 0.14051 0.69114 0.12385 0.7095 0.11968 L 0.72487 0.11621 C 0.73203 0.11065 0.73893 0.1044 0.74609 0.09931 C 0.75299 0.09422 0.76041 0.09121 0.76718 0.08565 C 0.77395 0.07987 0.77981 0.07107 0.78645 0.06505 C 0.79466 0.05741 0.80351 0.05278 0.81145 0.04445 C 0.83059 0.02431 0.84869 0.00139 0.86718 -0.02037 L 0.89036 -0.04768 C 0.89726 -0.05578 0.90494 -0.0625 0.91145 -0.07175 C 0.91783 -0.08078 0.92395 -0.0905 0.93072 -0.09907 C 0.9375 -0.10763 0.94492 -0.11458 0.95182 -0.12291 C 0.96666 -0.14097 0.98138 -0.15949 0.99609 -0.17777 C 1.00442 -0.18796 1.01263 -0.19861 1.02109 -0.20856 C 1.03307 -0.22245 1.04505 -0.23703 1.05755 -0.24953 C 1.07942 -0.27106 1.10247 -0.28935 1.12304 -0.31435 C 1.1332 -0.32685 1.14283 -0.3412 1.15377 -0.35208 C 1.16484 -0.36296 1.17708 -0.36944 1.18841 -0.37939 C 1.20846 -0.39675 1.22786 -0.41666 1.24804 -0.43402 C 1.25546 -0.4405 1.26354 -0.4449 1.27109 -0.45115 C 1.2789 -0.45763 1.28632 -0.46527 1.29414 -0.47175 C 1.30169 -0.47777 1.30963 -0.48263 1.31718 -0.48865 C 1.325 -0.49513 1.33242 -0.503 1.34036 -0.50902 C 1.34713 -0.51435 1.35455 -0.51736 1.36145 -0.52268 C 1.37187 -0.53101 1.38203 -0.5405 1.39218 -0.55 C 1.39557 -0.55324 1.39843 -0.55763 1.40182 -0.56041 C 1.40546 -0.56342 1.4095 -0.56481 1.41341 -0.56712 C 1.44908 -0.59027 1.40039 -0.55925 1.43072 -0.58078 C 1.44088 -0.58796 1.45208 -0.59143 1.46145 -0.60138 C 1.46471 -0.60486 1.46757 -0.60902 1.47109 -0.61157 C 1.47669 -0.61597 1.48268 -0.61805 1.48841 -0.62175 C 1.49101 -0.62361 1.49335 -0.62685 1.49609 -0.6287 C 1.49856 -0.63032 1.5013 -0.63055 1.50377 -0.63217 C 1.50651 -0.63379 1.50885 -0.63703 1.51145 -0.63888 C 1.51523 -0.64166 1.52304 -0.64583 1.52304 -0.64583 C 1.52487 -0.64814 1.52669 -0.65092 1.52877 -0.65254 C 1.54062 -0.66157 1.53255 -0.6493 1.54414 -0.66296 C 1.5457 -0.66458 1.54635 -0.66828 1.54804 -0.66967 C 1.55156 -0.67291 1.55572 -0.6743 1.5595 -0.67662 L 1.56536 -0.68009 L 1.56536 -0.68009 L 1.56536 -0.68009 " pathEditMode="relative" ptsTypes="AAAAAAAAAAAAAAAAAAAAAAAAAAAAAAAAAAAAAAAAAAAAAAAAAAAAAAAAAAAAAAAAAAAAAAAAAA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25 0.01158 0.00559 0.02385 0.00963 0.03426 C 0.01328 0.04352 0.01822 0.05116 0.02317 0.05811 C 0.0263 0.06274 0.02942 0.0676 0.03281 0.07176 C 0.05013 0.09514 0.03515 0.05903 0.07122 0.12315 C 0.09257 0.16112 0.08997 0.16204 0.13085 0.18473 C 0.13281 0.18588 0.17552 0.21019 0.18281 0.21204 C 0.19869 0.21598 0.23085 0.21899 0.23085 0.21899 C 0.26666 0.21783 0.3026 0.21852 0.33854 0.21551 C 0.34322 0.21505 0.34765 0.21158 0.35195 0.20857 C 0.36458 0.2 0.37942 0.19051 0.39036 0.17454 C 0.3983 0.1625 0.40599 0.15 0.41341 0.13681 C 0.41888 0.12709 0.42343 0.11598 0.42877 0.10602 C 0.43919 0.08658 0.4539 0.06436 0.46341 0.04121 C 0.46875 0.02778 0.47539 0.01528 0.47877 0 C 0.48424 -0.02407 0.48112 -0.01157 0.48841 -0.0375 C 0.49036 -0.05578 0.49231 -0.07384 0.49414 -0.09212 C 0.49492 -0.10023 0.49635 -0.1081 0.49609 -0.1162 C 0.4957 -0.12893 0.49349 -0.1412 0.49218 -0.1537 C 0.47552 -0.15254 0.45885 -0.15231 0.44218 -0.15023 C 0.43541 -0.14953 0.43489 -0.14212 0.42877 -0.13657 C 0.42643 -0.13449 0.42369 -0.13449 0.42109 -0.13333 C 0.41914 -0.12986 0.41705 -0.12662 0.41536 -0.12291 C 0.4095 -0.11087 0.40442 -0.09467 0.39987 -0.08194 C 0.40052 -0.04768 0.3983 -0.01296 0.40182 0.02061 C 0.40299 0.03102 0.40937 0.03681 0.41341 0.04445 C 0.45208 0.11806 0.40403 0.02732 0.44804 0.09237 C 0.45026 0.09584 0.46302 0.11528 0.46718 0.11968 C 0.47213 0.125 0.48255 0.13334 0.48841 0.13681 C 0.49283 0.13936 0.49726 0.14213 0.50182 0.14375 C 0.51197 0.14676 0.53268 0.15047 0.53268 0.15047 C 0.57369 0.14815 0.61484 0.1507 0.65572 0.14375 C 0.67408 0.14051 0.69114 0.12385 0.7095 0.11968 L 0.72487 0.11621 C 0.73203 0.11065 0.73893 0.1044 0.74609 0.09931 C 0.75299 0.09422 0.76041 0.09121 0.76718 0.08565 C 0.77395 0.07987 0.77981 0.07107 0.78645 0.06505 C 0.79466 0.05741 0.80351 0.05278 0.81145 0.04445 C 0.83059 0.02431 0.84869 0.00139 0.86718 -0.02037 L 0.89036 -0.04768 C 0.89726 -0.05578 0.90494 -0.0625 0.91145 -0.07175 C 0.91783 -0.08078 0.92395 -0.0905 0.93072 -0.09907 C 0.9375 -0.10763 0.94492 -0.11458 0.95182 -0.12291 C 0.96666 -0.14097 0.98138 -0.15949 0.99609 -0.17777 C 1.00442 -0.18796 1.01263 -0.19861 1.02109 -0.20856 C 1.03307 -0.22245 1.04505 -0.23703 1.05755 -0.24953 C 1.07942 -0.27106 1.10247 -0.28935 1.12304 -0.31435 C 1.1332 -0.32685 1.14283 -0.3412 1.15377 -0.35208 C 1.16484 -0.36296 1.17708 -0.36944 1.18841 -0.37939 C 1.20846 -0.39675 1.22786 -0.41666 1.24804 -0.43402 C 1.25546 -0.4405 1.26354 -0.4449 1.27109 -0.45115 C 1.2789 -0.45763 1.28632 -0.46527 1.29414 -0.47175 C 1.30169 -0.47777 1.30963 -0.48263 1.31718 -0.48865 C 1.325 -0.49513 1.33242 -0.503 1.34036 -0.50902 C 1.34713 -0.51435 1.35455 -0.51736 1.36145 -0.52268 C 1.37187 -0.53101 1.38203 -0.5405 1.39218 -0.55 C 1.39557 -0.55324 1.39843 -0.55763 1.40182 -0.56041 C 1.40546 -0.56342 1.4095 -0.56481 1.41341 -0.56712 C 1.44908 -0.59027 1.40039 -0.55925 1.43072 -0.58078 C 1.44088 -0.58796 1.45208 -0.59143 1.46145 -0.60138 C 1.46471 -0.60486 1.46757 -0.60902 1.47109 -0.61157 C 1.47669 -0.61597 1.48268 -0.61805 1.48841 -0.62175 C 1.49101 -0.62361 1.49335 -0.62685 1.49609 -0.6287 C 1.49856 -0.63032 1.5013 -0.63055 1.50377 -0.63217 C 1.50651 -0.63379 1.50885 -0.63703 1.51145 -0.63888 C 1.51523 -0.64166 1.52304 -0.64583 1.52304 -0.64583 C 1.52487 -0.64814 1.52669 -0.65092 1.52877 -0.65254 C 1.54062 -0.66157 1.53255 -0.6493 1.54414 -0.66296 C 1.5457 -0.66458 1.54635 -0.66828 1.54804 -0.66967 C 1.55156 -0.67291 1.55572 -0.6743 1.5595 -0.67662 L 1.56536 -0.68009 L 1.56536 -0.68009 L 1.56536 -0.68009 " pathEditMode="relative" ptsTypes="AAAAAAAAAAAAAAAAAAAAAAAAAAAAAAAAAAAAAAAAAAAAAAAAAAAAAAAAAAAAAAAAAAAAAAAAAA">
                                      <p:cBhvr>
                                        <p:cTn id="2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25 0.01158 0.00559 0.02385 0.00963 0.03426 C 0.01328 0.04352 0.01822 0.05116 0.02317 0.05811 C 0.0263 0.06274 0.02942 0.0676 0.03281 0.07176 C 0.05013 0.09514 0.03515 0.05903 0.07122 0.12315 C 0.09257 0.16112 0.08997 0.16204 0.13085 0.18473 C 0.13281 0.18588 0.17552 0.21019 0.18281 0.21204 C 0.19869 0.21598 0.23085 0.21899 0.23085 0.21899 C 0.26666 0.21783 0.3026 0.21852 0.33854 0.21551 C 0.34322 0.21505 0.34765 0.21158 0.35195 0.20857 C 0.36458 0.2 0.37942 0.19051 0.39036 0.17454 C 0.3983 0.1625 0.40599 0.15 0.41341 0.13681 C 0.41888 0.12709 0.42343 0.11598 0.42877 0.10602 C 0.43919 0.08658 0.4539 0.06436 0.46341 0.04121 C 0.46875 0.02778 0.47539 0.01528 0.47877 0 C 0.48424 -0.02407 0.48112 -0.01157 0.48841 -0.0375 C 0.49036 -0.05578 0.49231 -0.07384 0.49414 -0.09212 C 0.49492 -0.10023 0.49635 -0.1081 0.49609 -0.1162 C 0.4957 -0.12893 0.49349 -0.1412 0.49218 -0.1537 C 0.47552 -0.15254 0.45885 -0.15231 0.44218 -0.15023 C 0.43541 -0.14953 0.43489 -0.14212 0.42877 -0.13657 C 0.42643 -0.13449 0.42369 -0.13449 0.42109 -0.13333 C 0.41914 -0.12986 0.41705 -0.12662 0.41536 -0.12291 C 0.4095 -0.11087 0.40442 -0.09467 0.39987 -0.08194 C 0.40052 -0.04768 0.3983 -0.01296 0.40182 0.02061 C 0.40299 0.03102 0.40937 0.03681 0.41341 0.04445 C 0.45208 0.11806 0.40403 0.02732 0.44804 0.09237 C 0.45026 0.09584 0.46302 0.11528 0.46718 0.11968 C 0.47213 0.125 0.48255 0.13334 0.48841 0.13681 C 0.49283 0.13936 0.49726 0.14213 0.50182 0.14375 C 0.51197 0.14676 0.53268 0.15047 0.53268 0.15047 C 0.57369 0.14815 0.61484 0.1507 0.65572 0.14375 C 0.67408 0.14051 0.69114 0.12385 0.7095 0.11968 L 0.72487 0.11621 C 0.73203 0.11065 0.73893 0.1044 0.74609 0.09931 C 0.75299 0.09422 0.76041 0.09121 0.76718 0.08565 C 0.77395 0.07987 0.77981 0.07107 0.78645 0.06505 C 0.79466 0.05741 0.80351 0.05278 0.81145 0.04445 C 0.83059 0.02431 0.84869 0.00139 0.86718 -0.02037 L 0.89036 -0.04768 C 0.89726 -0.05578 0.90494 -0.0625 0.91145 -0.07175 C 0.91783 -0.08078 0.92395 -0.0905 0.93072 -0.09907 C 0.9375 -0.10763 0.94492 -0.11458 0.95182 -0.12291 C 0.96666 -0.14097 0.98138 -0.15949 0.99609 -0.17777 C 1.00442 -0.18796 1.01263 -0.19861 1.02109 -0.20856 C 1.03307 -0.22245 1.04505 -0.23703 1.05755 -0.24953 C 1.07942 -0.27106 1.10247 -0.28935 1.12304 -0.31435 C 1.1332 -0.32685 1.14283 -0.3412 1.15377 -0.35208 C 1.16484 -0.36296 1.17708 -0.36944 1.18841 -0.37939 C 1.20846 -0.39675 1.22786 -0.41666 1.24804 -0.43402 C 1.25546 -0.4405 1.26354 -0.4449 1.27109 -0.45115 C 1.2789 -0.45763 1.28632 -0.46527 1.29414 -0.47175 C 1.30169 -0.47777 1.30963 -0.48263 1.31718 -0.48865 C 1.325 -0.49513 1.33242 -0.503 1.34036 -0.50902 C 1.34713 -0.51435 1.35455 -0.51736 1.36145 -0.52268 C 1.37187 -0.53101 1.38203 -0.5405 1.39218 -0.55 C 1.39557 -0.55324 1.39843 -0.55763 1.40182 -0.56041 C 1.40546 -0.56342 1.4095 -0.56481 1.41341 -0.56712 C 1.44908 -0.59027 1.40039 -0.55925 1.43072 -0.58078 C 1.44088 -0.58796 1.45208 -0.59143 1.46145 -0.60138 C 1.46471 -0.60486 1.46757 -0.60902 1.47109 -0.61157 C 1.47669 -0.61597 1.48268 -0.61805 1.48841 -0.62175 C 1.49101 -0.62361 1.49335 -0.62685 1.49609 -0.6287 C 1.49856 -0.63032 1.5013 -0.63055 1.50377 -0.63217 C 1.50651 -0.63379 1.50885 -0.63703 1.51145 -0.63888 C 1.51523 -0.64166 1.52304 -0.64583 1.52304 -0.64583 C 1.52487 -0.64814 1.52669 -0.65092 1.52877 -0.65254 C 1.54062 -0.66157 1.53255 -0.6493 1.54414 -0.66296 C 1.5457 -0.66458 1.54635 -0.66828 1.54804 -0.66967 C 1.55156 -0.67291 1.55572 -0.6743 1.5595 -0.67662 L 1.56536 -0.68009 L 1.56536 -0.68009 L 1.56536 -0.68009 " pathEditMode="relative" ptsTypes="AAAAAAAAAAAAAAAAAAAAAAAAAAAAAAAAAAAAAAAAAAAAAAAAAAAAAAAAAAAAAAAAAAAAAAAAAA">
                                      <p:cBhvr>
                                        <p:cTn id="2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25 0.01158 0.00559 0.02385 0.00963 0.03426 C 0.01328 0.04352 0.01822 0.05116 0.02317 0.05811 C 0.0263 0.06274 0.02942 0.0676 0.03281 0.07176 C 0.05013 0.09514 0.03515 0.05903 0.07122 0.12315 C 0.09257 0.16112 0.08997 0.16204 0.13085 0.18473 C 0.13281 0.18588 0.17552 0.21019 0.18281 0.21204 C 0.19869 0.21598 0.23085 0.21899 0.23085 0.21899 C 0.26666 0.21783 0.3026 0.21852 0.33854 0.21551 C 0.34322 0.21505 0.34765 0.21158 0.35195 0.20857 C 0.36458 0.2 0.37942 0.19051 0.39036 0.17454 C 0.3983 0.1625 0.40599 0.15 0.41341 0.13681 C 0.41888 0.12709 0.42343 0.11598 0.42877 0.10602 C 0.43919 0.08658 0.4539 0.06436 0.46341 0.04121 C 0.46875 0.02778 0.47539 0.01528 0.47877 0 C 0.48424 -0.02407 0.48112 -0.01157 0.48841 -0.0375 C 0.49036 -0.05578 0.49231 -0.07384 0.49414 -0.09212 C 0.49492 -0.10023 0.49635 -0.1081 0.49609 -0.1162 C 0.4957 -0.12893 0.49349 -0.1412 0.49218 -0.1537 C 0.47552 -0.15254 0.45885 -0.15231 0.44218 -0.15023 C 0.43541 -0.14953 0.43489 -0.14212 0.42877 -0.13657 C 0.42643 -0.13449 0.42369 -0.13449 0.42109 -0.13333 C 0.41914 -0.12986 0.41705 -0.12662 0.41536 -0.12291 C 0.4095 -0.11087 0.40442 -0.09467 0.39987 -0.08194 C 0.40052 -0.04768 0.3983 -0.01296 0.40182 0.02061 C 0.40299 0.03102 0.40937 0.03681 0.41341 0.04445 C 0.45208 0.11806 0.40403 0.02732 0.44804 0.09237 C 0.45026 0.09584 0.46302 0.11528 0.46718 0.11968 C 0.47213 0.125 0.48255 0.13334 0.48841 0.13681 C 0.49283 0.13936 0.49726 0.14213 0.50182 0.14375 C 0.51197 0.14676 0.53268 0.15047 0.53268 0.15047 C 0.57369 0.14815 0.61484 0.1507 0.65572 0.14375 C 0.67408 0.14051 0.69114 0.12385 0.7095 0.11968 L 0.72487 0.11621 C 0.73203 0.11065 0.73893 0.1044 0.74609 0.09931 C 0.75299 0.09422 0.76041 0.09121 0.76718 0.08565 C 0.77395 0.07987 0.77981 0.07107 0.78645 0.06505 C 0.79466 0.05741 0.80351 0.05278 0.81145 0.04445 C 0.83059 0.02431 0.84869 0.00139 0.86718 -0.02037 L 0.89036 -0.04768 C 0.89726 -0.05578 0.90494 -0.0625 0.91145 -0.07175 C 0.91783 -0.08078 0.92395 -0.0905 0.93072 -0.09907 C 0.9375 -0.10763 0.94492 -0.11458 0.95182 -0.12291 C 0.96666 -0.14097 0.98138 -0.15949 0.99609 -0.17777 C 1.00442 -0.18796 1.01263 -0.19861 1.02109 -0.20856 C 1.03307 -0.22245 1.04505 -0.23703 1.05755 -0.24953 C 1.07942 -0.27106 1.10247 -0.28935 1.12304 -0.31435 C 1.1332 -0.32685 1.14283 -0.3412 1.15377 -0.35208 C 1.16484 -0.36296 1.17708 -0.36944 1.18841 -0.37939 C 1.20846 -0.39675 1.22786 -0.41666 1.24804 -0.43402 C 1.25546 -0.4405 1.26354 -0.4449 1.27109 -0.45115 C 1.2789 -0.45763 1.28632 -0.46527 1.29414 -0.47175 C 1.30169 -0.47777 1.30963 -0.48263 1.31718 -0.48865 C 1.325 -0.49513 1.33242 -0.503 1.34036 -0.50902 C 1.34713 -0.51435 1.35455 -0.51736 1.36145 -0.52268 C 1.37187 -0.53101 1.38203 -0.5405 1.39218 -0.55 C 1.39557 -0.55324 1.39843 -0.55763 1.40182 -0.56041 C 1.40546 -0.56342 1.4095 -0.56481 1.41341 -0.56712 C 1.44908 -0.59027 1.40039 -0.55925 1.43072 -0.58078 C 1.44088 -0.58796 1.45208 -0.59143 1.46145 -0.60138 C 1.46471 -0.60486 1.46757 -0.60902 1.47109 -0.61157 C 1.47669 -0.61597 1.48268 -0.61805 1.48841 -0.62175 C 1.49101 -0.62361 1.49335 -0.62685 1.49609 -0.6287 C 1.49856 -0.63032 1.5013 -0.63055 1.50377 -0.63217 C 1.50651 -0.63379 1.50885 -0.63703 1.51145 -0.63888 C 1.51523 -0.64166 1.52304 -0.64583 1.52304 -0.64583 C 1.52487 -0.64814 1.52669 -0.65092 1.52877 -0.65254 C 1.54062 -0.66157 1.53255 -0.6493 1.54414 -0.66296 C 1.5457 -0.66458 1.54635 -0.66828 1.54804 -0.66967 C 1.55156 -0.67291 1.55572 -0.6743 1.5595 -0.67662 L 1.56536 -0.68009 L 1.56536 -0.68009 L 1.56536 -0.68009 " pathEditMode="relative" ptsTypes="AAAAAAAAAAAAAAAAAAAAAAAAAAAAAAAAAAAAAAAAAAAAAAAAAAAAAAAAAAAAAAAAAAAAAAAAAA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25 0.01158 0.00559 0.02385 0.00963 0.03426 C 0.01328 0.04352 0.01822 0.05116 0.02317 0.05811 C 0.0263 0.06274 0.02942 0.0676 0.03281 0.07176 C 0.05013 0.09514 0.03515 0.05903 0.07122 0.12315 C 0.09257 0.16112 0.08997 0.16204 0.13085 0.18473 C 0.13281 0.18588 0.17552 0.21019 0.18281 0.21204 C 0.19869 0.21598 0.23085 0.21899 0.23085 0.21899 C 0.26666 0.21783 0.3026 0.21852 0.33854 0.21551 C 0.34322 0.21505 0.34765 0.21158 0.35195 0.20857 C 0.36458 0.2 0.37942 0.19051 0.39036 0.17454 C 0.3983 0.1625 0.40599 0.15 0.41341 0.13681 C 0.41888 0.12709 0.42343 0.11598 0.42877 0.10602 C 0.43919 0.08658 0.4539 0.06436 0.46341 0.04121 C 0.46875 0.02778 0.47539 0.01528 0.47877 0 C 0.48424 -0.02407 0.48112 -0.01157 0.48841 -0.0375 C 0.49036 -0.05578 0.49231 -0.07384 0.49414 -0.09212 C 0.49492 -0.10023 0.49635 -0.1081 0.49609 -0.1162 C 0.4957 -0.12893 0.49349 -0.1412 0.49218 -0.1537 C 0.47552 -0.15254 0.45885 -0.15231 0.44218 -0.15023 C 0.43541 -0.14953 0.43489 -0.14212 0.42877 -0.13657 C 0.42643 -0.13449 0.42369 -0.13449 0.42109 -0.13333 C 0.41914 -0.12986 0.41705 -0.12662 0.41536 -0.12291 C 0.4095 -0.11087 0.40442 -0.09467 0.39987 -0.08194 C 0.40052 -0.04768 0.3983 -0.01296 0.40182 0.02061 C 0.40299 0.03102 0.40937 0.03681 0.41341 0.04445 C 0.45208 0.11806 0.40403 0.02732 0.44804 0.09237 C 0.45026 0.09584 0.46302 0.11528 0.46718 0.11968 C 0.47213 0.125 0.48255 0.13334 0.48841 0.13681 C 0.49283 0.13936 0.49726 0.14213 0.50182 0.14375 C 0.51197 0.14676 0.53268 0.15047 0.53268 0.15047 C 0.57369 0.14815 0.61484 0.1507 0.65572 0.14375 C 0.67408 0.14051 0.69114 0.12385 0.7095 0.11968 L 0.72487 0.11621 C 0.73203 0.11065 0.73893 0.1044 0.74609 0.09931 C 0.75299 0.09422 0.76041 0.09121 0.76718 0.08565 C 0.77395 0.07987 0.77981 0.07107 0.78645 0.06505 C 0.79466 0.05741 0.80351 0.05278 0.81145 0.04445 C 0.83059 0.02431 0.84869 0.00139 0.86718 -0.02037 L 0.89036 -0.04768 C 0.89726 -0.05578 0.90494 -0.0625 0.91145 -0.07175 C 0.91783 -0.08078 0.92395 -0.0905 0.93072 -0.09907 C 0.9375 -0.10763 0.94492 -0.11458 0.95182 -0.12291 C 0.96666 -0.14097 0.98138 -0.15949 0.99609 -0.17777 C 1.00442 -0.18796 1.01263 -0.19861 1.02109 -0.20856 C 1.03307 -0.22245 1.04505 -0.23703 1.05755 -0.24953 C 1.07942 -0.27106 1.10247 -0.28935 1.12304 -0.31435 C 1.1332 -0.32685 1.14283 -0.3412 1.15377 -0.35208 C 1.16484 -0.36296 1.17708 -0.36944 1.18841 -0.37939 C 1.20846 -0.39675 1.22786 -0.41666 1.24804 -0.43402 C 1.25546 -0.4405 1.26354 -0.4449 1.27109 -0.45115 C 1.2789 -0.45763 1.28632 -0.46527 1.29414 -0.47175 C 1.30169 -0.47777 1.30963 -0.48263 1.31718 -0.48865 C 1.325 -0.49513 1.33242 -0.503 1.34036 -0.50902 C 1.34713 -0.51435 1.35455 -0.51736 1.36145 -0.52268 C 1.37187 -0.53101 1.38203 -0.5405 1.39218 -0.55 C 1.39557 -0.55324 1.39843 -0.55763 1.40182 -0.56041 C 1.40546 -0.56342 1.4095 -0.56481 1.41341 -0.56712 C 1.44908 -0.59027 1.40039 -0.55925 1.43072 -0.58078 C 1.44088 -0.58796 1.45208 -0.59143 1.46145 -0.60138 C 1.46471 -0.60486 1.46757 -0.60902 1.47109 -0.61157 C 1.47669 -0.61597 1.48268 -0.61805 1.48841 -0.62175 C 1.49101 -0.62361 1.49335 -0.62685 1.49609 -0.6287 C 1.49856 -0.63032 1.5013 -0.63055 1.50377 -0.63217 C 1.50651 -0.63379 1.50885 -0.63703 1.51145 -0.63888 C 1.51523 -0.64166 1.52304 -0.64583 1.52304 -0.64583 C 1.52487 -0.64814 1.52669 -0.65092 1.52877 -0.65254 C 1.54062 -0.66157 1.53255 -0.6493 1.54414 -0.66296 C 1.5457 -0.66458 1.54635 -0.66828 1.54804 -0.66967 C 1.55156 -0.67291 1.55572 -0.6743 1.5595 -0.67662 L 1.56536 -0.68009 L 1.56536 -0.68009 L 1.56536 -0.68009 " pathEditMode="relative" ptsTypes="AAAAAAAAAAAAAAAAAAAAAAAAAA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922D743-9B7F-4CFE-A643-D129884089AC}"/>
              </a:ext>
            </a:extLst>
          </p:cNvPr>
          <p:cNvSpPr txBox="1"/>
          <p:nvPr/>
        </p:nvSpPr>
        <p:spPr>
          <a:xfrm>
            <a:off x="1808537" y="5786552"/>
            <a:ext cx="3114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이용률 전년 대비 지속적으로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4740DB-BB64-45EC-9467-F867F4C201C8}"/>
              </a:ext>
            </a:extLst>
          </p:cNvPr>
          <p:cNvGrpSpPr/>
          <p:nvPr/>
        </p:nvGrpSpPr>
        <p:grpSpPr>
          <a:xfrm>
            <a:off x="1244246" y="2615139"/>
            <a:ext cx="4144500" cy="2925192"/>
            <a:chOff x="859037" y="2364318"/>
            <a:chExt cx="5013957" cy="34222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5BBF043-CC23-4E54-AE51-845EF86C0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75"/>
            <a:stretch/>
          </p:blipFill>
          <p:spPr>
            <a:xfrm>
              <a:off x="859037" y="2364318"/>
              <a:ext cx="5013957" cy="342223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EF4C0C2-A3D2-4000-BB5A-B7AC8E79F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360" y="2788745"/>
              <a:ext cx="3308969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19041EF-512A-4FE9-B8ED-CC66C1FBA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02871" y="2952750"/>
              <a:ext cx="0" cy="95763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8CFF4E28-BAD5-4EF8-957D-29BF088218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r="8547"/>
          <a:stretch/>
        </p:blipFill>
        <p:spPr>
          <a:xfrm>
            <a:off x="6673819" y="2740549"/>
            <a:ext cx="3941705" cy="26743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E7058E-2FFC-4D07-A234-F1B60D2E2D0F}"/>
              </a:ext>
            </a:extLst>
          </p:cNvPr>
          <p:cNvSpPr txBox="1"/>
          <p:nvPr/>
        </p:nvSpPr>
        <p:spPr>
          <a:xfrm>
            <a:off x="6032101" y="5678830"/>
            <a:ext cx="522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 분석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위해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올라온 견해들을 분석하는 것이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중요해짐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6EAFCE-5229-4CC7-AD5A-7790E92D779F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16" name="Shape 231">
              <a:extLst>
                <a:ext uri="{FF2B5EF4-FFF2-40B4-BE49-F238E27FC236}">
                  <a16:creationId xmlns:a16="http://schemas.microsoft.com/office/drawing/2014/main" id="{9B453E75-95B5-4DDC-BC3B-D262F3764461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Intro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duction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CB5291BB-37AB-417F-94C7-D51E25E65353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1.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서론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20" name="Straight Connector 32">
              <a:extLst>
                <a:ext uri="{FF2B5EF4-FFF2-40B4-BE49-F238E27FC236}">
                  <a16:creationId xmlns:a16="http://schemas.microsoft.com/office/drawing/2014/main" id="{42EFA084-DBF8-4FD6-986F-1FBAC84033A3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2">
              <a:extLst>
                <a:ext uri="{FF2B5EF4-FFF2-40B4-BE49-F238E27FC236}">
                  <a16:creationId xmlns:a16="http://schemas.microsoft.com/office/drawing/2014/main" id="{D110BA86-AE67-4CF1-848D-CAF5663D4BDF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6BCBFE4-68AA-4A67-94F0-0D3AAF668109}"/>
              </a:ext>
            </a:extLst>
          </p:cNvPr>
          <p:cNvGrpSpPr/>
          <p:nvPr/>
        </p:nvGrpSpPr>
        <p:grpSpPr>
          <a:xfrm>
            <a:off x="845391" y="1722501"/>
            <a:ext cx="4623511" cy="338554"/>
            <a:chOff x="1145354" y="1597840"/>
            <a:chExt cx="4623511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FB7A86-80ED-40A7-B5FB-7FD6179A9BC8}"/>
                </a:ext>
              </a:extLst>
            </p:cNvPr>
            <p:cNvSpPr txBox="1"/>
            <p:nvPr/>
          </p:nvSpPr>
          <p:spPr>
            <a:xfrm>
              <a:off x="1191073" y="1597840"/>
              <a:ext cx="4577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SNS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이용률 변화에 따른 </a:t>
              </a:r>
              <a:r>
                <a:rPr lang="ko-KR" altLang="en-US" sz="16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가치 상승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8AC62A-8DD2-46E6-BF83-E89B1EE72739}"/>
                </a:ext>
              </a:extLst>
            </p:cNvPr>
            <p:cNvSpPr/>
            <p:nvPr/>
          </p:nvSpPr>
          <p:spPr>
            <a:xfrm>
              <a:off x="1145354" y="1598101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53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862A5E9-C459-4C28-A336-9AEC489686A9}"/>
              </a:ext>
            </a:extLst>
          </p:cNvPr>
          <p:cNvSpPr txBox="1"/>
          <p:nvPr/>
        </p:nvSpPr>
        <p:spPr>
          <a:xfrm>
            <a:off x="891110" y="1722762"/>
            <a:ext cx="5057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Koppel et al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 제시한 </a:t>
            </a:r>
            <a:r>
              <a:rPr lang="ko-KR" altLang="en-US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 추출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어려움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5033F3-967D-45D0-8E76-A338A83A3582}"/>
              </a:ext>
            </a:extLst>
          </p:cNvPr>
          <p:cNvGrpSpPr/>
          <p:nvPr/>
        </p:nvGrpSpPr>
        <p:grpSpPr>
          <a:xfrm>
            <a:off x="1082898" y="2439292"/>
            <a:ext cx="5399739" cy="747540"/>
            <a:chOff x="949548" y="2439292"/>
            <a:chExt cx="5399739" cy="7475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DF1B7D-DF88-435E-9A86-796E38926A30}"/>
                </a:ext>
              </a:extLst>
            </p:cNvPr>
            <p:cNvSpPr txBox="1"/>
            <p:nvPr/>
          </p:nvSpPr>
          <p:spPr>
            <a:xfrm>
              <a:off x="949548" y="2439292"/>
              <a:ext cx="3619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 문제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(Profiling Problem)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0A26A7-1BC9-42A4-BD85-2CA94CF5918A}"/>
                </a:ext>
              </a:extLst>
            </p:cNvPr>
            <p:cNvSpPr txBox="1"/>
            <p:nvPr/>
          </p:nvSpPr>
          <p:spPr>
            <a:xfrm>
              <a:off x="1281874" y="2879055"/>
              <a:ext cx="5067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사용자에 관한 가능한 많은 인구통계학적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심리학적 데이터 필요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ACECB4-5F2E-445A-9D8B-9CF4787B5C4D}"/>
              </a:ext>
            </a:extLst>
          </p:cNvPr>
          <p:cNvGrpSpPr/>
          <p:nvPr/>
        </p:nvGrpSpPr>
        <p:grpSpPr>
          <a:xfrm>
            <a:off x="1082898" y="3761021"/>
            <a:ext cx="5751896" cy="747540"/>
            <a:chOff x="949548" y="3761021"/>
            <a:chExt cx="5751896" cy="7475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EBD2BA-AB6A-4FD1-8D0A-8FB8747A92F7}"/>
                </a:ext>
              </a:extLst>
            </p:cNvPr>
            <p:cNvSpPr txBox="1"/>
            <p:nvPr/>
          </p:nvSpPr>
          <p:spPr>
            <a:xfrm>
              <a:off x="949548" y="3761021"/>
              <a:ext cx="5751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2.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서울에서 김 서방 찾기 문제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(Needle-in-a-haystack Problem)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7017A8-424F-484C-A59F-B227B8804DC3}"/>
                </a:ext>
              </a:extLst>
            </p:cNvPr>
            <p:cNvSpPr txBox="1"/>
            <p:nvPr/>
          </p:nvSpPr>
          <p:spPr>
            <a:xfrm>
              <a:off x="1281873" y="4200784"/>
              <a:ext cx="5067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사용자에 관한 가능한 많은 인구통계학적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심리학적 데이터 필요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CF2CBB-5E90-4AC2-81C0-5B46017A5FEF}"/>
              </a:ext>
            </a:extLst>
          </p:cNvPr>
          <p:cNvGrpSpPr/>
          <p:nvPr/>
        </p:nvGrpSpPr>
        <p:grpSpPr>
          <a:xfrm>
            <a:off x="1082898" y="5082750"/>
            <a:ext cx="4117336" cy="747067"/>
            <a:chOff x="949548" y="5220489"/>
            <a:chExt cx="4117336" cy="7470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22DB0D-A6E5-4B96-A282-0A39911FE138}"/>
                </a:ext>
              </a:extLst>
            </p:cNvPr>
            <p:cNvSpPr txBox="1"/>
            <p:nvPr/>
          </p:nvSpPr>
          <p:spPr>
            <a:xfrm>
              <a:off x="949548" y="5220489"/>
              <a:ext cx="3449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 문제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(Verification Problem)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4D3D2F-689D-4DD3-BF82-DFDC51D21ADB}"/>
                </a:ext>
              </a:extLst>
            </p:cNvPr>
            <p:cNvSpPr txBox="1"/>
            <p:nvPr/>
          </p:nvSpPr>
          <p:spPr>
            <a:xfrm>
              <a:off x="1281873" y="5659779"/>
              <a:ext cx="3785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사용자가 실제 작성자인지의 여부를 알 수 없음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E0D1E9-B76A-4AEA-B85A-47A031949DEE}"/>
              </a:ext>
            </a:extLst>
          </p:cNvPr>
          <p:cNvSpPr/>
          <p:nvPr/>
        </p:nvSpPr>
        <p:spPr>
          <a:xfrm>
            <a:off x="845391" y="1722762"/>
            <a:ext cx="45719" cy="338293"/>
          </a:xfrm>
          <a:prstGeom prst="rect">
            <a:avLst/>
          </a:prstGeom>
          <a:solidFill>
            <a:srgbClr val="7F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D0C9A1-66D4-487C-845B-3FE9E3649997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19" name="Shape 231">
              <a:extLst>
                <a:ext uri="{FF2B5EF4-FFF2-40B4-BE49-F238E27FC236}">
                  <a16:creationId xmlns:a16="http://schemas.microsoft.com/office/drawing/2014/main" id="{474B8AAB-3F74-47D1-9B28-B02553B96CC2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Thesis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F6D2DAD-A52F-4C6A-81E9-D342E059B9B7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2.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관련 논문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23" name="Straight Connector 32">
              <a:extLst>
                <a:ext uri="{FF2B5EF4-FFF2-40B4-BE49-F238E27FC236}">
                  <a16:creationId xmlns:a16="http://schemas.microsoft.com/office/drawing/2014/main" id="{1D0D501C-D68A-446F-B442-9C7A4F5B8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2">
              <a:extLst>
                <a:ext uri="{FF2B5EF4-FFF2-40B4-BE49-F238E27FC236}">
                  <a16:creationId xmlns:a16="http://schemas.microsoft.com/office/drawing/2014/main" id="{D126E7DD-9313-481F-8E48-659E398A8A51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3BCD3DE-6C95-4D4E-95EC-1BB479FA7583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12" name="Shape 231">
              <a:extLst>
                <a:ext uri="{FF2B5EF4-FFF2-40B4-BE49-F238E27FC236}">
                  <a16:creationId xmlns:a16="http://schemas.microsoft.com/office/drawing/2014/main" id="{3455492B-7E42-4CB5-9C08-8D5C68E420DE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Thesis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A9CEFDC6-9162-48A6-9676-78329D3F4FEC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2.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관련 논문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Connector 32">
              <a:extLst>
                <a:ext uri="{FF2B5EF4-FFF2-40B4-BE49-F238E27FC236}">
                  <a16:creationId xmlns:a16="http://schemas.microsoft.com/office/drawing/2014/main" id="{0BF41B63-4C2B-4C7A-A548-2BC256D8FD6D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2">
              <a:extLst>
                <a:ext uri="{FF2B5EF4-FFF2-40B4-BE49-F238E27FC236}">
                  <a16:creationId xmlns:a16="http://schemas.microsoft.com/office/drawing/2014/main" id="{C2A2EC17-0A20-42CB-B8CB-7F1F566A0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C49CE1-AADB-45E2-BDF8-DB1DB55AE822}"/>
              </a:ext>
            </a:extLst>
          </p:cNvPr>
          <p:cNvGrpSpPr/>
          <p:nvPr/>
        </p:nvGrpSpPr>
        <p:grpSpPr>
          <a:xfrm>
            <a:off x="6925533" y="2409542"/>
            <a:ext cx="1122535" cy="3753934"/>
            <a:chOff x="8229601" y="2182117"/>
            <a:chExt cx="1122535" cy="375393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EB9ADD6-CB0D-402B-98F2-7CB7CF796FA1}"/>
                </a:ext>
              </a:extLst>
            </p:cNvPr>
            <p:cNvCxnSpPr>
              <a:cxnSpLocks/>
            </p:cNvCxnSpPr>
            <p:nvPr/>
          </p:nvCxnSpPr>
          <p:spPr>
            <a:xfrm>
              <a:off x="9339944" y="2182117"/>
              <a:ext cx="0" cy="3753934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836761C-D3F8-40D5-8187-5F5A355E8815}"/>
                </a:ext>
              </a:extLst>
            </p:cNvPr>
            <p:cNvCxnSpPr/>
            <p:nvPr/>
          </p:nvCxnSpPr>
          <p:spPr>
            <a:xfrm>
              <a:off x="8241793" y="2193547"/>
              <a:ext cx="1110343" cy="0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B026AA-B3AB-41E2-8593-8849CC817F92}"/>
                </a:ext>
              </a:extLst>
            </p:cNvPr>
            <p:cNvCxnSpPr/>
            <p:nvPr/>
          </p:nvCxnSpPr>
          <p:spPr>
            <a:xfrm>
              <a:off x="8229601" y="5922716"/>
              <a:ext cx="1110343" cy="0"/>
            </a:xfrm>
            <a:prstGeom prst="line">
              <a:avLst/>
            </a:prstGeom>
            <a:ln w="25400">
              <a:solidFill>
                <a:srgbClr val="38B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1532BE-0321-4BFB-B117-2F86D9D4C0F4}"/>
              </a:ext>
            </a:extLst>
          </p:cNvPr>
          <p:cNvGrpSpPr/>
          <p:nvPr/>
        </p:nvGrpSpPr>
        <p:grpSpPr>
          <a:xfrm>
            <a:off x="8418833" y="3382729"/>
            <a:ext cx="1798889" cy="1599882"/>
            <a:chOff x="8461339" y="3264129"/>
            <a:chExt cx="1798889" cy="15998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19D1F-9177-4BE7-AB6A-99988231F37C}"/>
                </a:ext>
              </a:extLst>
            </p:cNvPr>
            <p:cNvSpPr txBox="1"/>
            <p:nvPr/>
          </p:nvSpPr>
          <p:spPr>
            <a:xfrm>
              <a:off x="8461339" y="4116883"/>
              <a:ext cx="1798889" cy="747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팔로워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–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팔로잉 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관계로 해결하고자 함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3EFE4E-E8C0-4DF6-8DE7-395BB0E3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328" y="3264129"/>
              <a:ext cx="792911" cy="80325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602C1C-39AB-4583-8DAE-36C4A9FAA596}"/>
              </a:ext>
            </a:extLst>
          </p:cNvPr>
          <p:cNvSpPr txBox="1"/>
          <p:nvPr/>
        </p:nvSpPr>
        <p:spPr>
          <a:xfrm>
            <a:off x="891110" y="1722762"/>
            <a:ext cx="5057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Koppel et al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 제시한 </a:t>
            </a:r>
            <a:r>
              <a:rPr lang="ko-KR" altLang="en-US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 추출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어려움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BDD636-B96C-4153-9D59-CD9395654E14}"/>
              </a:ext>
            </a:extLst>
          </p:cNvPr>
          <p:cNvSpPr/>
          <p:nvPr/>
        </p:nvSpPr>
        <p:spPr>
          <a:xfrm>
            <a:off x="845391" y="1722762"/>
            <a:ext cx="45719" cy="338293"/>
          </a:xfrm>
          <a:prstGeom prst="rect">
            <a:avLst/>
          </a:prstGeom>
          <a:solidFill>
            <a:srgbClr val="7F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6347C0-97F2-4B8E-B044-C59FC4F9D8B2}"/>
              </a:ext>
            </a:extLst>
          </p:cNvPr>
          <p:cNvGrpSpPr/>
          <p:nvPr/>
        </p:nvGrpSpPr>
        <p:grpSpPr>
          <a:xfrm>
            <a:off x="1082898" y="2439292"/>
            <a:ext cx="5399739" cy="747540"/>
            <a:chOff x="949548" y="2439292"/>
            <a:chExt cx="5399739" cy="7475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BC86DD-FE79-4C03-A415-2FAD77EB0317}"/>
                </a:ext>
              </a:extLst>
            </p:cNvPr>
            <p:cNvSpPr txBox="1"/>
            <p:nvPr/>
          </p:nvSpPr>
          <p:spPr>
            <a:xfrm>
              <a:off x="949548" y="2439292"/>
              <a:ext cx="3619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 문제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(Profiling Problem)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8D6DEA-8AC1-4087-9D53-D12FF30F4B56}"/>
                </a:ext>
              </a:extLst>
            </p:cNvPr>
            <p:cNvSpPr txBox="1"/>
            <p:nvPr/>
          </p:nvSpPr>
          <p:spPr>
            <a:xfrm>
              <a:off x="1281874" y="2879055"/>
              <a:ext cx="5067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사용자에 관한 가능한 많은 인구통계학적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심리학적 데이터 필요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9F44750-EA48-4A25-A2D1-651C7670DAF9}"/>
              </a:ext>
            </a:extLst>
          </p:cNvPr>
          <p:cNvGrpSpPr/>
          <p:nvPr/>
        </p:nvGrpSpPr>
        <p:grpSpPr>
          <a:xfrm>
            <a:off x="1082898" y="3761021"/>
            <a:ext cx="5751896" cy="747540"/>
            <a:chOff x="949548" y="3761021"/>
            <a:chExt cx="5751896" cy="7475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923A9B-C25E-426F-81D1-D190597B5956}"/>
                </a:ext>
              </a:extLst>
            </p:cNvPr>
            <p:cNvSpPr txBox="1"/>
            <p:nvPr/>
          </p:nvSpPr>
          <p:spPr>
            <a:xfrm>
              <a:off x="949548" y="3761021"/>
              <a:ext cx="5751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2.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서울에서 김 서방 찾기 문제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(Needle-in-a-haystack Problem)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DB178-C3DC-42DF-AE47-60DAE4CB8EAF}"/>
                </a:ext>
              </a:extLst>
            </p:cNvPr>
            <p:cNvSpPr txBox="1"/>
            <p:nvPr/>
          </p:nvSpPr>
          <p:spPr>
            <a:xfrm>
              <a:off x="1281873" y="4200784"/>
              <a:ext cx="5067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사용자에 관한 가능한 많은 인구통계학적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심리학적 데이터 필요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B311CD6-40C6-4FB7-A28D-8E38AA145589}"/>
              </a:ext>
            </a:extLst>
          </p:cNvPr>
          <p:cNvGrpSpPr/>
          <p:nvPr/>
        </p:nvGrpSpPr>
        <p:grpSpPr>
          <a:xfrm>
            <a:off x="1082898" y="5082750"/>
            <a:ext cx="4117336" cy="747067"/>
            <a:chOff x="949548" y="5220489"/>
            <a:chExt cx="4117336" cy="74706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37E8D9-6FC9-412E-9F6E-49FE56630299}"/>
                </a:ext>
              </a:extLst>
            </p:cNvPr>
            <p:cNvSpPr txBox="1"/>
            <p:nvPr/>
          </p:nvSpPr>
          <p:spPr>
            <a:xfrm>
              <a:off x="949548" y="5220489"/>
              <a:ext cx="3449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 문제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(Verification Problem)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C6D029-C145-435F-A405-905954E3E829}"/>
                </a:ext>
              </a:extLst>
            </p:cNvPr>
            <p:cNvSpPr txBox="1"/>
            <p:nvPr/>
          </p:nvSpPr>
          <p:spPr>
            <a:xfrm>
              <a:off x="1281873" y="5659779"/>
              <a:ext cx="3785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사용자가 실제 작성자인지의 여부를 알 수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6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C73AE7-701E-42D4-9396-1EBA7C779DAB}"/>
              </a:ext>
            </a:extLst>
          </p:cNvPr>
          <p:cNvSpPr txBox="1"/>
          <p:nvPr/>
        </p:nvSpPr>
        <p:spPr>
          <a:xfrm>
            <a:off x="6644250" y="3116898"/>
            <a:ext cx="335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일본어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문자를 제외하고 모두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3C2B8-35E5-467F-9D52-7997669D1AAB}"/>
              </a:ext>
            </a:extLst>
          </p:cNvPr>
          <p:cNvSpPr txBox="1"/>
          <p:nvPr/>
        </p:nvSpPr>
        <p:spPr>
          <a:xfrm>
            <a:off x="6633029" y="4340344"/>
            <a:ext cx="3334567" cy="747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사전 기반의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하나의 키워드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매칭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37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살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- 74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년생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여자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숙녀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3EEDF5-A6D8-4F3F-81BB-C81454124C43}"/>
              </a:ext>
            </a:extLst>
          </p:cNvPr>
          <p:cNvGrpSpPr/>
          <p:nvPr/>
        </p:nvGrpSpPr>
        <p:grpSpPr>
          <a:xfrm>
            <a:off x="952539" y="2350453"/>
            <a:ext cx="5143461" cy="3979782"/>
            <a:chOff x="222135" y="1887855"/>
            <a:chExt cx="5143461" cy="39797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A693A8-0B37-4401-88A4-17846A462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CFDFD"/>
                </a:clrFrom>
                <a:clrTo>
                  <a:srgbClr val="FCFD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2135" y="1887855"/>
              <a:ext cx="5143461" cy="3979782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01AD6B6-9C3C-4C1E-988C-CF2279F7316A}"/>
                </a:ext>
              </a:extLst>
            </p:cNvPr>
            <p:cNvCxnSpPr/>
            <p:nvPr/>
          </p:nvCxnSpPr>
          <p:spPr>
            <a:xfrm>
              <a:off x="3834130" y="2582863"/>
              <a:ext cx="88392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8E22998-1D38-400C-B6A9-5666F4BC0EB5}"/>
                </a:ext>
              </a:extLst>
            </p:cNvPr>
            <p:cNvCxnSpPr>
              <a:cxnSpLocks/>
            </p:cNvCxnSpPr>
            <p:nvPr/>
          </p:nvCxnSpPr>
          <p:spPr>
            <a:xfrm>
              <a:off x="779780" y="2914650"/>
              <a:ext cx="20751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5A44C2-6F9D-4074-A72D-540118460EB2}"/>
              </a:ext>
            </a:extLst>
          </p:cNvPr>
          <p:cNvGrpSpPr/>
          <p:nvPr/>
        </p:nvGrpSpPr>
        <p:grpSpPr>
          <a:xfrm>
            <a:off x="843485" y="1725235"/>
            <a:ext cx="2285342" cy="338554"/>
            <a:chOff x="845391" y="1722762"/>
            <a:chExt cx="2285342" cy="3385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1003D5-C565-4A1C-AD66-E71501D48E2B}"/>
                </a:ext>
              </a:extLst>
            </p:cNvPr>
            <p:cNvSpPr txBox="1"/>
            <p:nvPr/>
          </p:nvSpPr>
          <p:spPr>
            <a:xfrm>
              <a:off x="900635" y="1722762"/>
              <a:ext cx="2230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대상 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–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 트위터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3F3105-305B-4869-8CBC-8E05805897C3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DAE8C1-1EF5-4A82-AFE2-3D042DCD8F95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18" name="Shape 231">
              <a:extLst>
                <a:ext uri="{FF2B5EF4-FFF2-40B4-BE49-F238E27FC236}">
                  <a16:creationId xmlns:a16="http://schemas.microsoft.com/office/drawing/2014/main" id="{22BF837F-8D29-4BFC-B42A-C9F035F6A38E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Data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Collection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019D8535-F41D-408F-ABE1-9C5F4C23DD9E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3.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사용 데이터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20" name="Straight Connector 32">
              <a:extLst>
                <a:ext uri="{FF2B5EF4-FFF2-40B4-BE49-F238E27FC236}">
                  <a16:creationId xmlns:a16="http://schemas.microsoft.com/office/drawing/2014/main" id="{94186CB6-15A6-432E-9566-609F76741E06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2">
              <a:extLst>
                <a:ext uri="{FF2B5EF4-FFF2-40B4-BE49-F238E27FC236}">
                  <a16:creationId xmlns:a16="http://schemas.microsoft.com/office/drawing/2014/main" id="{D8539349-8C61-4D33-B9EB-592917462531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68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EFA31D-AC32-4E68-8276-C6D4C710728A}"/>
              </a:ext>
            </a:extLst>
          </p:cNvPr>
          <p:cNvSpPr/>
          <p:nvPr/>
        </p:nvSpPr>
        <p:spPr>
          <a:xfrm>
            <a:off x="1443882" y="2494722"/>
            <a:ext cx="1243529" cy="3806481"/>
          </a:xfrm>
          <a:prstGeom prst="rect">
            <a:avLst/>
          </a:prstGeom>
          <a:solidFill>
            <a:srgbClr val="7F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0F4F6-962B-4D8A-B900-EB6B39451C6A}"/>
              </a:ext>
            </a:extLst>
          </p:cNvPr>
          <p:cNvSpPr txBox="1"/>
          <p:nvPr/>
        </p:nvSpPr>
        <p:spPr>
          <a:xfrm>
            <a:off x="891110" y="1722501"/>
            <a:ext cx="3607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정보가 알려진 사용자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기혼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미혼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A98EC8-E5AE-4D2E-984F-CB33EEAFD1FF}"/>
              </a:ext>
            </a:extLst>
          </p:cNvPr>
          <p:cNvGrpSpPr/>
          <p:nvPr/>
        </p:nvGrpSpPr>
        <p:grpSpPr>
          <a:xfrm>
            <a:off x="1518642" y="2618342"/>
            <a:ext cx="9229476" cy="3570904"/>
            <a:chOff x="391019" y="1862999"/>
            <a:chExt cx="11177334" cy="44213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63ED7-4C76-4AAB-9D95-9BACBC4BC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849" y="1862999"/>
              <a:ext cx="1614560" cy="161456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AE71D55-9161-4FEF-8758-DB87B6D1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497" y="1862999"/>
              <a:ext cx="1614560" cy="161456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046C1D-87C9-424A-9582-B52D2775B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793" y="1862999"/>
              <a:ext cx="1614560" cy="161456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B2BAE0D-AA16-4590-94BE-8AF29EC76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145" y="1862999"/>
              <a:ext cx="1614560" cy="16145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53CBD3-2EDF-416C-8572-0DC5AA2C4F5A}"/>
                </a:ext>
              </a:extLst>
            </p:cNvPr>
            <p:cNvSpPr txBox="1"/>
            <p:nvPr/>
          </p:nvSpPr>
          <p:spPr>
            <a:xfrm>
              <a:off x="2161780" y="3662903"/>
              <a:ext cx="1114701" cy="64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(1109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E9195F-116F-4E98-8C31-B7D952154A1A}"/>
                </a:ext>
              </a:extLst>
            </p:cNvPr>
            <p:cNvSpPr txBox="1"/>
            <p:nvPr/>
          </p:nvSpPr>
          <p:spPr>
            <a:xfrm>
              <a:off x="4842428" y="3620409"/>
              <a:ext cx="1114701" cy="64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(3635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788E08-56EB-49C2-9064-FFDFD47823E0}"/>
                </a:ext>
              </a:extLst>
            </p:cNvPr>
            <p:cNvSpPr txBox="1"/>
            <p:nvPr/>
          </p:nvSpPr>
          <p:spPr>
            <a:xfrm>
              <a:off x="7523076" y="3577916"/>
              <a:ext cx="1114701" cy="64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30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(1574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A7F784-9D93-470B-83CE-2DEAE9BEB298}"/>
                </a:ext>
              </a:extLst>
            </p:cNvPr>
            <p:cNvSpPr txBox="1"/>
            <p:nvPr/>
          </p:nvSpPr>
          <p:spPr>
            <a:xfrm>
              <a:off x="10181397" y="3705397"/>
              <a:ext cx="1159352" cy="64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40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 이상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(1020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56A0B6-3A30-4E66-893C-4C977A1A639E}"/>
                </a:ext>
              </a:extLst>
            </p:cNvPr>
            <p:cNvSpPr txBox="1"/>
            <p:nvPr/>
          </p:nvSpPr>
          <p:spPr>
            <a:xfrm>
              <a:off x="457024" y="2935074"/>
              <a:ext cx="1126349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나이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(4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A498A8-9DBB-4C71-A85B-07C91BE0B629}"/>
                </a:ext>
              </a:extLst>
            </p:cNvPr>
            <p:cNvSpPr txBox="1"/>
            <p:nvPr/>
          </p:nvSpPr>
          <p:spPr>
            <a:xfrm>
              <a:off x="457024" y="4613767"/>
              <a:ext cx="1126349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A33F53-186C-4277-86BA-F8798A4EC222}"/>
                </a:ext>
              </a:extLst>
            </p:cNvPr>
            <p:cNvSpPr txBox="1"/>
            <p:nvPr/>
          </p:nvSpPr>
          <p:spPr>
            <a:xfrm>
              <a:off x="2021799" y="4613767"/>
              <a:ext cx="1038990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훗카이도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A4E8C6-D43D-4330-8BA2-E64C10345FD6}"/>
                </a:ext>
              </a:extLst>
            </p:cNvPr>
            <p:cNvSpPr txBox="1"/>
            <p:nvPr/>
          </p:nvSpPr>
          <p:spPr>
            <a:xfrm>
              <a:off x="3860911" y="4613767"/>
              <a:ext cx="631315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간토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8DF4E3-F6A0-4752-B6B6-F2355D5792BD}"/>
                </a:ext>
              </a:extLst>
            </p:cNvPr>
            <p:cNvSpPr txBox="1"/>
            <p:nvPr/>
          </p:nvSpPr>
          <p:spPr>
            <a:xfrm>
              <a:off x="5306908" y="4613767"/>
              <a:ext cx="1242829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호쿠신에츠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51401E-8C9D-4547-8D7E-072C1F971EB8}"/>
                </a:ext>
              </a:extLst>
            </p:cNvPr>
            <p:cNvSpPr txBox="1"/>
            <p:nvPr/>
          </p:nvSpPr>
          <p:spPr>
            <a:xfrm>
              <a:off x="7378979" y="4613767"/>
              <a:ext cx="835153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도카이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982425-F0D0-4FD0-8BE9-A9843BDFA22D}"/>
                </a:ext>
              </a:extLst>
            </p:cNvPr>
            <p:cNvSpPr txBox="1"/>
            <p:nvPr/>
          </p:nvSpPr>
          <p:spPr>
            <a:xfrm>
              <a:off x="10416573" y="4613767"/>
              <a:ext cx="835153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주고쿠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3F6F18-DC92-49DD-B415-712B11042B83}"/>
                </a:ext>
              </a:extLst>
            </p:cNvPr>
            <p:cNvSpPr txBox="1"/>
            <p:nvPr/>
          </p:nvSpPr>
          <p:spPr>
            <a:xfrm>
              <a:off x="8999695" y="4613767"/>
              <a:ext cx="631315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긴키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80488A-6C22-4D26-8D43-E78960DFA6BB}"/>
                </a:ext>
              </a:extLst>
            </p:cNvPr>
            <p:cNvSpPr txBox="1"/>
            <p:nvPr/>
          </p:nvSpPr>
          <p:spPr>
            <a:xfrm>
              <a:off x="457024" y="5307215"/>
              <a:ext cx="1126349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직업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4B6ED4-E993-4692-8C76-5F21C2D3F54E}"/>
                </a:ext>
              </a:extLst>
            </p:cNvPr>
            <p:cNvSpPr txBox="1"/>
            <p:nvPr/>
          </p:nvSpPr>
          <p:spPr>
            <a:xfrm>
              <a:off x="2048271" y="5307215"/>
              <a:ext cx="835153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직장인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776F38-6850-47E5-9D3B-BCDEC2898917}"/>
                </a:ext>
              </a:extLst>
            </p:cNvPr>
            <p:cNvSpPr txBox="1"/>
            <p:nvPr/>
          </p:nvSpPr>
          <p:spPr>
            <a:xfrm>
              <a:off x="3570991" y="5307215"/>
              <a:ext cx="1242829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아르바이트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05580F-CB69-4AF1-B03B-DB89E07F21A0}"/>
                </a:ext>
              </a:extLst>
            </p:cNvPr>
            <p:cNvSpPr txBox="1"/>
            <p:nvPr/>
          </p:nvSpPr>
          <p:spPr>
            <a:xfrm>
              <a:off x="5525673" y="5307215"/>
              <a:ext cx="1099171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 사업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EA57E7-7445-4939-ABAD-A9C3B7CD2BCF}"/>
                </a:ext>
              </a:extLst>
            </p:cNvPr>
            <p:cNvSpPr txBox="1"/>
            <p:nvPr/>
          </p:nvSpPr>
          <p:spPr>
            <a:xfrm>
              <a:off x="7309701" y="5307215"/>
              <a:ext cx="835153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공무원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0CBD511-9080-456E-B9E5-6689B202D907}"/>
                </a:ext>
              </a:extLst>
            </p:cNvPr>
            <p:cNvSpPr txBox="1"/>
            <p:nvPr/>
          </p:nvSpPr>
          <p:spPr>
            <a:xfrm>
              <a:off x="10518491" y="5307215"/>
              <a:ext cx="631315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학생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10782D-AC2C-4198-8AC3-A1DF1680D6E8}"/>
                </a:ext>
              </a:extLst>
            </p:cNvPr>
            <p:cNvSpPr txBox="1"/>
            <p:nvPr/>
          </p:nvSpPr>
          <p:spPr>
            <a:xfrm>
              <a:off x="8818925" y="5307215"/>
              <a:ext cx="1038990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가정주부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CD124C-7A3E-41B2-A847-E544C5694455}"/>
                </a:ext>
              </a:extLst>
            </p:cNvPr>
            <p:cNvSpPr txBox="1"/>
            <p:nvPr/>
          </p:nvSpPr>
          <p:spPr>
            <a:xfrm>
              <a:off x="391019" y="5903254"/>
              <a:ext cx="1258358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취미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(10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0F4824-EE20-48CC-A61A-218044EB16A4}"/>
                </a:ext>
              </a:extLst>
            </p:cNvPr>
            <p:cNvSpPr txBox="1"/>
            <p:nvPr/>
          </p:nvSpPr>
          <p:spPr>
            <a:xfrm>
              <a:off x="2150189" y="5903254"/>
              <a:ext cx="631315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독서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F84EA-3E83-4117-92BB-8D69301B5B06}"/>
                </a:ext>
              </a:extLst>
            </p:cNvPr>
            <p:cNvSpPr txBox="1"/>
            <p:nvPr/>
          </p:nvSpPr>
          <p:spPr>
            <a:xfrm>
              <a:off x="3496535" y="5903254"/>
              <a:ext cx="835153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식도락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43E91-EC74-42C7-BC04-A198583A969B}"/>
                </a:ext>
              </a:extLst>
            </p:cNvPr>
            <p:cNvSpPr txBox="1"/>
            <p:nvPr/>
          </p:nvSpPr>
          <p:spPr>
            <a:xfrm>
              <a:off x="5046719" y="5903254"/>
              <a:ext cx="631315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탈것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EAAC08-41DB-410D-B98D-C6FDC4D0A99B}"/>
                </a:ext>
              </a:extLst>
            </p:cNvPr>
            <p:cNvSpPr txBox="1"/>
            <p:nvPr/>
          </p:nvSpPr>
          <p:spPr>
            <a:xfrm>
              <a:off x="6363947" y="5903254"/>
              <a:ext cx="394475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IT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01DDE-86CE-4DD1-92EE-867481F2E456}"/>
                </a:ext>
              </a:extLst>
            </p:cNvPr>
            <p:cNvSpPr txBox="1"/>
            <p:nvPr/>
          </p:nvSpPr>
          <p:spPr>
            <a:xfrm>
              <a:off x="10365131" y="5903254"/>
              <a:ext cx="938042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 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···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2CC5A-E357-4436-B122-CBBB319E57B3}"/>
                </a:ext>
              </a:extLst>
            </p:cNvPr>
            <p:cNvSpPr txBox="1"/>
            <p:nvPr/>
          </p:nvSpPr>
          <p:spPr>
            <a:xfrm>
              <a:off x="9009077" y="5903254"/>
              <a:ext cx="631315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게임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EFBE23-A117-402E-998C-E734A637B7B4}"/>
                </a:ext>
              </a:extLst>
            </p:cNvPr>
            <p:cNvSpPr txBox="1"/>
            <p:nvPr/>
          </p:nvSpPr>
          <p:spPr>
            <a:xfrm>
              <a:off x="7458892" y="5903254"/>
              <a:ext cx="835153" cy="3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스포츠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26AD0F-E604-4786-B29A-EB989477F3F5}"/>
              </a:ext>
            </a:extLst>
          </p:cNvPr>
          <p:cNvSpPr/>
          <p:nvPr/>
        </p:nvSpPr>
        <p:spPr>
          <a:xfrm>
            <a:off x="845391" y="1722762"/>
            <a:ext cx="45719" cy="338293"/>
          </a:xfrm>
          <a:prstGeom prst="rect">
            <a:avLst/>
          </a:prstGeom>
          <a:solidFill>
            <a:srgbClr val="7F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7BE480-7CD6-4B8F-9A06-F5E4B2059E0D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49" name="Shape 231">
              <a:extLst>
                <a:ext uri="{FF2B5EF4-FFF2-40B4-BE49-F238E27FC236}">
                  <a16:creationId xmlns:a16="http://schemas.microsoft.com/office/drawing/2014/main" id="{5D93A660-6DF8-41F4-A6AD-A3765F08843C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Data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Collection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50" name="Rectangle 30">
              <a:extLst>
                <a:ext uri="{FF2B5EF4-FFF2-40B4-BE49-F238E27FC236}">
                  <a16:creationId xmlns:a16="http://schemas.microsoft.com/office/drawing/2014/main" id="{AE21D4DC-1E4A-43D4-8FD0-B0CC83D92B97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3.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사용 데이터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51" name="Straight Connector 32">
              <a:extLst>
                <a:ext uri="{FF2B5EF4-FFF2-40B4-BE49-F238E27FC236}">
                  <a16:creationId xmlns:a16="http://schemas.microsoft.com/office/drawing/2014/main" id="{D27FA0AF-AC50-4B02-A16E-3A672DD79215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2">
              <a:extLst>
                <a:ext uri="{FF2B5EF4-FFF2-40B4-BE49-F238E27FC236}">
                  <a16:creationId xmlns:a16="http://schemas.microsoft.com/office/drawing/2014/main" id="{411065CE-996D-4008-9113-91323A6DD7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81AF9C-C577-4B88-B313-43FD6AF17816}"/>
              </a:ext>
            </a:extLst>
          </p:cNvPr>
          <p:cNvCxnSpPr>
            <a:cxnSpLocks/>
          </p:cNvCxnSpPr>
          <p:nvPr/>
        </p:nvCxnSpPr>
        <p:spPr>
          <a:xfrm>
            <a:off x="2687423" y="2494722"/>
            <a:ext cx="0" cy="3806484"/>
          </a:xfrm>
          <a:prstGeom prst="line">
            <a:avLst/>
          </a:prstGeom>
          <a:ln w="19050">
            <a:solidFill>
              <a:srgbClr val="38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83BA3F-1F74-4BAA-9F18-9E59FB8A8DE0}"/>
              </a:ext>
            </a:extLst>
          </p:cNvPr>
          <p:cNvCxnSpPr>
            <a:cxnSpLocks/>
          </p:cNvCxnSpPr>
          <p:nvPr/>
        </p:nvCxnSpPr>
        <p:spPr>
          <a:xfrm>
            <a:off x="1443882" y="4730044"/>
            <a:ext cx="9304236" cy="0"/>
          </a:xfrm>
          <a:prstGeom prst="line">
            <a:avLst/>
          </a:prstGeom>
          <a:ln w="19050">
            <a:solidFill>
              <a:srgbClr val="38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6B91CC8-4C0C-40BB-9283-B78A9A4A8216}"/>
              </a:ext>
            </a:extLst>
          </p:cNvPr>
          <p:cNvCxnSpPr>
            <a:cxnSpLocks/>
          </p:cNvCxnSpPr>
          <p:nvPr/>
        </p:nvCxnSpPr>
        <p:spPr>
          <a:xfrm>
            <a:off x="1443882" y="5294489"/>
            <a:ext cx="9304236" cy="0"/>
          </a:xfrm>
          <a:prstGeom prst="line">
            <a:avLst/>
          </a:prstGeom>
          <a:ln w="19050">
            <a:solidFill>
              <a:srgbClr val="38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4107F96-C625-479E-A390-20D2E840961C}"/>
              </a:ext>
            </a:extLst>
          </p:cNvPr>
          <p:cNvCxnSpPr>
            <a:cxnSpLocks/>
          </p:cNvCxnSpPr>
          <p:nvPr/>
        </p:nvCxnSpPr>
        <p:spPr>
          <a:xfrm>
            <a:off x="1443882" y="5813778"/>
            <a:ext cx="9304236" cy="0"/>
          </a:xfrm>
          <a:prstGeom prst="line">
            <a:avLst/>
          </a:prstGeom>
          <a:ln w="19050">
            <a:solidFill>
              <a:srgbClr val="38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75CE7E9-5785-49EE-8696-DB4C688517A3}"/>
              </a:ext>
            </a:extLst>
          </p:cNvPr>
          <p:cNvCxnSpPr>
            <a:cxnSpLocks/>
          </p:cNvCxnSpPr>
          <p:nvPr/>
        </p:nvCxnSpPr>
        <p:spPr>
          <a:xfrm>
            <a:off x="1443882" y="2494722"/>
            <a:ext cx="9304236" cy="0"/>
          </a:xfrm>
          <a:prstGeom prst="line">
            <a:avLst/>
          </a:prstGeom>
          <a:ln w="19050">
            <a:solidFill>
              <a:srgbClr val="38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4385496-6BF8-4220-A315-9E8348D84F2A}"/>
              </a:ext>
            </a:extLst>
          </p:cNvPr>
          <p:cNvCxnSpPr>
            <a:cxnSpLocks/>
          </p:cNvCxnSpPr>
          <p:nvPr/>
        </p:nvCxnSpPr>
        <p:spPr>
          <a:xfrm>
            <a:off x="1445356" y="6294658"/>
            <a:ext cx="9304236" cy="0"/>
          </a:xfrm>
          <a:prstGeom prst="line">
            <a:avLst/>
          </a:prstGeom>
          <a:ln w="19050">
            <a:solidFill>
              <a:srgbClr val="38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2D57F0A-3C70-4144-A589-EBFE5965BF23}"/>
              </a:ext>
            </a:extLst>
          </p:cNvPr>
          <p:cNvCxnSpPr>
            <a:cxnSpLocks/>
          </p:cNvCxnSpPr>
          <p:nvPr/>
        </p:nvCxnSpPr>
        <p:spPr>
          <a:xfrm>
            <a:off x="10744002" y="2496274"/>
            <a:ext cx="0" cy="3806484"/>
          </a:xfrm>
          <a:prstGeom prst="line">
            <a:avLst/>
          </a:prstGeom>
          <a:ln w="19050">
            <a:solidFill>
              <a:srgbClr val="38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2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55FE8D-C8BC-428E-B9D7-8FD3CD587CB5}"/>
              </a:ext>
            </a:extLst>
          </p:cNvPr>
          <p:cNvGrpSpPr/>
          <p:nvPr/>
        </p:nvGrpSpPr>
        <p:grpSpPr>
          <a:xfrm>
            <a:off x="12577263" y="3220596"/>
            <a:ext cx="2370457" cy="1947202"/>
            <a:chOff x="8898560" y="955012"/>
            <a:chExt cx="2443273" cy="1952767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06A6ECB-697F-4369-B6D6-2E9999178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88"/>
            <a:stretch/>
          </p:blipFill>
          <p:spPr>
            <a:xfrm>
              <a:off x="8898560" y="1018111"/>
              <a:ext cx="2443273" cy="1845896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3C5D1E7-1429-46A6-A97F-9907A25B1557}"/>
                </a:ext>
              </a:extLst>
            </p:cNvPr>
            <p:cNvSpPr/>
            <p:nvPr/>
          </p:nvSpPr>
          <p:spPr>
            <a:xfrm>
              <a:off x="10002228" y="955012"/>
              <a:ext cx="1060062" cy="896265"/>
            </a:xfrm>
            <a:prstGeom prst="ellipse">
              <a:avLst/>
            </a:prstGeom>
            <a:noFill/>
            <a:ln w="25400"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A82844C-9665-49BE-95FA-84670AF3CE98}"/>
                </a:ext>
              </a:extLst>
            </p:cNvPr>
            <p:cNvSpPr/>
            <p:nvPr/>
          </p:nvSpPr>
          <p:spPr>
            <a:xfrm>
              <a:off x="8942165" y="1715304"/>
              <a:ext cx="1548014" cy="1192475"/>
            </a:xfrm>
            <a:prstGeom prst="ellipse">
              <a:avLst/>
            </a:prstGeom>
            <a:noFill/>
            <a:ln w="25400">
              <a:solidFill>
                <a:srgbClr val="38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0DC2F45-8F6E-4EBA-B081-FD7C62DA6AA7}"/>
              </a:ext>
            </a:extLst>
          </p:cNvPr>
          <p:cNvGrpSpPr/>
          <p:nvPr/>
        </p:nvGrpSpPr>
        <p:grpSpPr>
          <a:xfrm>
            <a:off x="2388542" y="1534588"/>
            <a:ext cx="7414916" cy="4965724"/>
            <a:chOff x="825412" y="1582735"/>
            <a:chExt cx="7643544" cy="50297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21470A-A85F-4576-A716-4735E8061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056" y="1984261"/>
              <a:ext cx="976953" cy="7066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6FB437-A8F2-412D-BF44-B38D8F626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4"/>
            <a:stretch/>
          </p:blipFill>
          <p:spPr>
            <a:xfrm>
              <a:off x="5016707" y="1907047"/>
              <a:ext cx="874373" cy="861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F25A7-8E00-4A27-8F55-C0B24E459723}"/>
                </a:ext>
              </a:extLst>
            </p:cNvPr>
            <p:cNvSpPr txBox="1"/>
            <p:nvPr/>
          </p:nvSpPr>
          <p:spPr>
            <a:xfrm>
              <a:off x="3385095" y="2690938"/>
              <a:ext cx="886033" cy="296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과거 트윗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6B653F-17D0-4FE3-B0A1-EF4A4C6C98F6}"/>
                </a:ext>
              </a:extLst>
            </p:cNvPr>
            <p:cNvSpPr txBox="1"/>
            <p:nvPr/>
          </p:nvSpPr>
          <p:spPr>
            <a:xfrm>
              <a:off x="4809069" y="2690938"/>
              <a:ext cx="1409339" cy="29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팔로워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1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팔로잉</a:t>
              </a:r>
              <a:endPara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109D9A-C652-465D-B6A0-EF8B3465B28A}"/>
                </a:ext>
              </a:extLst>
            </p:cNvPr>
            <p:cNvSpPr/>
            <p:nvPr/>
          </p:nvSpPr>
          <p:spPr>
            <a:xfrm>
              <a:off x="2953753" y="1785917"/>
              <a:ext cx="3386860" cy="134591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69D8668-5FCB-4DEC-8A5E-4F439AFD5176}"/>
                </a:ext>
              </a:extLst>
            </p:cNvPr>
            <p:cNvSpPr/>
            <p:nvPr/>
          </p:nvSpPr>
          <p:spPr>
            <a:xfrm>
              <a:off x="3069083" y="1582735"/>
              <a:ext cx="2284882" cy="402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699F98-4C5F-4B46-8742-EF743808FDB0}"/>
                </a:ext>
              </a:extLst>
            </p:cNvPr>
            <p:cNvSpPr txBox="1"/>
            <p:nvPr/>
          </p:nvSpPr>
          <p:spPr>
            <a:xfrm>
              <a:off x="3284346" y="1622367"/>
              <a:ext cx="1854356" cy="311748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알려지지 않은 사용자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6A5718-07AB-41B2-A92D-797085DCC9BB}"/>
                </a:ext>
              </a:extLst>
            </p:cNvPr>
            <p:cNvSpPr/>
            <p:nvPr/>
          </p:nvSpPr>
          <p:spPr>
            <a:xfrm>
              <a:off x="825412" y="3396920"/>
              <a:ext cx="3596560" cy="222302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80F759-D22B-4153-BEB8-7899AC978E43}"/>
                </a:ext>
              </a:extLst>
            </p:cNvPr>
            <p:cNvSpPr/>
            <p:nvPr/>
          </p:nvSpPr>
          <p:spPr>
            <a:xfrm>
              <a:off x="4872396" y="3396920"/>
              <a:ext cx="3596560" cy="222302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97B1D9-C758-4AC8-9589-D643D4B5BD1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731" y="3001742"/>
              <a:ext cx="0" cy="589944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08BEB1-06AB-48E2-A140-DF3E8868B3F0}"/>
                </a:ext>
              </a:extLst>
            </p:cNvPr>
            <p:cNvSpPr/>
            <p:nvPr/>
          </p:nvSpPr>
          <p:spPr>
            <a:xfrm>
              <a:off x="980809" y="3195809"/>
              <a:ext cx="1886612" cy="402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02CDC0C-AF04-4ACC-895B-6D6CDB64E424}"/>
                </a:ext>
              </a:extLst>
            </p:cNvPr>
            <p:cNvSpPr/>
            <p:nvPr/>
          </p:nvSpPr>
          <p:spPr>
            <a:xfrm>
              <a:off x="6238016" y="3195809"/>
              <a:ext cx="2072165" cy="402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96B3E2-AFB3-44F6-8705-B64131098194}"/>
                </a:ext>
              </a:extLst>
            </p:cNvPr>
            <p:cNvSpPr txBox="1"/>
            <p:nvPr/>
          </p:nvSpPr>
          <p:spPr>
            <a:xfrm>
              <a:off x="1166560" y="3240349"/>
              <a:ext cx="1515108" cy="311748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68991F-F71C-4CA9-B128-D988914A38DC}"/>
                </a:ext>
              </a:extLst>
            </p:cNvPr>
            <p:cNvSpPr txBox="1"/>
            <p:nvPr/>
          </p:nvSpPr>
          <p:spPr>
            <a:xfrm>
              <a:off x="6431035" y="3240349"/>
              <a:ext cx="1680851" cy="311748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기반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3FA90F-1BFD-463D-9919-4E5D7131A46D}"/>
                </a:ext>
              </a:extLst>
            </p:cNvPr>
            <p:cNvSpPr txBox="1"/>
            <p:nvPr/>
          </p:nvSpPr>
          <p:spPr>
            <a:xfrm>
              <a:off x="1755852" y="3857261"/>
              <a:ext cx="1720841" cy="296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Vector 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D187BC-D15B-48A5-921B-2A8BAEE72A1C}"/>
                </a:ext>
              </a:extLst>
            </p:cNvPr>
            <p:cNvSpPr txBox="1"/>
            <p:nvPr/>
          </p:nvSpPr>
          <p:spPr>
            <a:xfrm>
              <a:off x="1635572" y="4831898"/>
              <a:ext cx="1976240" cy="296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List of Term </a:t>
              </a:r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(SVM)</a:t>
              </a:r>
              <a:endPara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C090047-0097-4756-93DF-1C369BB91B67}"/>
                </a:ext>
              </a:extLst>
            </p:cNvPr>
            <p:cNvCxnSpPr>
              <a:cxnSpLocks/>
            </p:cNvCxnSpPr>
            <p:nvPr/>
          </p:nvCxnSpPr>
          <p:spPr>
            <a:xfrm>
              <a:off x="2623692" y="4258087"/>
              <a:ext cx="0" cy="459632"/>
            </a:xfrm>
            <a:prstGeom prst="straightConnector1">
              <a:avLst/>
            </a:prstGeom>
            <a:ln w="63500">
              <a:solidFill>
                <a:srgbClr val="38BF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88CB00-8704-49FB-8F1E-E71F2BB7BC43}"/>
                </a:ext>
              </a:extLst>
            </p:cNvPr>
            <p:cNvSpPr/>
            <p:nvPr/>
          </p:nvSpPr>
          <p:spPr>
            <a:xfrm>
              <a:off x="1565468" y="5850926"/>
              <a:ext cx="6163430" cy="761598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8C044D-CDB2-466D-8127-B25B231B277C}"/>
                </a:ext>
              </a:extLst>
            </p:cNvPr>
            <p:cNvSpPr/>
            <p:nvPr/>
          </p:nvSpPr>
          <p:spPr>
            <a:xfrm>
              <a:off x="1730821" y="5661654"/>
              <a:ext cx="1779843" cy="402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0FD550-65D9-49A1-9436-D1CE6DEE5F57}"/>
                </a:ext>
              </a:extLst>
            </p:cNvPr>
            <p:cNvSpPr txBox="1"/>
            <p:nvPr/>
          </p:nvSpPr>
          <p:spPr>
            <a:xfrm>
              <a:off x="1800545" y="5702538"/>
              <a:ext cx="1456120" cy="311748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하이브리드 방법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C50C4-0636-45D3-99F4-B479F3F696CF}"/>
                </a:ext>
              </a:extLst>
            </p:cNvPr>
            <p:cNvSpPr txBox="1"/>
            <p:nvPr/>
          </p:nvSpPr>
          <p:spPr>
            <a:xfrm>
              <a:off x="3937302" y="6107470"/>
              <a:ext cx="1419767" cy="296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정도 계산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CD83A5-0A37-48F4-AF86-CD2C5227702C}"/>
                </a:ext>
              </a:extLst>
            </p:cNvPr>
            <p:cNvSpPr txBox="1"/>
            <p:nvPr/>
          </p:nvSpPr>
          <p:spPr>
            <a:xfrm>
              <a:off x="6019499" y="3605899"/>
              <a:ext cx="1371843" cy="29616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추출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0C6DCF-00CB-4BE7-B4B1-8FED6C528A2A}"/>
                </a:ext>
              </a:extLst>
            </p:cNvPr>
            <p:cNvSpPr txBox="1"/>
            <p:nvPr/>
          </p:nvSpPr>
          <p:spPr>
            <a:xfrm>
              <a:off x="6019494" y="4411714"/>
              <a:ext cx="1371848" cy="29616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군집화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44B0E-028A-4300-9A6A-DA1356E7B976}"/>
                </a:ext>
              </a:extLst>
            </p:cNvPr>
            <p:cNvSpPr txBox="1"/>
            <p:nvPr/>
          </p:nvSpPr>
          <p:spPr>
            <a:xfrm>
              <a:off x="6100460" y="5206101"/>
              <a:ext cx="1209909" cy="29616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평가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E513AD5-35D7-4A5F-A785-EC02E8A983D6}"/>
                </a:ext>
              </a:extLst>
            </p:cNvPr>
            <p:cNvCxnSpPr>
              <a:cxnSpLocks/>
            </p:cNvCxnSpPr>
            <p:nvPr/>
          </p:nvCxnSpPr>
          <p:spPr>
            <a:xfrm>
              <a:off x="6705416" y="3923138"/>
              <a:ext cx="0" cy="459632"/>
            </a:xfrm>
            <a:prstGeom prst="straightConnector1">
              <a:avLst/>
            </a:prstGeom>
            <a:ln w="63500">
              <a:solidFill>
                <a:srgbClr val="38BF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CC090E7-6475-44AE-912F-EC2F574C6F7E}"/>
                </a:ext>
              </a:extLst>
            </p:cNvPr>
            <p:cNvCxnSpPr>
              <a:cxnSpLocks/>
            </p:cNvCxnSpPr>
            <p:nvPr/>
          </p:nvCxnSpPr>
          <p:spPr>
            <a:xfrm>
              <a:off x="6705416" y="4722518"/>
              <a:ext cx="0" cy="459632"/>
            </a:xfrm>
            <a:prstGeom prst="straightConnector1">
              <a:avLst/>
            </a:prstGeom>
            <a:ln w="63500">
              <a:solidFill>
                <a:srgbClr val="38BF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F5D5462-2CDD-4339-B9BF-A0CC1DB3B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17070" y="2995523"/>
              <a:ext cx="0" cy="589944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3E82716-0679-4537-A99B-1CF1AEABC49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714" y="5459785"/>
              <a:ext cx="225375" cy="604089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CFC999D-468D-4558-AD6D-3733C038E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167" y="5406033"/>
              <a:ext cx="167145" cy="664765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B8272DE-46F6-45D5-A741-86EDAC604A89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45" name="Shape 231">
              <a:extLst>
                <a:ext uri="{FF2B5EF4-FFF2-40B4-BE49-F238E27FC236}">
                  <a16:creationId xmlns:a16="http://schemas.microsoft.com/office/drawing/2014/main" id="{0A2BABD5-A8BB-4C76-A809-404D245D21F5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ADF3D826-15E4-47C0-98A1-17F3BB8C06D0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50" name="Straight Connector 32">
              <a:extLst>
                <a:ext uri="{FF2B5EF4-FFF2-40B4-BE49-F238E27FC236}">
                  <a16:creationId xmlns:a16="http://schemas.microsoft.com/office/drawing/2014/main" id="{E0DB8E05-E480-4059-8E28-2BD3780C06E1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2">
              <a:extLst>
                <a:ext uri="{FF2B5EF4-FFF2-40B4-BE49-F238E27FC236}">
                  <a16:creationId xmlns:a16="http://schemas.microsoft.com/office/drawing/2014/main" id="{EB245A1A-E403-4BEC-9D95-D91B11AE74F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9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B2C733B-B7C2-4E76-9DC0-854FF2FC40F0}"/>
              </a:ext>
            </a:extLst>
          </p:cNvPr>
          <p:cNvGrpSpPr/>
          <p:nvPr/>
        </p:nvGrpSpPr>
        <p:grpSpPr>
          <a:xfrm>
            <a:off x="6195660" y="2515285"/>
            <a:ext cx="5291578" cy="3460836"/>
            <a:chOff x="5722128" y="1014167"/>
            <a:chExt cx="5672855" cy="390371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137C33-9A4C-456A-BE0B-E375F4576CB3}"/>
                </a:ext>
              </a:extLst>
            </p:cNvPr>
            <p:cNvSpPr txBox="1"/>
            <p:nvPr/>
          </p:nvSpPr>
          <p:spPr>
            <a:xfrm>
              <a:off x="5722128" y="1014167"/>
              <a:ext cx="2426873" cy="34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1.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특징적인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 추출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264660-8598-4090-AE00-379437758272}"/>
                </a:ext>
              </a:extLst>
            </p:cNvPr>
            <p:cNvSpPr txBox="1"/>
            <p:nvPr/>
          </p:nvSpPr>
          <p:spPr>
            <a:xfrm>
              <a:off x="5722129" y="1899524"/>
              <a:ext cx="5131525" cy="34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2.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알려진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유저의 트윗 이력으로 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Vector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FE19CD-1DFD-410E-A9F1-97C6D26FA57A}"/>
                </a:ext>
              </a:extLst>
            </p:cNvPr>
            <p:cNvSpPr txBox="1"/>
            <p:nvPr/>
          </p:nvSpPr>
          <p:spPr>
            <a:xfrm>
              <a:off x="5722129" y="2789924"/>
              <a:ext cx="1711975" cy="34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3.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SVM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AEF427-1DF1-4D16-BC93-73302E37A889}"/>
                </a:ext>
              </a:extLst>
            </p:cNvPr>
            <p:cNvSpPr txBox="1"/>
            <p:nvPr/>
          </p:nvSpPr>
          <p:spPr>
            <a:xfrm>
              <a:off x="5722129" y="3680321"/>
              <a:ext cx="5672854" cy="34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4.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알려지지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않은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유저의 트윗 이력으로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Vector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314BAD-EEA5-47FD-AAAC-0066D5D733CC}"/>
                </a:ext>
              </a:extLst>
            </p:cNvPr>
            <p:cNvSpPr txBox="1"/>
            <p:nvPr/>
          </p:nvSpPr>
          <p:spPr>
            <a:xfrm>
              <a:off x="5722129" y="4570721"/>
              <a:ext cx="2359851" cy="34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5.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학습된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SVM </a:t>
              </a:r>
              <a:r>
                <a:rPr lang="ko-KR" altLang="en-US" sz="1400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AB7085-D3B6-4DAA-A495-021007572FF9}"/>
              </a:ext>
            </a:extLst>
          </p:cNvPr>
          <p:cNvGrpSpPr/>
          <p:nvPr/>
        </p:nvGrpSpPr>
        <p:grpSpPr>
          <a:xfrm>
            <a:off x="1820254" y="2276727"/>
            <a:ext cx="3295205" cy="4304956"/>
            <a:chOff x="826849" y="1107604"/>
            <a:chExt cx="4126816" cy="524747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20762A-7300-4798-B2DA-475622A753D8}"/>
                </a:ext>
              </a:extLst>
            </p:cNvPr>
            <p:cNvSpPr/>
            <p:nvPr/>
          </p:nvSpPr>
          <p:spPr>
            <a:xfrm>
              <a:off x="826849" y="3222466"/>
              <a:ext cx="4126816" cy="313261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3191FB-D402-41D4-BAE4-AF6EE4858D3B}"/>
                </a:ext>
              </a:extLst>
            </p:cNvPr>
            <p:cNvSpPr/>
            <p:nvPr/>
          </p:nvSpPr>
          <p:spPr>
            <a:xfrm>
              <a:off x="1005156" y="2990679"/>
              <a:ext cx="2164764" cy="463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23DA15-5055-47FA-85B3-6242EF684912}"/>
                </a:ext>
              </a:extLst>
            </p:cNvPr>
            <p:cNvSpPr txBox="1"/>
            <p:nvPr/>
          </p:nvSpPr>
          <p:spPr>
            <a:xfrm>
              <a:off x="1033071" y="3052323"/>
              <a:ext cx="1831291" cy="375161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853C7F-DFDB-49DC-B867-6C3994F039E4}"/>
                </a:ext>
              </a:extLst>
            </p:cNvPr>
            <p:cNvSpPr txBox="1"/>
            <p:nvPr/>
          </p:nvSpPr>
          <p:spPr>
            <a:xfrm>
              <a:off x="1775022" y="4717803"/>
              <a:ext cx="2230471" cy="37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Vector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69F05-4E83-4021-8CEC-F9C770654E80}"/>
                </a:ext>
              </a:extLst>
            </p:cNvPr>
            <p:cNvSpPr txBox="1"/>
            <p:nvPr/>
          </p:nvSpPr>
          <p:spPr>
            <a:xfrm>
              <a:off x="2286787" y="5731940"/>
              <a:ext cx="1206940" cy="37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SVM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D2B59E-7DE4-44FE-A454-151132BC193D}"/>
                </a:ext>
              </a:extLst>
            </p:cNvPr>
            <p:cNvCxnSpPr>
              <a:cxnSpLocks/>
            </p:cNvCxnSpPr>
            <p:nvPr/>
          </p:nvCxnSpPr>
          <p:spPr>
            <a:xfrm>
              <a:off x="2890258" y="4112313"/>
              <a:ext cx="0" cy="529741"/>
            </a:xfrm>
            <a:prstGeom prst="straightConnector1">
              <a:avLst/>
            </a:prstGeom>
            <a:ln w="63500">
              <a:solidFill>
                <a:srgbClr val="38BF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67F459E-532D-4313-AD2C-9502EF0B9EE3}"/>
                </a:ext>
              </a:extLst>
            </p:cNvPr>
            <p:cNvCxnSpPr>
              <a:cxnSpLocks/>
            </p:cNvCxnSpPr>
            <p:nvPr/>
          </p:nvCxnSpPr>
          <p:spPr>
            <a:xfrm>
              <a:off x="2890258" y="5175190"/>
              <a:ext cx="0" cy="529741"/>
            </a:xfrm>
            <a:prstGeom prst="straightConnector1">
              <a:avLst/>
            </a:prstGeom>
            <a:ln w="63500">
              <a:solidFill>
                <a:srgbClr val="38BF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7A0FAF-40DD-473C-B7A2-471654ED2BB3}"/>
                </a:ext>
              </a:extLst>
            </p:cNvPr>
            <p:cNvSpPr txBox="1"/>
            <p:nvPr/>
          </p:nvSpPr>
          <p:spPr>
            <a:xfrm>
              <a:off x="1869215" y="3643548"/>
              <a:ext cx="2042083" cy="37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특징적인 용어 추출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CB54B5F-1B5C-4BA1-9F4B-6B276D13D6A5}"/>
                </a:ext>
              </a:extLst>
            </p:cNvPr>
            <p:cNvSpPr/>
            <p:nvPr/>
          </p:nvSpPr>
          <p:spPr>
            <a:xfrm>
              <a:off x="913616" y="1107604"/>
              <a:ext cx="1749458" cy="463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4E5C600-EC21-4318-A784-D76C445A0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762" y="1594329"/>
              <a:ext cx="1120990" cy="81446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3FEF792-14B7-41D4-8542-7489972FB2C3}"/>
                </a:ext>
              </a:extLst>
            </p:cNvPr>
            <p:cNvSpPr txBox="1"/>
            <p:nvPr/>
          </p:nvSpPr>
          <p:spPr>
            <a:xfrm>
              <a:off x="2295383" y="2408798"/>
              <a:ext cx="1136677" cy="37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과거 트윗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F7587D-D55C-4C09-95B7-2705C166A584}"/>
                </a:ext>
              </a:extLst>
            </p:cNvPr>
            <p:cNvSpPr/>
            <p:nvPr/>
          </p:nvSpPr>
          <p:spPr>
            <a:xfrm>
              <a:off x="826849" y="1365731"/>
              <a:ext cx="4126816" cy="155121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DC6F01F-39BA-48CE-8C33-6F9574904706}"/>
                </a:ext>
              </a:extLst>
            </p:cNvPr>
            <p:cNvSpPr/>
            <p:nvPr/>
          </p:nvSpPr>
          <p:spPr>
            <a:xfrm>
              <a:off x="913615" y="1107604"/>
              <a:ext cx="1749458" cy="463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25E7EC-145F-46F8-A2AF-3E53E03C5CA1}"/>
                </a:ext>
              </a:extLst>
            </p:cNvPr>
            <p:cNvSpPr txBox="1"/>
            <p:nvPr/>
          </p:nvSpPr>
          <p:spPr>
            <a:xfrm>
              <a:off x="948402" y="1220663"/>
              <a:ext cx="1558263" cy="375161"/>
            </a:xfrm>
            <a:prstGeom prst="rect">
              <a:avLst/>
            </a:prstGeom>
            <a:noFill/>
            <a:ln>
              <a:solidFill>
                <a:srgbClr val="38BFF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알려진 사용자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56407C-55DA-4CD1-93D1-B3497D1C750C}"/>
              </a:ext>
            </a:extLst>
          </p:cNvPr>
          <p:cNvGrpSpPr/>
          <p:nvPr/>
        </p:nvGrpSpPr>
        <p:grpSpPr>
          <a:xfrm>
            <a:off x="843485" y="1725235"/>
            <a:ext cx="2032067" cy="338554"/>
            <a:chOff x="845391" y="1722762"/>
            <a:chExt cx="2032067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008496-7693-4B2A-8764-797AB86228FB}"/>
                </a:ext>
              </a:extLst>
            </p:cNvPr>
            <p:cNvSpPr txBox="1"/>
            <p:nvPr/>
          </p:nvSpPr>
          <p:spPr>
            <a:xfrm>
              <a:off x="900635" y="1722762"/>
              <a:ext cx="1976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(1)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기반 방법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4BD536E-F11D-4C60-9CB7-9B8C0F6DB8D7}"/>
                </a:ext>
              </a:extLst>
            </p:cNvPr>
            <p:cNvSpPr/>
            <p:nvPr/>
          </p:nvSpPr>
          <p:spPr>
            <a:xfrm>
              <a:off x="845391" y="1722762"/>
              <a:ext cx="45719" cy="338293"/>
            </a:xfrm>
            <a:prstGeom prst="rect">
              <a:avLst/>
            </a:prstGeom>
            <a:solidFill>
              <a:srgbClr val="7FD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315577B-FA6F-40CD-8963-F0A8584DA150}"/>
              </a:ext>
            </a:extLst>
          </p:cNvPr>
          <p:cNvCxnSpPr>
            <a:cxnSpLocks/>
          </p:cNvCxnSpPr>
          <p:nvPr/>
        </p:nvCxnSpPr>
        <p:spPr>
          <a:xfrm>
            <a:off x="4554116" y="3609187"/>
            <a:ext cx="0" cy="5824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27C326-2735-42DE-99DF-B2A96D950C8A}"/>
              </a:ext>
            </a:extLst>
          </p:cNvPr>
          <p:cNvGrpSpPr/>
          <p:nvPr/>
        </p:nvGrpSpPr>
        <p:grpSpPr>
          <a:xfrm>
            <a:off x="3726902" y="527765"/>
            <a:ext cx="4738197" cy="808195"/>
            <a:chOff x="3663004" y="603965"/>
            <a:chExt cx="4738197" cy="808195"/>
          </a:xfrm>
        </p:grpSpPr>
        <p:sp>
          <p:nvSpPr>
            <p:cNvPr id="35" name="Shape 231">
              <a:extLst>
                <a:ext uri="{FF2B5EF4-FFF2-40B4-BE49-F238E27FC236}">
                  <a16:creationId xmlns:a16="http://schemas.microsoft.com/office/drawing/2014/main" id="{FD45EBDB-1AEF-488E-8936-BBDE14817664}"/>
                </a:ext>
              </a:extLst>
            </p:cNvPr>
            <p:cNvSpPr txBox="1"/>
            <p:nvPr/>
          </p:nvSpPr>
          <p:spPr>
            <a:xfrm>
              <a:off x="3891633" y="603965"/>
              <a:ext cx="4280940" cy="6420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8BFF1"/>
                  </a:solidFill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Proposed</a:t>
              </a:r>
              <a:r>
                <a:rPr 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entury Schoolbook" panose="02040604050505020304" pitchFamily="18" charset="0"/>
                  <a:ea typeface="나눔고딕" panose="020D0604000000000000" pitchFamily="50" charset="-127"/>
                  <a:cs typeface="Lato Black" panose="020F0502020204030203" pitchFamily="34" charset="0"/>
                  <a:sym typeface="Source Sans Pro Black"/>
                </a:rPr>
                <a:t> Methods</a:t>
              </a:r>
              <a:endParaRPr lang="id-ID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entury Schoolbook" panose="02040604050505020304" pitchFamily="18" charset="0"/>
                <a:ea typeface="나눔고딕" panose="020D0604000000000000" pitchFamily="50" charset="-127"/>
                <a:cs typeface="Lato Black" panose="020F0502020204030203" pitchFamily="34" charset="0"/>
                <a:sym typeface="Source Sans Pro Black"/>
              </a:endParaRPr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7823EB82-7DE4-406F-8572-86E0C626218F}"/>
                </a:ext>
              </a:extLst>
            </p:cNvPr>
            <p:cNvSpPr/>
            <p:nvPr/>
          </p:nvSpPr>
          <p:spPr>
            <a:xfrm>
              <a:off x="3663004" y="968714"/>
              <a:ext cx="47381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4. 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Open Sans" panose="020B0606030504020204" pitchFamily="34" charset="0"/>
                </a:rPr>
                <a:t>제안 방법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endParaRPr>
            </a:p>
          </p:txBody>
        </p:sp>
        <p:cxnSp>
          <p:nvCxnSpPr>
            <p:cNvPr id="48" name="Straight Connector 32">
              <a:extLst>
                <a:ext uri="{FF2B5EF4-FFF2-40B4-BE49-F238E27FC236}">
                  <a16:creationId xmlns:a16="http://schemas.microsoft.com/office/drawing/2014/main" id="{9CC2FDDA-0792-4248-80C4-BB722C8958C6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2">
              <a:extLst>
                <a:ext uri="{FF2B5EF4-FFF2-40B4-BE49-F238E27FC236}">
                  <a16:creationId xmlns:a16="http://schemas.microsoft.com/office/drawing/2014/main" id="{F0C09572-AA96-4F8B-AA41-ED973541475A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65" y="1412160"/>
              <a:ext cx="5264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57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Microsoft Office PowerPoint</Application>
  <PresentationFormat>와이드스크린</PresentationFormat>
  <Paragraphs>514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Century Schoolbook</vt:lpstr>
      <vt:lpstr>Arial</vt:lpstr>
      <vt:lpstr>나눔고딕</vt:lpstr>
      <vt:lpstr>Cambria Math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지상 황</dc:creator>
  <cp:lastModifiedBy>지상 황</cp:lastModifiedBy>
  <cp:revision>129</cp:revision>
  <dcterms:created xsi:type="dcterms:W3CDTF">2020-08-12T06:42:47Z</dcterms:created>
  <dcterms:modified xsi:type="dcterms:W3CDTF">2020-08-18T07:54:53Z</dcterms:modified>
</cp:coreProperties>
</file>