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sldIdLst>
    <p:sldId id="256" r:id="rId2"/>
    <p:sldId id="260" r:id="rId3"/>
    <p:sldId id="257" r:id="rId4"/>
    <p:sldId id="258" r:id="rId5"/>
    <p:sldId id="259" r:id="rId6"/>
    <p:sldId id="261" r:id="rId7"/>
    <p:sldId id="263" r:id="rId8"/>
    <p:sldId id="264" r:id="rId9"/>
    <p:sldId id="269" r:id="rId10"/>
    <p:sldId id="270" r:id="rId11"/>
    <p:sldId id="266" r:id="rId12"/>
    <p:sldId id="267" r:id="rId13"/>
    <p:sldId id="265" r:id="rId14"/>
    <p:sldId id="268" r:id="rId15"/>
    <p:sldId id="271" r:id="rId16"/>
    <p:sldId id="262" r:id="rId17"/>
    <p:sldId id="272" r:id="rId18"/>
    <p:sldId id="273" r:id="rId19"/>
    <p:sldId id="274" r:id="rId20"/>
    <p:sldId id="275" r:id="rId21"/>
    <p:sldId id="276" r:id="rId22"/>
    <p:sldId id="277" r:id="rId23"/>
    <p:sldId id="281" r:id="rId24"/>
    <p:sldId id="278" r:id="rId25"/>
    <p:sldId id="279" r:id="rId26"/>
    <p:sldId id="282" r:id="rId27"/>
    <p:sldId id="280" r:id="rId28"/>
    <p:sldId id="283" r:id="rId29"/>
    <p:sldId id="284" r:id="rId30"/>
    <p:sldId id="285" r:id="rId31"/>
  </p:sldIdLst>
  <p:sldSz cx="12192000" cy="6858000"/>
  <p:notesSz cx="6858000" cy="9144000"/>
  <p:embeddedFontLst>
    <p:embeddedFont>
      <p:font typeface="맑은 고딕" panose="020B0503020000020004" pitchFamily="50" charset="-127"/>
      <p:regular r:id="rId33"/>
      <p:bold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Montserrat" pitchFamily="2" charset="0"/>
      <p:regular r:id="rId39"/>
      <p:bold r:id="rId40"/>
      <p:italic r:id="rId41"/>
      <p:boldItalic r:id="rId42"/>
    </p:embeddedFont>
    <p:embeddedFont>
      <p:font typeface="Montserrat Black" pitchFamily="2" charset="0"/>
      <p:bold r:id="rId43"/>
      <p:boldItalic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372" autoAdjust="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896D2-0443-476D-8D16-39CD73D7AB6C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46DCB-52B3-4A08-8854-FA130901DB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4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오늘은 파이썬 기초에 대해 가볍게 알아보는 시간을 가지고</a:t>
            </a:r>
            <a:r>
              <a:rPr lang="en-US" altLang="ko-KR" dirty="0"/>
              <a:t>, </a:t>
            </a:r>
            <a:r>
              <a:rPr lang="ko-KR" altLang="en-US" dirty="0" err="1"/>
              <a:t>크롤링을</a:t>
            </a:r>
            <a:r>
              <a:rPr lang="ko-KR" altLang="en-US" dirty="0"/>
              <a:t> 사용해보는 것으로 수업을 간단하게 진행할 예정입니다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46DCB-52B3-4A08-8854-FA130901DBC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0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파이썬 다운로드가 안 되신 분들은 다운로드 먼저 진행해주세요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46DCB-52B3-4A08-8854-FA130901DB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63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46DCB-52B3-4A08-8854-FA130901DB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07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646DCB-52B3-4A08-8854-FA130901DB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38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27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370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3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5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77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7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65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0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7C570-D4B1-41E3-936B-33458BEE41F1}" type="datetimeFigureOut">
              <a:rPr lang="ko-KR" altLang="en-US" smtClean="0"/>
              <a:t>2023-05-04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95F29-59C1-4CD1-9FF1-82CDAA7060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95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useragentstr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CD275-5F0D-D592-E6D4-6E3B3021E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기본 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4FF72A-0412-E6B9-D4E2-A7465341F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멋쟁이사자처럼 </a:t>
            </a:r>
            <a:r>
              <a:rPr lang="en-US" altLang="ko-KR" dirty="0"/>
              <a:t>11</a:t>
            </a:r>
            <a:r>
              <a:rPr lang="ko-KR" altLang="en-US" dirty="0"/>
              <a:t>기 운영진 강경아</a:t>
            </a:r>
          </a:p>
        </p:txBody>
      </p:sp>
    </p:spTree>
    <p:extLst>
      <p:ext uri="{BB962C8B-B14F-4D97-AF65-F5344CB8AC3E}">
        <p14:creationId xmlns:p14="http://schemas.microsoft.com/office/powerpoint/2010/main" val="1817999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6A89617-BFC1-72B0-E746-602E7470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3AD98D6-B766-3E68-3362-53A854E93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입력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08C1764-740D-37BA-F1C2-8F8242392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list = [ 42, “hello world“, True]</a:t>
            </a:r>
          </a:p>
          <a:p>
            <a:pPr marL="0" indent="0">
              <a:buNone/>
            </a:pPr>
            <a:r>
              <a:rPr lang="en-US" altLang="ko-KR" dirty="0"/>
              <a:t>print(list)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295119E-DF2B-9CBF-439D-5DB6B508B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출력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F98483B-5153-F9A8-59E4-FF1794754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[ 42, “hello world“, True]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16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96FC4-B7B2-8932-F2EA-4A026D37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3A7EE77-5BB2-207D-0F68-1D878D892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받는 함수</a:t>
            </a:r>
            <a:endParaRPr lang="en-US" altLang="ko-KR" dirty="0"/>
          </a:p>
          <a:p>
            <a:r>
              <a:rPr lang="en-US" altLang="ko-KR" dirty="0"/>
              <a:t>input(“</a:t>
            </a:r>
            <a:r>
              <a:rPr lang="ko-KR" altLang="en-US" dirty="0"/>
              <a:t>할 말</a:t>
            </a:r>
            <a:r>
              <a:rPr lang="en-US" altLang="ko-KR" dirty="0"/>
              <a:t>")</a:t>
            </a:r>
          </a:p>
          <a:p>
            <a:r>
              <a:rPr lang="ko-KR" altLang="en-US" dirty="0"/>
              <a:t>입력하라는 표시의 커서가 나옵니다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1758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6A89617-BFC1-72B0-E746-602E7470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03AD98D6-B766-3E68-3362-53A854E93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606041" cy="823912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입력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08C1764-740D-37BA-F1C2-8F8242392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606041" cy="3684588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input(“</a:t>
            </a:r>
            <a:r>
              <a:rPr lang="ko-KR" altLang="en-US" dirty="0"/>
              <a:t>값을 입력해주세요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value</a:t>
            </a:r>
            <a:r>
              <a:rPr lang="en-US" altLang="ko-KR" dirty="0"/>
              <a:t> = input("</a:t>
            </a:r>
            <a:r>
              <a:rPr lang="ko-KR" altLang="en-US" dirty="0"/>
              <a:t>값을 입력해주세요</a:t>
            </a:r>
            <a:r>
              <a:rPr lang="en-US" altLang="ko-KR" dirty="0"/>
              <a:t>")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>
                <a:solidFill>
                  <a:schemeClr val="accent1"/>
                </a:solidFill>
              </a:rPr>
              <a:t>value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295119E-DF2B-9CBF-439D-5DB6B508BE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41770" y="1681163"/>
            <a:ext cx="3713617" cy="823912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터미널</a:t>
            </a:r>
            <a:r>
              <a:rPr lang="en-US" altLang="ko-KR" dirty="0"/>
              <a:t>(42</a:t>
            </a:r>
            <a:r>
              <a:rPr lang="ko-KR" altLang="en-US" dirty="0"/>
              <a:t>를 입력한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1F98483B-5153-F9A8-59E4-FF1794754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41770" y="2505075"/>
            <a:ext cx="3713617" cy="3684588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&gt;</a:t>
            </a:r>
            <a:r>
              <a:rPr lang="ko-KR" altLang="en-US" dirty="0"/>
              <a:t>값을 입력해주세요 </a:t>
            </a:r>
            <a:r>
              <a:rPr lang="en-US" altLang="ko-KR" dirty="0"/>
              <a:t>42 </a:t>
            </a:r>
          </a:p>
          <a:p>
            <a:pPr marL="0" indent="0">
              <a:buNone/>
            </a:pPr>
            <a:r>
              <a:rPr lang="en-US" altLang="ko-KR" dirty="0"/>
              <a:t>&gt;42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748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A7169-A9AE-D01D-75D8-13DC088C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DBF0D07-7534-060F-CD30-AC4001A5F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if (</a:t>
            </a:r>
            <a:r>
              <a:rPr lang="ko-KR" altLang="en-US" dirty="0"/>
              <a:t>조건</a:t>
            </a:r>
            <a:r>
              <a:rPr lang="en-US" altLang="ko-KR" dirty="0"/>
              <a:t>1):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이 참이라면 할 일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elif</a:t>
            </a:r>
            <a:r>
              <a:rPr lang="en-US" altLang="ko-KR" dirty="0"/>
              <a:t> (</a:t>
            </a:r>
            <a:r>
              <a:rPr lang="ko-KR" altLang="en-US" dirty="0"/>
              <a:t>조건</a:t>
            </a:r>
            <a:r>
              <a:rPr lang="en-US" altLang="ko-KR" dirty="0"/>
              <a:t>2):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은 참이 아니고 조건</a:t>
            </a:r>
            <a:r>
              <a:rPr lang="en-US" altLang="ko-KR" dirty="0"/>
              <a:t>2</a:t>
            </a:r>
            <a:r>
              <a:rPr lang="ko-KR" altLang="en-US" dirty="0"/>
              <a:t>가 참이라면 할 일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조건</a:t>
            </a:r>
            <a:r>
              <a:rPr lang="en-US" altLang="ko-KR" dirty="0"/>
              <a:t>1, </a:t>
            </a:r>
            <a:r>
              <a:rPr lang="ko-KR" altLang="en-US" dirty="0"/>
              <a:t>조건</a:t>
            </a:r>
            <a:r>
              <a:rPr lang="en-US" altLang="ko-KR" dirty="0"/>
              <a:t>2</a:t>
            </a:r>
            <a:r>
              <a:rPr lang="ko-KR" altLang="en-US" dirty="0"/>
              <a:t>가 참이 아니면 할 일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190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16A08-8BE0-2195-C805-13E5D197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783E52-CCDE-65DE-6FDA-F997CBF53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6522065" cy="823912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입력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A3888E-49E6-E9C9-0084-025183B6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6522065" cy="3684588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dinner = input(“</a:t>
            </a:r>
            <a:r>
              <a:rPr lang="ko-KR" altLang="en-US" dirty="0"/>
              <a:t>식사했나요</a:t>
            </a:r>
            <a:r>
              <a:rPr lang="en-US" altLang="ko-KR" dirty="0"/>
              <a:t>?(y/n)”)</a:t>
            </a:r>
          </a:p>
          <a:p>
            <a:pPr marL="0" indent="0">
              <a:buNone/>
            </a:pPr>
            <a:r>
              <a:rPr lang="en-US" altLang="ko-KR" dirty="0"/>
              <a:t>if dinner == y:</a:t>
            </a:r>
          </a:p>
          <a:p>
            <a:pPr marL="0" indent="0">
              <a:buNone/>
            </a:pPr>
            <a:r>
              <a:rPr lang="en-US" altLang="ko-KR" dirty="0"/>
              <a:t>	print("</a:t>
            </a:r>
            <a:r>
              <a:rPr lang="ko-KR" altLang="en-US" dirty="0"/>
              <a:t>맛있게 </a:t>
            </a:r>
            <a:r>
              <a:rPr lang="ko-KR" altLang="en-US" dirty="0" err="1"/>
              <a:t>드셨군요</a:t>
            </a:r>
            <a:r>
              <a:rPr lang="en-US" altLang="ko-KR" dirty="0"/>
              <a:t>!”)</a:t>
            </a:r>
          </a:p>
          <a:p>
            <a:pPr marL="0" indent="0">
              <a:buNone/>
            </a:pPr>
            <a:r>
              <a:rPr lang="en-US" altLang="ko-KR" dirty="0"/>
              <a:t>else:</a:t>
            </a:r>
          </a:p>
          <a:p>
            <a:pPr marL="0" indent="0">
              <a:buNone/>
            </a:pPr>
            <a:r>
              <a:rPr lang="en-US" altLang="ko-KR" dirty="0"/>
              <a:t>	print(“</a:t>
            </a:r>
            <a:r>
              <a:rPr lang="ko-KR" altLang="en-US" dirty="0"/>
              <a:t>식사하세요</a:t>
            </a:r>
            <a:r>
              <a:rPr lang="en-US" altLang="ko-KR" dirty="0"/>
              <a:t>.”)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5BA6D3-F0B6-DE2C-3F35-159026B65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76456" y="1681163"/>
            <a:ext cx="3778931" cy="823912"/>
          </a:xfrm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출력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7ED118-4143-2F08-68E8-74CB5F002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76456" y="2505075"/>
            <a:ext cx="3778931" cy="3684588"/>
          </a:xfrm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y</a:t>
            </a:r>
            <a:r>
              <a:rPr lang="ko-KR" altLang="en-US" dirty="0"/>
              <a:t>라고 답할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</a:t>
            </a:r>
            <a:r>
              <a:rPr lang="ko-KR" altLang="en-US" dirty="0"/>
              <a:t>맛있게 </a:t>
            </a:r>
            <a:r>
              <a:rPr lang="ko-KR" altLang="en-US" dirty="0" err="1"/>
              <a:t>드셨군요</a:t>
            </a:r>
            <a:r>
              <a:rPr lang="en-US" altLang="ko-KR" dirty="0"/>
              <a:t>!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n</a:t>
            </a:r>
            <a:r>
              <a:rPr lang="ko-KR" altLang="en-US" dirty="0"/>
              <a:t>라고 답할 경우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</a:t>
            </a:r>
            <a:r>
              <a:rPr lang="ko-KR" altLang="en-US" dirty="0"/>
              <a:t>식사하세요</a:t>
            </a:r>
            <a:r>
              <a:rPr lang="en-US" altLang="ko-KR" dirty="0"/>
              <a:t>.</a:t>
            </a:r>
            <a:r>
              <a:rPr lang="ko-KR" altLang="en-US" dirty="0"/>
              <a:t> 출력</a:t>
            </a:r>
          </a:p>
        </p:txBody>
      </p:sp>
    </p:spTree>
    <p:extLst>
      <p:ext uri="{BB962C8B-B14F-4D97-AF65-F5344CB8AC3E}">
        <p14:creationId xmlns:p14="http://schemas.microsoft.com/office/powerpoint/2010/main" val="130399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EAB57-6BCF-B08B-595A-BB20E803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F8D929-EB20-3EDF-D8B3-004D469F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상단에 </a:t>
            </a:r>
            <a:r>
              <a:rPr lang="en-US" altLang="ko-KR" dirty="0">
                <a:solidFill>
                  <a:schemeClr val="accent1"/>
                </a:solidFill>
              </a:rPr>
              <a:t>import</a:t>
            </a:r>
            <a:r>
              <a:rPr lang="en-US" altLang="ko-KR" dirty="0"/>
              <a:t> (</a:t>
            </a:r>
            <a:r>
              <a:rPr lang="ko-KR" altLang="en-US" dirty="0"/>
              <a:t>불러올 것</a:t>
            </a:r>
            <a:r>
              <a:rPr lang="en-US" altLang="ko-KR" dirty="0"/>
              <a:t>) </a:t>
            </a:r>
            <a:r>
              <a:rPr lang="en-US" altLang="ko-KR" dirty="0">
                <a:solidFill>
                  <a:schemeClr val="accent1"/>
                </a:solidFill>
              </a:rPr>
              <a:t>from</a:t>
            </a:r>
            <a:r>
              <a:rPr lang="en-US" altLang="ko-KR" dirty="0"/>
              <a:t> (</a:t>
            </a:r>
            <a:r>
              <a:rPr lang="ko-KR" altLang="en-US" dirty="0"/>
              <a:t>파일 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파이썬 내장 함수인 </a:t>
            </a:r>
            <a:r>
              <a:rPr lang="en-US" altLang="ko-KR" dirty="0"/>
              <a:t>random</a:t>
            </a:r>
            <a:r>
              <a:rPr lang="ko-KR" altLang="en-US" dirty="0"/>
              <a:t>의 경우 </a:t>
            </a:r>
            <a:r>
              <a:rPr lang="en-US" altLang="ko-KR" dirty="0">
                <a:solidFill>
                  <a:schemeClr val="accent1"/>
                </a:solidFill>
              </a:rPr>
              <a:t>import random</a:t>
            </a:r>
            <a:r>
              <a:rPr lang="ko-KR" altLang="en-US" dirty="0"/>
              <a:t>만 적으면 끝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52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9AD5A-D334-4AD9-70FC-393B0F58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(for)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2AD2A-1C28-0E5B-5B56-D64F5C29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/>
              <a:t> in range(</a:t>
            </a:r>
            <a:r>
              <a:rPr lang="ko-KR" altLang="en-US" dirty="0">
                <a:solidFill>
                  <a:schemeClr val="accent1"/>
                </a:solidFill>
              </a:rPr>
              <a:t>시작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1"/>
                </a:solidFill>
              </a:rPr>
              <a:t>끝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>
                <a:solidFill>
                  <a:schemeClr val="accent1"/>
                </a:solidFill>
              </a:rPr>
              <a:t>시작</a:t>
            </a:r>
            <a:r>
              <a:rPr lang="en-US" altLang="ko-KR" dirty="0">
                <a:solidFill>
                  <a:schemeClr val="accent1"/>
                </a:solidFill>
              </a:rPr>
              <a:t>~</a:t>
            </a:r>
            <a:r>
              <a:rPr lang="ko-KR" altLang="en-US" dirty="0">
                <a:solidFill>
                  <a:schemeClr val="accent1"/>
                </a:solidFill>
              </a:rPr>
              <a:t>끝</a:t>
            </a:r>
            <a:r>
              <a:rPr lang="en-US" altLang="ko-KR" dirty="0">
                <a:solidFill>
                  <a:schemeClr val="accent1"/>
                </a:solidFill>
              </a:rPr>
              <a:t>-1</a:t>
            </a:r>
            <a:r>
              <a:rPr lang="ko-KR" altLang="en-US" dirty="0"/>
              <a:t>만큼 반복할 것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for </a:t>
            </a:r>
            <a:r>
              <a:rPr lang="en-US" altLang="ko-KR" dirty="0" err="1">
                <a:solidFill>
                  <a:schemeClr val="accent1"/>
                </a:solidFill>
              </a:rPr>
              <a:t>i</a:t>
            </a:r>
            <a:r>
              <a:rPr lang="en-US" altLang="ko-KR" dirty="0"/>
              <a:t> in range(</a:t>
            </a:r>
            <a:r>
              <a:rPr lang="en-US" altLang="ko-KR" dirty="0">
                <a:solidFill>
                  <a:schemeClr val="accent1"/>
                </a:solidFill>
              </a:rPr>
              <a:t>n</a:t>
            </a:r>
            <a:r>
              <a:rPr lang="en-US" altLang="ko-KR" dirty="0"/>
              <a:t>): 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en-US" altLang="ko-KR" dirty="0">
                <a:solidFill>
                  <a:schemeClr val="accent1"/>
                </a:solidFill>
              </a:rPr>
              <a:t>n</a:t>
            </a:r>
            <a:r>
              <a:rPr lang="ko-KR" altLang="en-US" dirty="0"/>
              <a:t>만큼 반복할 것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F81E0A-05A8-9B36-2D14-6C74F46FE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709" y="1135926"/>
            <a:ext cx="3109229" cy="286536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D7EA367-A459-555F-3C65-99D305570330}"/>
              </a:ext>
            </a:extLst>
          </p:cNvPr>
          <p:cNvSpPr/>
          <p:nvPr/>
        </p:nvSpPr>
        <p:spPr>
          <a:xfrm rot="5400000">
            <a:off x="8817429" y="3815451"/>
            <a:ext cx="662473" cy="42920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8CD822-118C-F4DC-5CD9-78BE619BB89E}"/>
              </a:ext>
            </a:extLst>
          </p:cNvPr>
          <p:cNvSpPr/>
          <p:nvPr/>
        </p:nvSpPr>
        <p:spPr>
          <a:xfrm>
            <a:off x="6864706" y="4592609"/>
            <a:ext cx="4917233" cy="12597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합을 구하는 것</a:t>
            </a:r>
          </a:p>
        </p:txBody>
      </p:sp>
    </p:spTree>
    <p:extLst>
      <p:ext uri="{BB962C8B-B14F-4D97-AF65-F5344CB8AC3E}">
        <p14:creationId xmlns:p14="http://schemas.microsoft.com/office/powerpoint/2010/main" val="240987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E0E06-5A09-5D18-3838-CDC30B7E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en-US" altLang="ko-KR" dirty="0"/>
              <a:t>(while)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4B6DE-E3C6-6EAA-D4CF-2BDB5E2BE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while </a:t>
            </a:r>
            <a:r>
              <a:rPr lang="ko-KR" altLang="en-US" dirty="0">
                <a:solidFill>
                  <a:schemeClr val="accent1"/>
                </a:solidFill>
              </a:rPr>
              <a:t>조건문</a:t>
            </a:r>
            <a:r>
              <a:rPr lang="en-US" altLang="ko-KR" dirty="0"/>
              <a:t>:</a:t>
            </a:r>
          </a:p>
          <a:p>
            <a:pPr marL="457200" lvl="1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조건이 참이라면 실행할 코드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while True:</a:t>
            </a:r>
          </a:p>
          <a:p>
            <a:pPr marL="457200" lvl="1" indent="0">
              <a:buNone/>
            </a:pPr>
            <a:r>
              <a:rPr lang="en-US" altLang="ko-KR" dirty="0"/>
              <a:t>	print(“</a:t>
            </a:r>
            <a:r>
              <a:rPr lang="ko-KR" altLang="en-US" dirty="0"/>
              <a:t>멋쟁이사자처럼</a:t>
            </a:r>
            <a:r>
              <a:rPr lang="en-US" altLang="ko-KR" dirty="0"/>
              <a:t>”)</a:t>
            </a:r>
          </a:p>
          <a:p>
            <a:pPr marL="457200" lvl="1" indent="0">
              <a:buNone/>
            </a:pPr>
            <a:r>
              <a:rPr lang="en-US" altLang="ko-KR" dirty="0"/>
              <a:t>	break</a:t>
            </a:r>
          </a:p>
          <a:p>
            <a:pPr marL="457200" lvl="1" indent="0">
              <a:buNone/>
            </a:pPr>
            <a:r>
              <a:rPr lang="en-US" altLang="ko-KR" dirty="0"/>
              <a:t>=&gt; </a:t>
            </a:r>
            <a:r>
              <a:rPr lang="ko-KR" altLang="en-US" dirty="0"/>
              <a:t>멋쟁이사자처럼 한 번 출력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13853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87BE6-06A9-5C98-A5C4-B7CCD7FF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뭐 먹을까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E0EF2-08E2-5F8D-55B1-BD6745595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간단하게 만들어보아요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5715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40A3C3E-500A-F098-042D-208E66D9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음식을 리스트에 입력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575FFED-1FA9-DC7F-2730-1EFB6626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E35641-BCB6-1E8E-0DE4-EB931B9A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9775055" cy="3278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20EB99-B326-7518-0269-8C9368DF35DF}"/>
              </a:ext>
            </a:extLst>
          </p:cNvPr>
          <p:cNvSpPr txBox="1"/>
          <p:nvPr/>
        </p:nvSpPr>
        <p:spPr>
          <a:xfrm>
            <a:off x="3191068" y="1885908"/>
            <a:ext cx="434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파이썬 내장 함수인 </a:t>
            </a:r>
            <a:r>
              <a:rPr lang="en-US" altLang="ko-KR" dirty="0">
                <a:solidFill>
                  <a:schemeClr val="accent1"/>
                </a:solidFill>
              </a:rPr>
              <a:t>random </a:t>
            </a:r>
            <a:r>
              <a:rPr lang="ko-KR" altLang="en-US" dirty="0">
                <a:solidFill>
                  <a:schemeClr val="accent1"/>
                </a:solidFill>
              </a:rPr>
              <a:t>함수 호출</a:t>
            </a:r>
            <a:r>
              <a:rPr lang="en-US" altLang="ko-KR" dirty="0">
                <a:solidFill>
                  <a:schemeClr val="accent1"/>
                </a:solidFill>
              </a:rPr>
              <a:t>!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CFA51D-A317-E660-018F-8A0A3FB1A3BD}"/>
              </a:ext>
            </a:extLst>
          </p:cNvPr>
          <p:cNvSpPr txBox="1"/>
          <p:nvPr/>
        </p:nvSpPr>
        <p:spPr>
          <a:xfrm>
            <a:off x="4525346" y="4398611"/>
            <a:ext cx="51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food</a:t>
            </a:r>
            <a:r>
              <a:rPr lang="ko-KR" altLang="en-US">
                <a:solidFill>
                  <a:schemeClr val="accent1"/>
                </a:solidFill>
              </a:rPr>
              <a:t>라는 </a:t>
            </a:r>
            <a:r>
              <a:rPr lang="ko-KR" altLang="en-US" dirty="0">
                <a:solidFill>
                  <a:schemeClr val="accent1"/>
                </a:solidFill>
              </a:rPr>
              <a:t>리스트에 답을 추가합니다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9DEB58-01C0-213A-C432-9B0BFC983B3E}"/>
              </a:ext>
            </a:extLst>
          </p:cNvPr>
          <p:cNvSpPr txBox="1"/>
          <p:nvPr/>
        </p:nvSpPr>
        <p:spPr>
          <a:xfrm>
            <a:off x="3900196" y="3582955"/>
            <a:ext cx="472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답이 </a:t>
            </a:r>
            <a:r>
              <a:rPr lang="en-US" altLang="ko-KR" dirty="0">
                <a:solidFill>
                  <a:schemeClr val="accent1"/>
                </a:solidFill>
              </a:rPr>
              <a:t>stop</a:t>
            </a:r>
            <a:r>
              <a:rPr lang="ko-KR" altLang="en-US" dirty="0">
                <a:solidFill>
                  <a:schemeClr val="accent1"/>
                </a:solidFill>
              </a:rPr>
              <a:t>이면 </a:t>
            </a:r>
            <a:r>
              <a:rPr lang="en-US" altLang="ko-KR" dirty="0">
                <a:solidFill>
                  <a:schemeClr val="accent1"/>
                </a:solidFill>
              </a:rPr>
              <a:t>while</a:t>
            </a:r>
            <a:r>
              <a:rPr lang="ko-KR" altLang="en-US" dirty="0">
                <a:solidFill>
                  <a:schemeClr val="accent1"/>
                </a:solidFill>
              </a:rPr>
              <a:t>문을 빠져나옵니다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47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5BE76-47E0-BCA4-754B-CD9E236F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83F6C0-C09B-7E58-87C0-417AB0F9A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https://www.python.org/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174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C088E-08C1-F96E-AD53-2DDDB959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뭘 먹을지 뽑아보자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DBD8B-DEF4-49A3-6D11-04BA61D5F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6057"/>
            <a:ext cx="10515600" cy="1800906"/>
          </a:xfrm>
        </p:spPr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리스트의 개수를 구하는 데 사용됩니다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DE7E35-CB12-952C-E500-951E542C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06656"/>
            <a:ext cx="7316755" cy="23849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D9AABE-6B54-6C9A-D15B-D2D9D6147C72}"/>
              </a:ext>
            </a:extLst>
          </p:cNvPr>
          <p:cNvSpPr txBox="1"/>
          <p:nvPr/>
        </p:nvSpPr>
        <p:spPr>
          <a:xfrm>
            <a:off x="3722913" y="2323322"/>
            <a:ext cx="608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리스트는 </a:t>
            </a:r>
            <a:r>
              <a:rPr lang="en-US" altLang="ko-KR" dirty="0">
                <a:solidFill>
                  <a:schemeClr val="accent1"/>
                </a:solidFill>
              </a:rPr>
              <a:t>0</a:t>
            </a:r>
            <a:r>
              <a:rPr lang="ko-KR" altLang="en-US" dirty="0">
                <a:solidFill>
                  <a:schemeClr val="accent1"/>
                </a:solidFill>
              </a:rPr>
              <a:t>부터 시작하기 때문에 </a:t>
            </a:r>
            <a:r>
              <a:rPr lang="en-US" altLang="ko-KR" dirty="0">
                <a:solidFill>
                  <a:schemeClr val="accent1"/>
                </a:solidFill>
              </a:rPr>
              <a:t>-1</a:t>
            </a:r>
            <a:r>
              <a:rPr lang="ko-KR" altLang="en-US" dirty="0">
                <a:solidFill>
                  <a:schemeClr val="accent1"/>
                </a:solidFill>
              </a:rPr>
              <a:t>을 해줍니다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E6FC6-8B28-29C1-FCE9-4689CD543FAB}"/>
              </a:ext>
            </a:extLst>
          </p:cNvPr>
          <p:cNvSpPr txBox="1"/>
          <p:nvPr/>
        </p:nvSpPr>
        <p:spPr>
          <a:xfrm>
            <a:off x="4749282" y="3032449"/>
            <a:ext cx="46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num2</a:t>
            </a:r>
            <a:r>
              <a:rPr lang="ko-KR" altLang="en-US" dirty="0">
                <a:solidFill>
                  <a:schemeClr val="accent1"/>
                </a:solidFill>
              </a:rPr>
              <a:t>에 담긴 정수만큼 반복해줍니다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47758-7920-E9D2-39F8-6D322FC0059A}"/>
              </a:ext>
            </a:extLst>
          </p:cNvPr>
          <p:cNvSpPr txBox="1"/>
          <p:nvPr/>
        </p:nvSpPr>
        <p:spPr>
          <a:xfrm>
            <a:off x="6096000" y="3401007"/>
            <a:ext cx="537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0</a:t>
            </a:r>
            <a:r>
              <a:rPr lang="ko-KR" altLang="en-US" dirty="0">
                <a:solidFill>
                  <a:schemeClr val="accent1"/>
                </a:solidFill>
              </a:rPr>
              <a:t>부터 </a:t>
            </a:r>
            <a:r>
              <a:rPr lang="en-US" altLang="ko-KR" dirty="0">
                <a:solidFill>
                  <a:schemeClr val="accent1"/>
                </a:solidFill>
              </a:rPr>
              <a:t>num1</a:t>
            </a:r>
            <a:r>
              <a:rPr lang="ko-KR" altLang="en-US" dirty="0">
                <a:solidFill>
                  <a:schemeClr val="accent1"/>
                </a:solidFill>
              </a:rPr>
              <a:t>사이의 숫자 중 하나를 임의로 뽑습니다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85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FF6F1-E792-06B3-793B-008C0C95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실행시켜봅시다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E9A7B-CE68-6193-20B0-5DE24ABA8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8081"/>
          </a:xfrm>
        </p:spPr>
        <p:txBody>
          <a:bodyPr/>
          <a:lstStyle/>
          <a:p>
            <a:r>
              <a:rPr lang="ko-KR" altLang="en-US" dirty="0"/>
              <a:t>터미널 창에 </a:t>
            </a:r>
            <a:r>
              <a:rPr lang="en-US" altLang="ko-KR" dirty="0">
                <a:solidFill>
                  <a:schemeClr val="accent1"/>
                </a:solidFill>
              </a:rPr>
              <a:t>python (</a:t>
            </a:r>
            <a:r>
              <a:rPr lang="ko-KR" altLang="en-US" dirty="0">
                <a:solidFill>
                  <a:schemeClr val="accent1"/>
                </a:solidFill>
              </a:rPr>
              <a:t>파일명</a:t>
            </a:r>
            <a:r>
              <a:rPr lang="en-US" altLang="ko-KR" dirty="0">
                <a:solidFill>
                  <a:schemeClr val="accent1"/>
                </a:solidFill>
              </a:rPr>
              <a:t>) </a:t>
            </a:r>
            <a:r>
              <a:rPr lang="ko-KR" altLang="en-US" dirty="0"/>
              <a:t>입력</a:t>
            </a:r>
            <a:endParaRPr lang="en-US" altLang="ko-KR" dirty="0"/>
          </a:p>
          <a:p>
            <a:r>
              <a:rPr lang="ko-KR" altLang="en-US" dirty="0"/>
              <a:t>실행모습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838B11-F026-8098-8ACA-D54DD0D95A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08" t="54788" r="45969" b="13337"/>
          <a:stretch/>
        </p:blipFill>
        <p:spPr>
          <a:xfrm>
            <a:off x="1035698" y="2827175"/>
            <a:ext cx="6199501" cy="282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7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E59B7-1E00-ED11-453E-22C22280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Crawling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159789-BE1E-8558-D0E3-BED439057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크롤링의</a:t>
            </a:r>
            <a:r>
              <a:rPr lang="ko-KR" altLang="en-US" dirty="0"/>
              <a:t> 기본</a:t>
            </a:r>
          </a:p>
        </p:txBody>
      </p:sp>
    </p:spTree>
    <p:extLst>
      <p:ext uri="{BB962C8B-B14F-4D97-AF65-F5344CB8AC3E}">
        <p14:creationId xmlns:p14="http://schemas.microsoft.com/office/powerpoint/2010/main" val="1579315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C2D81-58BC-039B-DB32-3DFAF0A1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준비운동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DC5E7-6030-B3C8-0139-CDB3DD23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터미널 창에 </a:t>
            </a:r>
            <a:r>
              <a:rPr lang="en-US" altLang="ko-KR" dirty="0">
                <a:solidFill>
                  <a:schemeClr val="accent1"/>
                </a:solidFill>
              </a:rPr>
              <a:t>pip install requests </a:t>
            </a:r>
            <a:r>
              <a:rPr lang="ko-KR" altLang="en-US" dirty="0"/>
              <a:t>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456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6">
            <a:extLst>
              <a:ext uri="{FF2B5EF4-FFF2-40B4-BE49-F238E27FC236}">
                <a16:creationId xmlns:a16="http://schemas.microsoft.com/office/drawing/2014/main" id="{832896F5-A6AC-20E6-ED37-77E9DE65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200, </a:t>
            </a:r>
            <a:r>
              <a:rPr lang="ko-KR" altLang="en-US" dirty="0"/>
              <a:t>서버와의 연결이 잘 됐어요 </a:t>
            </a:r>
            <a:r>
              <a:rPr lang="en-US" altLang="ko-KR" dirty="0"/>
              <a:t>:)</a:t>
            </a:r>
            <a:endParaRPr lang="ko-KR" altLang="en-US" dirty="0"/>
          </a:p>
        </p:txBody>
      </p:sp>
      <p:sp>
        <p:nvSpPr>
          <p:cNvPr id="7" name="텍스트 개체 틀 7">
            <a:extLst>
              <a:ext uri="{FF2B5EF4-FFF2-40B4-BE49-F238E27FC236}">
                <a16:creationId xmlns:a16="http://schemas.microsoft.com/office/drawing/2014/main" id="{0E1D3D60-1727-741C-6C3A-65E0D8E3F3CB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6606041" cy="8239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8" name="내용 개체 틀 8">
            <a:extLst>
              <a:ext uri="{FF2B5EF4-FFF2-40B4-BE49-F238E27FC236}">
                <a16:creationId xmlns:a16="http://schemas.microsoft.com/office/drawing/2014/main" id="{7DDA269B-F8C8-B1CD-6005-2933F05153C8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6606041" cy="36845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http://naver.com</a:t>
            </a:r>
            <a:r>
              <a:rPr lang="en-US" altLang="ko-K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ko-K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requests.</a:t>
            </a:r>
            <a:r>
              <a:rPr lang="en-US" altLang="ko-K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88F204B3-1D56-929C-C333-92A81A6C371B}"/>
              </a:ext>
            </a:extLst>
          </p:cNvPr>
          <p:cNvSpPr txBox="1">
            <a:spLocks/>
          </p:cNvSpPr>
          <p:nvPr/>
        </p:nvSpPr>
        <p:spPr>
          <a:xfrm>
            <a:off x="7641770" y="1681163"/>
            <a:ext cx="3713617" cy="8239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터미널</a:t>
            </a:r>
          </a:p>
        </p:txBody>
      </p:sp>
      <p:sp>
        <p:nvSpPr>
          <p:cNvPr id="10" name="내용 개체 틀 10">
            <a:extLst>
              <a:ext uri="{FF2B5EF4-FFF2-40B4-BE49-F238E27FC236}">
                <a16:creationId xmlns:a16="http://schemas.microsoft.com/office/drawing/2014/main" id="{3D818B28-2BE1-37AC-3721-666B8EB760AE}"/>
              </a:ext>
            </a:extLst>
          </p:cNvPr>
          <p:cNvSpPr txBox="1">
            <a:spLocks/>
          </p:cNvSpPr>
          <p:nvPr/>
        </p:nvSpPr>
        <p:spPr>
          <a:xfrm>
            <a:off x="7641770" y="2505075"/>
            <a:ext cx="3713617" cy="36845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&gt;200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7718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6">
            <a:extLst>
              <a:ext uri="{FF2B5EF4-FFF2-40B4-BE49-F238E27FC236}">
                <a16:creationId xmlns:a16="http://schemas.microsoft.com/office/drawing/2014/main" id="{FA76088F-D018-7265-38E4-F6731FCAC66C}"/>
              </a:ext>
            </a:extLst>
          </p:cNvPr>
          <p:cNvSpPr txBox="1">
            <a:spLocks/>
          </p:cNvSpPr>
          <p:nvPr/>
        </p:nvSpPr>
        <p:spPr>
          <a:xfrm>
            <a:off x="839788" y="327803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기본적인 </a:t>
            </a:r>
            <a:r>
              <a:rPr lang="ko-KR" altLang="en-US" dirty="0" err="1"/>
              <a:t>크롤링</a:t>
            </a:r>
            <a:r>
              <a:rPr lang="ko-KR" altLang="en-US" dirty="0"/>
              <a:t> 해보기</a:t>
            </a:r>
          </a:p>
        </p:txBody>
      </p:sp>
      <p:sp>
        <p:nvSpPr>
          <p:cNvPr id="5" name="텍스트 개체 틀 7">
            <a:extLst>
              <a:ext uri="{FF2B5EF4-FFF2-40B4-BE49-F238E27FC236}">
                <a16:creationId xmlns:a16="http://schemas.microsoft.com/office/drawing/2014/main" id="{9BE56BBF-46CE-4AED-7A92-9388B68715AC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6606041" cy="8239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76A54E0D-935B-D34E-DB39-98DC8EF8B8E2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6606041" cy="36845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http://naver.com</a:t>
            </a:r>
            <a:r>
              <a:rPr lang="en-US" altLang="ko-KR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ko-KR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requests.</a:t>
            </a:r>
            <a:r>
              <a:rPr lang="en-US" altLang="ko-KR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ko-KR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FC2C4B7E-417B-D2ED-5E21-AD4C93F3DE2E}"/>
              </a:ext>
            </a:extLst>
          </p:cNvPr>
          <p:cNvSpPr txBox="1">
            <a:spLocks/>
          </p:cNvSpPr>
          <p:nvPr/>
        </p:nvSpPr>
        <p:spPr>
          <a:xfrm>
            <a:off x="7641770" y="1681163"/>
            <a:ext cx="3713617" cy="8239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터미널</a:t>
            </a:r>
          </a:p>
        </p:txBody>
      </p:sp>
      <p:sp>
        <p:nvSpPr>
          <p:cNvPr id="8" name="내용 개체 틀 10">
            <a:extLst>
              <a:ext uri="{FF2B5EF4-FFF2-40B4-BE49-F238E27FC236}">
                <a16:creationId xmlns:a16="http://schemas.microsoft.com/office/drawing/2014/main" id="{819B19E0-72A9-A2DB-5C99-468195878879}"/>
              </a:ext>
            </a:extLst>
          </p:cNvPr>
          <p:cNvSpPr txBox="1">
            <a:spLocks/>
          </p:cNvSpPr>
          <p:nvPr/>
        </p:nvSpPr>
        <p:spPr>
          <a:xfrm>
            <a:off x="7641770" y="2505075"/>
            <a:ext cx="3713617" cy="36845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/>
              <a:t>Just do it!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78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D57C2-66ED-356F-28E3-86730E18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준비운동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47C7E-E49D-54ED-78B0-D511601D4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터미널 창에 </a:t>
            </a:r>
            <a:r>
              <a:rPr lang="en-US" altLang="ko-KR" dirty="0">
                <a:solidFill>
                  <a:schemeClr val="accent1"/>
                </a:solidFill>
              </a:rPr>
              <a:t>pip install bs4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1348410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D0A02C20-B1AE-9AF9-3383-96A1901FDC99}"/>
              </a:ext>
            </a:extLst>
          </p:cNvPr>
          <p:cNvSpPr txBox="1">
            <a:spLocks/>
          </p:cNvSpPr>
          <p:nvPr/>
        </p:nvSpPr>
        <p:spPr>
          <a:xfrm>
            <a:off x="838200" y="355600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특정 태그를 가져와보자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DDF7ADDB-61CA-C772-CC7A-59EC8E27F9F5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6606041" cy="8239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AB089242-BAA9-B9BF-ABDB-A3A022F2057B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6606041" cy="247747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bs4 </a:t>
            </a: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BeautifulSoup</a:t>
            </a:r>
            <a:b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http://naver.com</a:t>
            </a:r>
            <a:r>
              <a:rPr lang="en-US" altLang="ko-KR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requests.</a:t>
            </a:r>
            <a:r>
              <a:rPr lang="en-US" altLang="ko-KR" sz="20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</a:t>
            </a:r>
            <a:b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soup </a:t>
            </a: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response.content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html.parser</a:t>
            </a:r>
            <a:r>
              <a:rPr lang="en-US" altLang="ko-KR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(soup.h1)</a:t>
            </a:r>
            <a:br>
              <a:rPr lang="en-US" altLang="ko-KR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텍스트 개체 틀 9">
            <a:extLst>
              <a:ext uri="{FF2B5EF4-FFF2-40B4-BE49-F238E27FC236}">
                <a16:creationId xmlns:a16="http://schemas.microsoft.com/office/drawing/2014/main" id="{ACD1774B-D1A5-FEE9-A0D6-93300D4C9B51}"/>
              </a:ext>
            </a:extLst>
          </p:cNvPr>
          <p:cNvSpPr txBox="1">
            <a:spLocks/>
          </p:cNvSpPr>
          <p:nvPr/>
        </p:nvSpPr>
        <p:spPr>
          <a:xfrm>
            <a:off x="7641770" y="1681163"/>
            <a:ext cx="3713617" cy="8239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터미널</a:t>
            </a:r>
          </a:p>
        </p:txBody>
      </p:sp>
      <p:sp>
        <p:nvSpPr>
          <p:cNvPr id="6" name="내용 개체 틀 10">
            <a:extLst>
              <a:ext uri="{FF2B5EF4-FFF2-40B4-BE49-F238E27FC236}">
                <a16:creationId xmlns:a16="http://schemas.microsoft.com/office/drawing/2014/main" id="{5599A449-0F77-D2BA-699F-DE69172350B0}"/>
              </a:ext>
            </a:extLst>
          </p:cNvPr>
          <p:cNvSpPr txBox="1">
            <a:spLocks/>
          </p:cNvSpPr>
          <p:nvPr/>
        </p:nvSpPr>
        <p:spPr>
          <a:xfrm>
            <a:off x="7641770" y="2505075"/>
            <a:ext cx="3713617" cy="247747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&gt;&lt;</a:t>
            </a:r>
            <a:r>
              <a:rPr lang="en-US" altLang="ko-KR" sz="2000" dirty="0"/>
              <a:t>h1 class="</a:t>
            </a:r>
            <a:r>
              <a:rPr lang="en-US" altLang="ko-KR" sz="2000" dirty="0" err="1"/>
              <a:t>logo_default</a:t>
            </a:r>
            <a:r>
              <a:rPr lang="en-US" altLang="ko-KR" sz="2000" dirty="0"/>
              <a:t>"&gt;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&lt;a class="</a:t>
            </a:r>
            <a:r>
              <a:rPr lang="en-US" altLang="ko-KR" sz="2000" dirty="0" err="1"/>
              <a:t>logo_naver</a:t>
            </a:r>
            <a:r>
              <a:rPr lang="en-US" altLang="ko-KR" sz="2000" dirty="0"/>
              <a:t>" data-</a:t>
            </a:r>
            <a:r>
              <a:rPr lang="en-US" altLang="ko-KR" sz="2000" dirty="0" err="1"/>
              <a:t>clk</a:t>
            </a:r>
            <a:r>
              <a:rPr lang="en-US" altLang="ko-KR" sz="2000" dirty="0"/>
              <a:t>="</a:t>
            </a:r>
            <a:r>
              <a:rPr lang="en-US" altLang="ko-KR" sz="2000" dirty="0" err="1"/>
              <a:t>top.logo</a:t>
            </a:r>
            <a:r>
              <a:rPr lang="en-US" altLang="ko-KR" sz="2000" dirty="0"/>
              <a:t>" </a:t>
            </a:r>
            <a:r>
              <a:rPr lang="en-US" altLang="ko-KR" sz="2000" dirty="0" err="1"/>
              <a:t>href</a:t>
            </a:r>
            <a:r>
              <a:rPr lang="en-US" altLang="ko-KR" sz="2000" dirty="0"/>
              <a:t>="/"&gt;&lt;span class="blind"&gt;</a:t>
            </a:r>
            <a:r>
              <a:rPr lang="ko-KR" altLang="en-US" sz="2000" dirty="0"/>
              <a:t>네이버</a:t>
            </a:r>
            <a:r>
              <a:rPr lang="en-US" altLang="ko-KR" sz="2000" dirty="0"/>
              <a:t>&lt;/span&gt;&lt;/a&gt;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&lt;/h1&gt;</a:t>
            </a:r>
            <a:endParaRPr lang="ko-KR" altLang="en-US" sz="2000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BAAC1F3-7D3D-89B2-7C0F-940A92D09E56}"/>
              </a:ext>
            </a:extLst>
          </p:cNvPr>
          <p:cNvSpPr txBox="1">
            <a:spLocks/>
          </p:cNvSpPr>
          <p:nvPr/>
        </p:nvSpPr>
        <p:spPr>
          <a:xfrm>
            <a:off x="831850" y="5176837"/>
            <a:ext cx="10515600" cy="91281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Q. </a:t>
            </a:r>
            <a:r>
              <a:rPr lang="ko-KR" altLang="en-US" dirty="0"/>
              <a:t>태그를 빼고 가져오려면 어떻게 해야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7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6">
            <a:extLst>
              <a:ext uri="{FF2B5EF4-FFF2-40B4-BE49-F238E27FC236}">
                <a16:creationId xmlns:a16="http://schemas.microsoft.com/office/drawing/2014/main" id="{9F0E69CF-DFE3-5612-AD92-D7D3E4ACF7CC}"/>
              </a:ext>
            </a:extLst>
          </p:cNvPr>
          <p:cNvSpPr txBox="1">
            <a:spLocks/>
          </p:cNvSpPr>
          <p:nvPr/>
        </p:nvSpPr>
        <p:spPr>
          <a:xfrm>
            <a:off x="839788" y="327802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해당하는 모든 태그를 가져와보자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7">
            <a:extLst>
              <a:ext uri="{FF2B5EF4-FFF2-40B4-BE49-F238E27FC236}">
                <a16:creationId xmlns:a16="http://schemas.microsoft.com/office/drawing/2014/main" id="{D6808B1D-DCBE-3CF8-84A9-8B9E3F278CB1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6606041" cy="8239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C63F9B7F-61F6-12E7-3E10-0272F7E2AB67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6606041" cy="36845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bs4 </a:t>
            </a: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BeautifulSoup</a:t>
            </a:r>
            <a:endParaRPr lang="en-US" altLang="ko-KR" sz="20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http://naver.com</a:t>
            </a:r>
            <a:r>
              <a:rPr lang="en-US" altLang="ko-KR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requests.</a:t>
            </a:r>
            <a:r>
              <a:rPr lang="en-US" altLang="ko-KR" sz="20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soup </a:t>
            </a:r>
            <a:r>
              <a:rPr lang="en-US" altLang="ko-KR" sz="20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response.content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html.parser</a:t>
            </a:r>
            <a:r>
              <a:rPr lang="en-US" altLang="ko-KR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2000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soup.</a:t>
            </a:r>
            <a:r>
              <a:rPr lang="en-US" altLang="ko-KR" sz="20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find_all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20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endParaRPr lang="en-US" altLang="ko-KR" sz="20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텍스트 개체 틀 9">
            <a:extLst>
              <a:ext uri="{FF2B5EF4-FFF2-40B4-BE49-F238E27FC236}">
                <a16:creationId xmlns:a16="http://schemas.microsoft.com/office/drawing/2014/main" id="{C8FD2526-71D4-B8F7-2825-87F5FD093450}"/>
              </a:ext>
            </a:extLst>
          </p:cNvPr>
          <p:cNvSpPr txBox="1">
            <a:spLocks/>
          </p:cNvSpPr>
          <p:nvPr/>
        </p:nvSpPr>
        <p:spPr>
          <a:xfrm>
            <a:off x="7641770" y="1681163"/>
            <a:ext cx="3713617" cy="8239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터미널</a:t>
            </a:r>
          </a:p>
        </p:txBody>
      </p:sp>
      <p:sp>
        <p:nvSpPr>
          <p:cNvPr id="6" name="내용 개체 틀 10">
            <a:extLst>
              <a:ext uri="{FF2B5EF4-FFF2-40B4-BE49-F238E27FC236}">
                <a16:creationId xmlns:a16="http://schemas.microsoft.com/office/drawing/2014/main" id="{29330AB4-E0C2-C32B-B734-536183AE4CA7}"/>
              </a:ext>
            </a:extLst>
          </p:cNvPr>
          <p:cNvSpPr txBox="1">
            <a:spLocks/>
          </p:cNvSpPr>
          <p:nvPr/>
        </p:nvSpPr>
        <p:spPr>
          <a:xfrm>
            <a:off x="7641770" y="2505075"/>
            <a:ext cx="3713617" cy="368458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&gt;[&lt;h2 class="blind"&gt;</a:t>
            </a:r>
            <a:r>
              <a:rPr lang="ko-KR" altLang="en-US" dirty="0" err="1"/>
              <a:t>뉴스스탠드</a:t>
            </a:r>
            <a:r>
              <a:rPr lang="en-US" altLang="ko-KR" dirty="0"/>
              <a:t>&lt;/h2&gt;, &lt;h2 class="blind"&gt;</a:t>
            </a:r>
            <a:r>
              <a:rPr lang="ko-KR" altLang="en-US" dirty="0"/>
              <a:t>주제별 캐스트</a:t>
            </a:r>
            <a:r>
              <a:rPr lang="en-US" altLang="ko-KR" dirty="0"/>
              <a:t>&lt;/h2&gt;, &lt;h2 class="blind"&gt;Sign in&lt;/h2&gt;, &lt;h2 class="blind"&gt;</a:t>
            </a:r>
            <a:r>
              <a:rPr lang="ko-KR" altLang="en-US" dirty="0"/>
              <a:t>타임스퀘어</a:t>
            </a:r>
            <a:r>
              <a:rPr lang="en-US" altLang="ko-KR" dirty="0"/>
              <a:t>&lt;/h2&gt;]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225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33A8E-1B4E-5A50-736C-FF0AA377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ko-KR" altLang="en-US" dirty="0"/>
              <a:t>오류가 나요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69B0C-7491-57CC-08F4-0512D99C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404</a:t>
            </a:r>
            <a:r>
              <a:rPr lang="ko-KR" altLang="en-US" dirty="0"/>
              <a:t>가 뜨는 경우</a:t>
            </a:r>
            <a:endParaRPr lang="en-US" altLang="ko-KR" dirty="0"/>
          </a:p>
          <a:p>
            <a:pPr lvl="1"/>
            <a:r>
              <a:rPr lang="ko-KR" altLang="en-US" dirty="0"/>
              <a:t>사이트에서 사용자를 부적절한 봇이라고 인식해서 차단을 막는 경우가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해결방안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hlinkClick r:id="rId2"/>
              </a:rPr>
              <a:t>https://www.useragentstring.com/</a:t>
            </a:r>
            <a:r>
              <a:rPr lang="en-US" altLang="ko-KR" dirty="0"/>
              <a:t> </a:t>
            </a:r>
            <a:r>
              <a:rPr lang="ko-KR" altLang="en-US" dirty="0"/>
              <a:t>에 들어간다</a:t>
            </a:r>
            <a:r>
              <a:rPr lang="en-US" altLang="ko-KR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20147A-DE7A-939E-01EE-6F6EE02A22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398" b="54106"/>
          <a:stretch/>
        </p:blipFill>
        <p:spPr>
          <a:xfrm>
            <a:off x="0" y="3792117"/>
            <a:ext cx="12484359" cy="297257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F5093F-2837-32F8-E5E4-5840ECC4F800}"/>
              </a:ext>
            </a:extLst>
          </p:cNvPr>
          <p:cNvSpPr/>
          <p:nvPr/>
        </p:nvSpPr>
        <p:spPr>
          <a:xfrm>
            <a:off x="3312367" y="5868955"/>
            <a:ext cx="5747657" cy="6239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AB4BC1-1DCB-81BC-B116-6F28DEB8EAC8}"/>
              </a:ext>
            </a:extLst>
          </p:cNvPr>
          <p:cNvSpPr txBox="1"/>
          <p:nvPr/>
        </p:nvSpPr>
        <p:spPr>
          <a:xfrm>
            <a:off x="8427570" y="5499623"/>
            <a:ext cx="81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복사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6B1CC-EAA2-B063-277A-D2A3671B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EE874-160A-3F5B-A095-84661D771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D2675C-6F98-4254-94BA-818B954D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4134"/>
            <a:ext cx="8844689" cy="469874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9DD77F0-96D2-E503-F5D4-9BEE07A1349D}"/>
              </a:ext>
            </a:extLst>
          </p:cNvPr>
          <p:cNvSpPr/>
          <p:nvPr/>
        </p:nvSpPr>
        <p:spPr>
          <a:xfrm>
            <a:off x="3237721" y="3274947"/>
            <a:ext cx="821095" cy="36399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04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8696B-B4D9-F975-B410-D1F9FFF0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잠깐</a:t>
            </a:r>
            <a:r>
              <a:rPr lang="en-US" altLang="ko-KR" dirty="0"/>
              <a:t>! </a:t>
            </a:r>
            <a:r>
              <a:rPr lang="ko-KR" altLang="en-US" dirty="0"/>
              <a:t>오류가 나요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AF8C23-CB58-4D55-AEC6-D1FDCD37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코드를 다음과 같이 수정해줍니다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93BF78FB-D92D-8B9D-DE43-7C7B5444F572}"/>
              </a:ext>
            </a:extLst>
          </p:cNvPr>
          <p:cNvSpPr txBox="1">
            <a:spLocks/>
          </p:cNvSpPr>
          <p:nvPr/>
        </p:nvSpPr>
        <p:spPr>
          <a:xfrm>
            <a:off x="839788" y="2418283"/>
            <a:ext cx="6606041" cy="8239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입력</a:t>
            </a:r>
            <a:endParaRPr lang="ko-KR" altLang="en-US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91D0D0E7-E5FE-64C9-76A6-63EA35AF39B6}"/>
              </a:ext>
            </a:extLst>
          </p:cNvPr>
          <p:cNvSpPr txBox="1">
            <a:spLocks/>
          </p:cNvSpPr>
          <p:nvPr/>
        </p:nvSpPr>
        <p:spPr>
          <a:xfrm>
            <a:off x="839788" y="3242195"/>
            <a:ext cx="6606041" cy="293476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requests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bs4 </a:t>
            </a:r>
            <a:r>
              <a:rPr lang="en-US" altLang="ko-KR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BeautifulSoup</a:t>
            </a:r>
            <a:endParaRPr lang="en-US" altLang="ko-KR" sz="14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http://naver.com</a:t>
            </a:r>
            <a:r>
              <a:rPr lang="en-US" altLang="ko-KR" sz="14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headers </a:t>
            </a:r>
            <a:r>
              <a:rPr lang="en-US" altLang="ko-KR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14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User-Agent</a:t>
            </a:r>
            <a:r>
              <a:rPr lang="en-US" altLang="ko-KR" sz="14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4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lang="en-US" altLang="ko-KR" sz="1400" dirty="0">
                <a:solidFill>
                  <a:srgbClr val="E7EE98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400" dirty="0">
                <a:solidFill>
                  <a:srgbClr val="E7EE98"/>
                </a:solidFill>
                <a:latin typeface="Consolas" panose="020B0609020204030204" pitchFamily="49" charset="0"/>
              </a:rPr>
              <a:t>복사한 </a:t>
            </a:r>
            <a:r>
              <a:rPr lang="en-US" altLang="ko-KR" sz="1400" dirty="0">
                <a:solidFill>
                  <a:srgbClr val="E7EE98"/>
                </a:solidFill>
                <a:latin typeface="Consolas" panose="020B0609020204030204" pitchFamily="49" charset="0"/>
              </a:rPr>
              <a:t>user</a:t>
            </a:r>
            <a:r>
              <a:rPr lang="ko-KR" altLang="en-US" sz="1400" dirty="0">
                <a:solidFill>
                  <a:srgbClr val="E7EE98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E7EE98"/>
                </a:solidFill>
                <a:latin typeface="Consolas" panose="020B0609020204030204" pitchFamily="49" charset="0"/>
              </a:rPr>
              <a:t>agent</a:t>
            </a:r>
            <a:r>
              <a:rPr lang="ko-KR" altLang="en-US" sz="1400" dirty="0">
                <a:solidFill>
                  <a:srgbClr val="E7EE98"/>
                </a:solidFill>
                <a:latin typeface="Consolas" panose="020B0609020204030204" pitchFamily="49" charset="0"/>
              </a:rPr>
              <a:t>를 이곳에 붙여넣기</a:t>
            </a:r>
            <a:r>
              <a:rPr lang="en-US" altLang="ko-KR" sz="1400" dirty="0">
                <a:solidFill>
                  <a:srgbClr val="E7EE98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4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ko-KR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requests.</a:t>
            </a:r>
            <a:r>
              <a:rPr lang="en-US" altLang="ko-KR" sz="14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i="1" dirty="0" err="1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i="1" dirty="0">
                <a:solidFill>
                  <a:srgbClr val="FFB86C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headers) </a:t>
            </a:r>
          </a:p>
          <a:p>
            <a:pPr marL="0" indent="0">
              <a:buNone/>
            </a:pPr>
            <a:b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soup </a:t>
            </a:r>
            <a:r>
              <a:rPr lang="en-US" altLang="ko-KR" sz="1400" b="0" dirty="0">
                <a:solidFill>
                  <a:srgbClr val="F286C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97E1F1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response.content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 err="1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html.parser</a:t>
            </a:r>
            <a:r>
              <a:rPr lang="en-US" altLang="ko-KR" sz="14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400" b="0" dirty="0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 err="1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soup.</a:t>
            </a:r>
            <a:r>
              <a:rPr lang="en-US" altLang="ko-KR" sz="1400" b="0" dirty="0" err="1">
                <a:solidFill>
                  <a:srgbClr val="62E884"/>
                </a:solidFill>
                <a:effectLst/>
                <a:latin typeface="Consolas" panose="020B0609020204030204" pitchFamily="49" charset="0"/>
              </a:rPr>
              <a:t>find_all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E7EE98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sz="1400" b="0" dirty="0">
                <a:solidFill>
                  <a:srgbClr val="DEE492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4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br>
              <a:rPr lang="en-US" altLang="ko-KR" sz="2000" b="0" dirty="0">
                <a:solidFill>
                  <a:srgbClr val="F6F6F4"/>
                </a:solidFill>
                <a:effectLst/>
                <a:latin typeface="Consolas" panose="020B0609020204030204" pitchFamily="49" charset="0"/>
              </a:rPr>
            </a:br>
            <a:endParaRPr lang="en-US" altLang="ko-KR" sz="2000" b="0" dirty="0">
              <a:solidFill>
                <a:srgbClr val="F6F6F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텍스트 개체 틀 9">
            <a:extLst>
              <a:ext uri="{FF2B5EF4-FFF2-40B4-BE49-F238E27FC236}">
                <a16:creationId xmlns:a16="http://schemas.microsoft.com/office/drawing/2014/main" id="{DD628A7F-B52D-0F56-5A3C-83BD36D8D31F}"/>
              </a:ext>
            </a:extLst>
          </p:cNvPr>
          <p:cNvSpPr txBox="1">
            <a:spLocks/>
          </p:cNvSpPr>
          <p:nvPr/>
        </p:nvSpPr>
        <p:spPr>
          <a:xfrm>
            <a:off x="7641770" y="2418283"/>
            <a:ext cx="3713617" cy="823912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터미널</a:t>
            </a:r>
          </a:p>
        </p:txBody>
      </p:sp>
      <p:sp>
        <p:nvSpPr>
          <p:cNvPr id="7" name="내용 개체 틀 10">
            <a:extLst>
              <a:ext uri="{FF2B5EF4-FFF2-40B4-BE49-F238E27FC236}">
                <a16:creationId xmlns:a16="http://schemas.microsoft.com/office/drawing/2014/main" id="{2A6F2D14-B07E-683A-70BE-A610F93867A5}"/>
              </a:ext>
            </a:extLst>
          </p:cNvPr>
          <p:cNvSpPr txBox="1">
            <a:spLocks/>
          </p:cNvSpPr>
          <p:nvPr/>
        </p:nvSpPr>
        <p:spPr>
          <a:xfrm>
            <a:off x="7641770" y="3242195"/>
            <a:ext cx="3713617" cy="293476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6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249E-77F8-8356-BDFF-F06FEA4F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다운로드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03F0B-7732-095C-7795-B083692EF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1AFA49-70A8-6DA3-351B-642B0B5A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3759"/>
            <a:ext cx="8137849" cy="43232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27CA76C-E97F-6732-A6C6-916089181C4C}"/>
              </a:ext>
            </a:extLst>
          </p:cNvPr>
          <p:cNvSpPr/>
          <p:nvPr/>
        </p:nvSpPr>
        <p:spPr>
          <a:xfrm>
            <a:off x="1940766" y="4795836"/>
            <a:ext cx="5859626" cy="2706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2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72249-C08C-B892-80AE-797FC3BF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확장 프로그램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286F9-C166-BEA6-16BF-D6B059F8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AF86E7-26A8-D9B0-C94D-6744F7A72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156510" cy="436713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10BB8F-9171-0EC4-8733-843D1015A1D8}"/>
              </a:ext>
            </a:extLst>
          </p:cNvPr>
          <p:cNvSpPr/>
          <p:nvPr/>
        </p:nvSpPr>
        <p:spPr>
          <a:xfrm>
            <a:off x="838201" y="3065008"/>
            <a:ext cx="262812" cy="21003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321AAF-AD2E-C353-B95E-F37F4251D824}"/>
              </a:ext>
            </a:extLst>
          </p:cNvPr>
          <p:cNvSpPr/>
          <p:nvPr/>
        </p:nvSpPr>
        <p:spPr>
          <a:xfrm>
            <a:off x="1101013" y="2192596"/>
            <a:ext cx="821095" cy="21003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F8AB4-1473-EA5C-6F10-CC14E0DBA864}"/>
              </a:ext>
            </a:extLst>
          </p:cNvPr>
          <p:cNvSpPr txBox="1"/>
          <p:nvPr/>
        </p:nvSpPr>
        <p:spPr>
          <a:xfrm>
            <a:off x="5171185" y="2800694"/>
            <a:ext cx="2703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디버깅</a:t>
            </a:r>
            <a:r>
              <a:rPr lang="en-US" altLang="ko-KR" dirty="0">
                <a:solidFill>
                  <a:schemeClr val="accent1"/>
                </a:solidFill>
              </a:rPr>
              <a:t>, </a:t>
            </a:r>
            <a:r>
              <a:rPr lang="ko-KR" altLang="en-US" dirty="0">
                <a:solidFill>
                  <a:schemeClr val="accent1"/>
                </a:solidFill>
              </a:rPr>
              <a:t>자동완성 등을 지원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4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22213-16BF-851D-A07F-002F5440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print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414C9A-23CF-8C77-53C6-CA425553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print(“hello world“)</a:t>
            </a:r>
          </a:p>
          <a:p>
            <a:r>
              <a:rPr lang="ko-KR" altLang="en-US" dirty="0"/>
              <a:t>출력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dirty="0"/>
              <a:t>hello world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198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F2577-0AF3-1116-CA0F-D96BD28A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62985-3128-5154-2F50-CD7A84C03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변수는 데이터를 할당해서 사용할 수 있는 공간</a:t>
            </a:r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경우 </a:t>
            </a:r>
            <a:r>
              <a:rPr lang="en-US" altLang="ko-KR" dirty="0"/>
              <a:t>_</a:t>
            </a:r>
            <a:r>
              <a:rPr lang="ko-KR" altLang="en-US" dirty="0"/>
              <a:t>대신 대문자를 활용하자</a:t>
            </a:r>
            <a:r>
              <a:rPr lang="en-US" altLang="ko-KR" dirty="0"/>
              <a:t>(Camel Case)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likeLion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61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F230A1B-CDBC-4964-E384-09B0D63F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F194C5-417D-CA12-8FFC-8C6DA158B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입력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2CDD52-D5BE-FEFB-5100-5E3D78144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num=42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char="hello world“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accent1"/>
                </a:solidFill>
              </a:rPr>
              <a:t>tf</a:t>
            </a:r>
            <a:r>
              <a:rPr lang="en-US" altLang="ko-KR" dirty="0">
                <a:solidFill>
                  <a:schemeClr val="accent1"/>
                </a:solidFill>
              </a:rPr>
              <a:t>=True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print(num)</a:t>
            </a:r>
          </a:p>
          <a:p>
            <a:pPr marL="0" indent="0">
              <a:buNone/>
            </a:pPr>
            <a:r>
              <a:rPr lang="en-US" altLang="ko-KR" dirty="0"/>
              <a:t>print(char)</a:t>
            </a:r>
          </a:p>
          <a:p>
            <a:pPr marL="0" indent="0">
              <a:buNone/>
            </a:pPr>
            <a:r>
              <a:rPr lang="en-US" altLang="ko-KR" dirty="0"/>
              <a:t>print(</a:t>
            </a:r>
            <a:r>
              <a:rPr lang="en-US" altLang="ko-KR" dirty="0" err="1"/>
              <a:t>tf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6C28C51-6F2E-7D65-A931-B5F22ECA3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r>
              <a:rPr lang="ko-KR" altLang="en-US" dirty="0"/>
              <a:t>출력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407C2E-1631-17F0-B796-1D4496A58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 w="28575"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42</a:t>
            </a:r>
          </a:p>
          <a:p>
            <a:pPr marL="0" indent="0">
              <a:buNone/>
            </a:pPr>
            <a:r>
              <a:rPr lang="en-US" altLang="ko-KR" dirty="0"/>
              <a:t>hello world</a:t>
            </a:r>
          </a:p>
          <a:p>
            <a:pPr marL="0" indent="0">
              <a:buNone/>
            </a:pPr>
            <a:r>
              <a:rPr lang="en-US" altLang="ko-KR" dirty="0"/>
              <a:t>True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#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앞글자가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대문자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!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584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E377C-B69E-86D0-9503-0384952B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22649ED-E201-E6EF-56FD-F99D4CE23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변수에 여러 개의 값을 지정하고 싶을 때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언어에서는 배열이라고 부르기도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이외에도 </a:t>
            </a:r>
            <a:r>
              <a:rPr lang="ko-KR" altLang="en-US" dirty="0" err="1"/>
              <a:t>튜플</a:t>
            </a:r>
            <a:r>
              <a:rPr lang="en-US" altLang="ko-KR" dirty="0"/>
              <a:t>, </a:t>
            </a:r>
            <a:r>
              <a:rPr lang="ko-KR" altLang="en-US" dirty="0" err="1"/>
              <a:t>딕셔너리</a:t>
            </a:r>
            <a:r>
              <a:rPr lang="ko-KR" altLang="en-US" dirty="0"/>
              <a:t> 등의 자료형이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입력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&gt;list = [ 42, “hello world“, True]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44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1C1B1A"/>
      </a:dk1>
      <a:lt1>
        <a:sysClr val="window" lastClr="FFFFFF"/>
      </a:lt1>
      <a:dk2>
        <a:srgbClr val="44546A"/>
      </a:dk2>
      <a:lt2>
        <a:srgbClr val="E7E6E6"/>
      </a:lt2>
      <a:accent1>
        <a:srgbClr val="FF7710"/>
      </a:accent1>
      <a:accent2>
        <a:srgbClr val="5B9BD5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Montserrat Black"/>
        <a:ea typeface="Pretendard"/>
        <a:cs typeface=""/>
      </a:majorFont>
      <a:minorFont>
        <a:latin typeface="Montserrat"/>
        <a:ea typeface="Pretendard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3767</TotalTime>
  <Words>929</Words>
  <Application>Microsoft Office PowerPoint</Application>
  <PresentationFormat>와이드스크린</PresentationFormat>
  <Paragraphs>180</Paragraphs>
  <Slides>30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Montserrat Black</vt:lpstr>
      <vt:lpstr>Montserrat</vt:lpstr>
      <vt:lpstr>Consolas</vt:lpstr>
      <vt:lpstr>Arial</vt:lpstr>
      <vt:lpstr>Wingdings</vt:lpstr>
      <vt:lpstr>맑은 고딕</vt:lpstr>
      <vt:lpstr>Office 테마</vt:lpstr>
      <vt:lpstr>Python 기본 강의</vt:lpstr>
      <vt:lpstr>Python 다운로드</vt:lpstr>
      <vt:lpstr>Python 다운로드</vt:lpstr>
      <vt:lpstr>Python 다운로드</vt:lpstr>
      <vt:lpstr>Python 확장 프로그램 설치</vt:lpstr>
      <vt:lpstr>print문</vt:lpstr>
      <vt:lpstr>변수</vt:lpstr>
      <vt:lpstr>변수</vt:lpstr>
      <vt:lpstr>리스트</vt:lpstr>
      <vt:lpstr>list</vt:lpstr>
      <vt:lpstr>input</vt:lpstr>
      <vt:lpstr>input</vt:lpstr>
      <vt:lpstr>조건문</vt:lpstr>
      <vt:lpstr>조건문</vt:lpstr>
      <vt:lpstr>모듈</vt:lpstr>
      <vt:lpstr>반복문(for)</vt:lpstr>
      <vt:lpstr>반복문(while)</vt:lpstr>
      <vt:lpstr>뭐 먹을까?</vt:lpstr>
      <vt:lpstr>음식을 리스트에 입력</vt:lpstr>
      <vt:lpstr>뭘 먹을지 뽑아보자</vt:lpstr>
      <vt:lpstr>실행시켜봅시다!</vt:lpstr>
      <vt:lpstr>Crawling</vt:lpstr>
      <vt:lpstr>준비운동</vt:lpstr>
      <vt:lpstr>200, 서버와의 연결이 잘 됐어요 :)</vt:lpstr>
      <vt:lpstr>PowerPoint 프레젠테이션</vt:lpstr>
      <vt:lpstr>준비운동 2</vt:lpstr>
      <vt:lpstr>PowerPoint 프레젠테이션</vt:lpstr>
      <vt:lpstr>PowerPoint 프레젠테이션</vt:lpstr>
      <vt:lpstr>잠깐! 오류가 나요</vt:lpstr>
      <vt:lpstr>잠깐! 오류가 나요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기본 강의</dc:title>
  <dc:creator>강 경아</dc:creator>
  <cp:lastModifiedBy>강 경아</cp:lastModifiedBy>
  <cp:revision>15</cp:revision>
  <dcterms:created xsi:type="dcterms:W3CDTF">2023-02-17T01:31:04Z</dcterms:created>
  <dcterms:modified xsi:type="dcterms:W3CDTF">2023-05-04T08:48:42Z</dcterms:modified>
</cp:coreProperties>
</file>