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5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3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6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0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5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7D0-3F6A-4788-91EA-0C5F9D77FE6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E1A1-9BF4-4C70-9606-4196731026E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7C972-9834-37D7-609A-88F3E2696E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4" y="235074"/>
            <a:ext cx="2632365" cy="2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9chRlD1te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models/fiel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72802-4FBB-3EA6-5230-639D83CBC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model, </a:t>
            </a:r>
            <a:r>
              <a:rPr lang="ko-KR" altLang="en-US" dirty="0"/>
              <a:t>검색</a:t>
            </a:r>
            <a:r>
              <a:rPr lang="en-US" altLang="ko-KR" dirty="0"/>
              <a:t>, admin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95B52-995F-80A5-1E3C-3FFF06FEC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멋쟁이사자처럼 </a:t>
            </a:r>
            <a:r>
              <a:rPr lang="en-US" altLang="ko-KR" dirty="0"/>
              <a:t>11</a:t>
            </a:r>
            <a:r>
              <a:rPr lang="ko-KR" altLang="en-US" dirty="0"/>
              <a:t>기 운영진 강경아 </a:t>
            </a:r>
          </a:p>
        </p:txBody>
      </p:sp>
    </p:spTree>
    <p:extLst>
      <p:ext uri="{BB962C8B-B14F-4D97-AF65-F5344CB8AC3E}">
        <p14:creationId xmlns:p14="http://schemas.microsoft.com/office/powerpoint/2010/main" val="149333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D202-1995-3421-7AE0-7C5992F2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0C00D-27FA-4CEC-5E6D-2B43FE48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페이지에 접근하기 위해 </a:t>
            </a:r>
            <a:r>
              <a:rPr lang="ko-KR" altLang="en-US" dirty="0">
                <a:solidFill>
                  <a:schemeClr val="accent1"/>
                </a:solidFill>
              </a:rPr>
              <a:t>관리자 계정</a:t>
            </a:r>
            <a:r>
              <a:rPr lang="ko-KR" altLang="en-US" dirty="0"/>
              <a:t>을 생성해줍니다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python manage.py </a:t>
            </a:r>
            <a:r>
              <a:rPr lang="en-US" altLang="ko-KR" dirty="0" err="1">
                <a:solidFill>
                  <a:schemeClr val="accent1"/>
                </a:solidFill>
              </a:rPr>
              <a:t>createsuperuser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ko-KR" altLang="en-US" dirty="0"/>
              <a:t>최고 관리자 계정 생성 명령어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F48D5-A13E-8E03-CEAD-8CF7355A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84" y="3460227"/>
            <a:ext cx="7231516" cy="250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6833A-2EFF-99D4-66C8-5D0758B0AB51}"/>
              </a:ext>
            </a:extLst>
          </p:cNvPr>
          <p:cNvSpPr txBox="1"/>
          <p:nvPr/>
        </p:nvSpPr>
        <p:spPr>
          <a:xfrm>
            <a:off x="3576320" y="419608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공란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86935-9976-1E6F-CF0A-1F282FFEF7B8}"/>
              </a:ext>
            </a:extLst>
          </p:cNvPr>
          <p:cNvSpPr txBox="1"/>
          <p:nvPr/>
        </p:nvSpPr>
        <p:spPr>
          <a:xfrm>
            <a:off x="2837180" y="4522123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원래 타이핑이 보이지 않아요</a:t>
            </a:r>
            <a:r>
              <a:rPr lang="en-US" altLang="ko-KR" dirty="0">
                <a:solidFill>
                  <a:schemeClr val="accent1"/>
                </a:solidFill>
              </a:rPr>
              <a:t>!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D3DFC-15C3-1CF7-02C0-B7814BFD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45D46-769B-5A58-FB76-3D08E18C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>
                <a:solidFill>
                  <a:schemeClr val="accent1"/>
                </a:solidFill>
              </a:rPr>
              <a:t>python manage.py </a:t>
            </a:r>
            <a:r>
              <a:rPr lang="en-US" altLang="ko-KR" dirty="0" err="1">
                <a:solidFill>
                  <a:schemeClr val="accent1"/>
                </a:solidFill>
              </a:rPr>
              <a:t>runserver</a:t>
            </a:r>
            <a:r>
              <a:rPr lang="ko-KR" altLang="en-US" dirty="0"/>
              <a:t>를 해줍시다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 주소에 </a:t>
            </a:r>
            <a:r>
              <a:rPr lang="en-US" altLang="ko-KR" dirty="0"/>
              <a:t>admin</a:t>
            </a:r>
            <a:r>
              <a:rPr lang="ko-KR" altLang="en-US" dirty="0"/>
              <a:t>을 붙여줍니다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http://127.0.0.1:8000</a:t>
            </a:r>
            <a:r>
              <a:rPr lang="en-US" altLang="ko-KR" dirty="0">
                <a:solidFill>
                  <a:schemeClr val="accent1"/>
                </a:solidFill>
              </a:rPr>
              <a:t>/admin</a:t>
            </a:r>
          </a:p>
          <a:p>
            <a:r>
              <a:rPr lang="ko-KR" altLang="en-US" dirty="0"/>
              <a:t>그러면 아래와 같은 창이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로그인을 해주세요</a:t>
            </a:r>
            <a:r>
              <a:rPr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A37D8-3741-2A7D-9BB1-03F320D4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30220"/>
            <a:ext cx="5923280" cy="31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26705-A6B6-1E00-B0B9-CAECEDCE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0831B-1847-1D6D-B636-38B5214B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로그인하면 우리가 만들었던 모델인 </a:t>
            </a:r>
            <a:r>
              <a:rPr lang="en-US" altLang="ko-KR" dirty="0">
                <a:solidFill>
                  <a:schemeClr val="accent1"/>
                </a:solidFill>
              </a:rPr>
              <a:t>Post </a:t>
            </a:r>
            <a:r>
              <a:rPr lang="ko-KR" altLang="en-US" dirty="0">
                <a:solidFill>
                  <a:schemeClr val="accent1"/>
                </a:solidFill>
              </a:rPr>
              <a:t>모델</a:t>
            </a:r>
            <a:r>
              <a:rPr lang="ko-KR" altLang="en-US" dirty="0"/>
              <a:t>이 있는 걸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06575-4853-F676-3014-48C6937FA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3641" r="2230" b="36495"/>
          <a:stretch/>
        </p:blipFill>
        <p:spPr>
          <a:xfrm>
            <a:off x="1150096" y="2560320"/>
            <a:ext cx="7038864" cy="38123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6E4143-A696-22A1-60DF-65C717F7DF3E}"/>
              </a:ext>
            </a:extLst>
          </p:cNvPr>
          <p:cNvSpPr/>
          <p:nvPr/>
        </p:nvSpPr>
        <p:spPr>
          <a:xfrm>
            <a:off x="1300480" y="5455920"/>
            <a:ext cx="619760" cy="314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0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9819F-16D2-F6EE-E517-6F698A0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3D191-E319-166C-7137-D41CE46F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E44B8-AB9E-40F6-7BD0-29B835F4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1690687"/>
            <a:ext cx="10390239" cy="48866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B5695A-0EF8-DF5B-F1BF-F3B8C32AAE73}"/>
              </a:ext>
            </a:extLst>
          </p:cNvPr>
          <p:cNvSpPr/>
          <p:nvPr/>
        </p:nvSpPr>
        <p:spPr>
          <a:xfrm>
            <a:off x="4434840" y="2823210"/>
            <a:ext cx="655320" cy="2209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B2A1E2-38A3-E683-84A6-3ACD2299CEAA}"/>
              </a:ext>
            </a:extLst>
          </p:cNvPr>
          <p:cNvSpPr/>
          <p:nvPr/>
        </p:nvSpPr>
        <p:spPr>
          <a:xfrm>
            <a:off x="5417820" y="3238500"/>
            <a:ext cx="304800" cy="190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A583D3-D980-D348-1291-9DAC7B20F3DF}"/>
              </a:ext>
            </a:extLst>
          </p:cNvPr>
          <p:cNvSpPr/>
          <p:nvPr/>
        </p:nvSpPr>
        <p:spPr>
          <a:xfrm>
            <a:off x="5322570" y="3478529"/>
            <a:ext cx="247650" cy="1447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9069A6-5BD5-870D-FF73-1D2D1F02398C}"/>
              </a:ext>
            </a:extLst>
          </p:cNvPr>
          <p:cNvSpPr/>
          <p:nvPr/>
        </p:nvSpPr>
        <p:spPr>
          <a:xfrm>
            <a:off x="4434840" y="3948748"/>
            <a:ext cx="4312920" cy="12185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2F9F5-2082-9C8C-ECBD-6A8D9A37DBBC}"/>
              </a:ext>
            </a:extLst>
          </p:cNvPr>
          <p:cNvSpPr txBox="1"/>
          <p:nvPr/>
        </p:nvSpPr>
        <p:spPr>
          <a:xfrm flipH="1">
            <a:off x="5100770" y="2782491"/>
            <a:ext cx="105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49E01-1A49-8F95-CDFD-74120D2E99F5}"/>
              </a:ext>
            </a:extLst>
          </p:cNvPr>
          <p:cNvSpPr txBox="1"/>
          <p:nvPr/>
        </p:nvSpPr>
        <p:spPr>
          <a:xfrm flipH="1">
            <a:off x="5090160" y="4031575"/>
            <a:ext cx="105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A1465-E03D-106D-1640-D9B8D8676A4F}"/>
              </a:ext>
            </a:extLst>
          </p:cNvPr>
          <p:cNvSpPr txBox="1"/>
          <p:nvPr/>
        </p:nvSpPr>
        <p:spPr>
          <a:xfrm flipH="1">
            <a:off x="5940427" y="3239055"/>
            <a:ext cx="105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856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EE4D7-F50A-40A8-B05B-9E711E8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62CBE-93B3-70AD-D2F5-15876CC6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7AC0C5-F371-B283-E0A0-285467DE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9" cy="486853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20882B6-BCC9-D146-AE8F-A8D7DC5DCB73}"/>
              </a:ext>
            </a:extLst>
          </p:cNvPr>
          <p:cNvSpPr txBox="1">
            <a:spLocks/>
          </p:cNvSpPr>
          <p:nvPr/>
        </p:nvSpPr>
        <p:spPr>
          <a:xfrm>
            <a:off x="843120" y="3700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Post </a:t>
            </a:r>
            <a:r>
              <a:rPr lang="ko-KR" altLang="en-US"/>
              <a:t>추가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A50294-1912-1CA5-1E2E-21C7FD6852DE}"/>
              </a:ext>
            </a:extLst>
          </p:cNvPr>
          <p:cNvSpPr/>
          <p:nvPr/>
        </p:nvSpPr>
        <p:spPr>
          <a:xfrm>
            <a:off x="3126658" y="3429000"/>
            <a:ext cx="1248697" cy="5530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D4ABC-B1E9-17FD-630E-3E287B1F5EBB}"/>
              </a:ext>
            </a:extLst>
          </p:cNvPr>
          <p:cNvSpPr txBox="1"/>
          <p:nvPr/>
        </p:nvSpPr>
        <p:spPr>
          <a:xfrm>
            <a:off x="4640825" y="3705532"/>
            <a:ext cx="49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object(1)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chemeClr val="accent1"/>
                </a:solidFill>
              </a:rPr>
              <a:t>글 제목</a:t>
            </a:r>
            <a:r>
              <a:rPr lang="ko-KR" altLang="en-US" dirty="0"/>
              <a:t>으로 수정하고 싶다면</a:t>
            </a:r>
            <a:r>
              <a:rPr lang="en-US" altLang="ko-KR" dirty="0"/>
              <a:t>?!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233E20-74B6-D243-CEF5-28A2237C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25" y="4204880"/>
            <a:ext cx="4247053" cy="21959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24C38-FC20-9B17-FC94-651D78104EA9}"/>
              </a:ext>
            </a:extLst>
          </p:cNvPr>
          <p:cNvSpPr/>
          <p:nvPr/>
        </p:nvSpPr>
        <p:spPr>
          <a:xfrm>
            <a:off x="5338916" y="5909187"/>
            <a:ext cx="2005781" cy="4916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26A71-8BCD-12CD-323C-7AA62C91DFCA}"/>
              </a:ext>
            </a:extLst>
          </p:cNvPr>
          <p:cNvSpPr txBox="1"/>
          <p:nvPr/>
        </p:nvSpPr>
        <p:spPr>
          <a:xfrm>
            <a:off x="7344697" y="590918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Magic method </a:t>
            </a:r>
            <a:r>
              <a:rPr lang="ko-KR" altLang="en-US" dirty="0"/>
              <a:t>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67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29B50-BFAF-0DC5-E459-E6471D3E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A01AE-CB20-366E-AC6E-95C60247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통합하여 관리되는 데이터의 </a:t>
            </a:r>
            <a:r>
              <a:rPr lang="ko-KR" altLang="en-US" dirty="0">
                <a:solidFill>
                  <a:schemeClr val="accent1"/>
                </a:solidFill>
              </a:rPr>
              <a:t>집합체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/>
              <a:t>하나의 데이터베이스에 여러 값을 입</a:t>
            </a:r>
            <a:r>
              <a:rPr lang="en-US" altLang="ko-KR" dirty="0"/>
              <a:t>/</a:t>
            </a:r>
            <a:r>
              <a:rPr lang="ko-KR" altLang="en-US" dirty="0"/>
              <a:t>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8D5F4-4DB5-2EB4-0D2D-AE451CC31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34758"/>
            <a:ext cx="5133392" cy="3621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27CA7-E9DE-E820-E9AE-CDFBDE48566C}"/>
              </a:ext>
            </a:extLst>
          </p:cNvPr>
          <p:cNvSpPr txBox="1"/>
          <p:nvPr/>
        </p:nvSpPr>
        <p:spPr>
          <a:xfrm>
            <a:off x="5831633" y="4124131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DB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9681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9BEC-D5F6-BF4D-3F9A-2303092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</a:rPr>
              <a:t>SQL(</a:t>
            </a:r>
            <a:r>
              <a:rPr lang="en-US" altLang="ko-KR" i="0" dirty="0">
                <a:solidFill>
                  <a:schemeClr val="accent1"/>
                </a:solidFill>
                <a:effectLst/>
              </a:rPr>
              <a:t>S</a:t>
            </a:r>
            <a:r>
              <a:rPr lang="en-US" altLang="ko-KR" i="0" dirty="0">
                <a:effectLst/>
              </a:rPr>
              <a:t>tructured </a:t>
            </a:r>
            <a:r>
              <a:rPr lang="en-US" altLang="ko-KR" i="0" dirty="0">
                <a:solidFill>
                  <a:schemeClr val="accent1"/>
                </a:solidFill>
                <a:effectLst/>
              </a:rPr>
              <a:t>Q</a:t>
            </a:r>
            <a:r>
              <a:rPr lang="en-US" altLang="ko-KR" i="0" dirty="0">
                <a:effectLst/>
              </a:rPr>
              <a:t>uery </a:t>
            </a:r>
            <a:r>
              <a:rPr lang="en-US" altLang="ko-KR" i="0" dirty="0">
                <a:solidFill>
                  <a:schemeClr val="accent1"/>
                </a:solidFill>
                <a:effectLst/>
              </a:rPr>
              <a:t>L</a:t>
            </a:r>
            <a:r>
              <a:rPr lang="en-US" altLang="ko-KR" i="0" dirty="0">
                <a:effectLst/>
              </a:rPr>
              <a:t>anguage)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45A97-4CE9-4DC8-EA7E-B216E51F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데이터를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제어하는 언어</a:t>
            </a:r>
            <a:endParaRPr lang="en-US" altLang="ko-KR" dirty="0"/>
          </a:p>
          <a:p>
            <a:r>
              <a:rPr lang="ko-KR" altLang="en-US" dirty="0"/>
              <a:t>다음과 같은 데이터 테이블이 만들어진다고 상상하면 좋습니다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</a:t>
            </a:r>
            <a:r>
              <a:rPr lang="ko-KR" altLang="en-US" dirty="0"/>
              <a:t>에 대해 다루지는 않을 거지만</a:t>
            </a:r>
            <a:r>
              <a:rPr lang="en-US" altLang="ko-KR" dirty="0"/>
              <a:t>, </a:t>
            </a:r>
            <a:r>
              <a:rPr lang="ko-KR" altLang="en-US" dirty="0"/>
              <a:t>기본적인 개념을 알아보는 걸 권장합니다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https://youtu.be/z9chRlD1tec</a:t>
            </a:r>
            <a:r>
              <a:rPr lang="en-US" altLang="ko-KR" dirty="0"/>
              <a:t> (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기초에 대한 설명 추천 영상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B62924E-1A55-C33D-2EFF-BF71E8515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68817"/>
              </p:ext>
            </p:extLst>
          </p:nvPr>
        </p:nvGraphicFramePr>
        <p:xfrm>
          <a:off x="1164253" y="3429000"/>
          <a:ext cx="6533504" cy="191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376">
                  <a:extLst>
                    <a:ext uri="{9D8B030D-6E8A-4147-A177-3AD203B41FA5}">
                      <a16:colId xmlns:a16="http://schemas.microsoft.com/office/drawing/2014/main" val="2874105151"/>
                    </a:ext>
                  </a:extLst>
                </a:gridCol>
                <a:gridCol w="1633376">
                  <a:extLst>
                    <a:ext uri="{9D8B030D-6E8A-4147-A177-3AD203B41FA5}">
                      <a16:colId xmlns:a16="http://schemas.microsoft.com/office/drawing/2014/main" val="1959586268"/>
                    </a:ext>
                  </a:extLst>
                </a:gridCol>
                <a:gridCol w="1633376">
                  <a:extLst>
                    <a:ext uri="{9D8B030D-6E8A-4147-A177-3AD203B41FA5}">
                      <a16:colId xmlns:a16="http://schemas.microsoft.com/office/drawing/2014/main" val="3166370882"/>
                    </a:ext>
                  </a:extLst>
                </a:gridCol>
                <a:gridCol w="1633376">
                  <a:extLst>
                    <a:ext uri="{9D8B030D-6E8A-4147-A177-3AD203B41FA5}">
                      <a16:colId xmlns:a16="http://schemas.microsoft.com/office/drawing/2014/main" val="804151208"/>
                    </a:ext>
                  </a:extLst>
                </a:gridCol>
              </a:tblGrid>
              <a:tr h="3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solidFill>
                      <a:srgbClr val="B975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rgbClr val="B975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>
                    <a:solidFill>
                      <a:srgbClr val="B975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  <a:endParaRPr lang="en-US" altLang="ko-KR" dirty="0"/>
                    </a:p>
                  </a:txBody>
                  <a:tcPr>
                    <a:solidFill>
                      <a:srgbClr val="B975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14627"/>
                  </a:ext>
                </a:extLst>
              </a:tr>
              <a:tr h="3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김멋사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컴공과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8926"/>
                  </a:ext>
                </a:extLst>
              </a:tr>
              <a:tr h="3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김멋쟁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토목과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38006"/>
                  </a:ext>
                </a:extLst>
              </a:tr>
              <a:tr h="3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컴과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12067"/>
                  </a:ext>
                </a:extLst>
              </a:tr>
              <a:tr h="3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김처럼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국문과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5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5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84EB6-5318-0199-2D11-40F45797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ORM(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bject </a:t>
            </a:r>
            <a:r>
              <a:rPr lang="en-US" altLang="ko-KR" dirty="0">
                <a:solidFill>
                  <a:schemeClr val="accent1"/>
                </a:solidFill>
              </a:rPr>
              <a:t>R</a:t>
            </a:r>
            <a:r>
              <a:rPr lang="en-US" altLang="ko-KR" dirty="0"/>
              <a:t>elational </a:t>
            </a:r>
            <a:r>
              <a:rPr lang="en-US" altLang="ko-KR" dirty="0">
                <a:solidFill>
                  <a:schemeClr val="accent1"/>
                </a:solidFill>
              </a:rPr>
              <a:t>M</a:t>
            </a:r>
            <a:r>
              <a:rPr lang="en-US" altLang="ko-KR" dirty="0"/>
              <a:t>apping)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C38B79F-FF31-90F8-50C4-E8D6205ED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35" y="3429000"/>
            <a:ext cx="6002930" cy="27789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9D8C5-4A26-4F01-BB79-C07ACE88AB3E}"/>
              </a:ext>
            </a:extLst>
          </p:cNvPr>
          <p:cNvSpPr txBox="1"/>
          <p:nvPr/>
        </p:nvSpPr>
        <p:spPr>
          <a:xfrm>
            <a:off x="942392" y="1690688"/>
            <a:ext cx="9619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우리가 직접 </a:t>
            </a:r>
            <a:r>
              <a:rPr lang="en-US" altLang="ko-KR" sz="2400" dirty="0"/>
              <a:t>SQL</a:t>
            </a:r>
            <a:r>
              <a:rPr lang="ko-KR" altLang="en-US" sz="2400" dirty="0"/>
              <a:t> 언어를 배우려면 시간이 걸리기 때문에</a:t>
            </a:r>
            <a:r>
              <a:rPr lang="en-US" altLang="ko-KR" sz="2400" dirty="0"/>
              <a:t>, Python </a:t>
            </a:r>
            <a:r>
              <a:rPr lang="ko-KR" altLang="en-US" sz="2400" dirty="0"/>
              <a:t>코드로 </a:t>
            </a:r>
            <a:r>
              <a:rPr lang="en-US" altLang="ko-KR" sz="2400" dirty="0"/>
              <a:t>SQL </a:t>
            </a:r>
            <a:r>
              <a:rPr lang="ko-KR" altLang="en-US" sz="2400" dirty="0"/>
              <a:t>내용을 전달할 수 있도록 </a:t>
            </a:r>
            <a:r>
              <a:rPr lang="en-US" altLang="ko-KR" sz="2400" dirty="0">
                <a:solidFill>
                  <a:schemeClr val="accent1"/>
                </a:solidFill>
              </a:rPr>
              <a:t>ORM</a:t>
            </a:r>
            <a:r>
              <a:rPr lang="ko-KR" altLang="en-US" sz="2400" dirty="0"/>
              <a:t>이 존재합니다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간단히 말해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Python</a:t>
            </a:r>
            <a:r>
              <a:rPr lang="ko-KR" altLang="en-US" sz="2400" dirty="0"/>
              <a:t>으로 코드를 짜면</a:t>
            </a:r>
            <a:r>
              <a:rPr lang="en-US" altLang="ko-KR" sz="2400" dirty="0"/>
              <a:t>, ORM</a:t>
            </a:r>
            <a:r>
              <a:rPr lang="ko-KR" altLang="en-US" sz="2400" dirty="0"/>
              <a:t>이 그 코드를 </a:t>
            </a:r>
            <a:r>
              <a:rPr lang="en-US" altLang="ko-KR" sz="2400" dirty="0"/>
              <a:t>SQL</a:t>
            </a:r>
            <a:r>
              <a:rPr lang="ko-KR" altLang="en-US" sz="2400" dirty="0"/>
              <a:t>문으로 </a:t>
            </a:r>
            <a:r>
              <a:rPr lang="ko-KR" altLang="en-US" sz="2400" dirty="0">
                <a:solidFill>
                  <a:schemeClr val="accent1"/>
                </a:solidFill>
              </a:rPr>
              <a:t>변환</a:t>
            </a:r>
            <a:r>
              <a:rPr lang="ko-KR" altLang="en-US" sz="2400" dirty="0"/>
              <a:t>해 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477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12957-4841-7670-8DD9-36FEFA14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8408B-092E-6684-F0C8-C5DF95FE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3681"/>
          </a:xfrm>
        </p:spPr>
        <p:txBody>
          <a:bodyPr/>
          <a:lstStyle/>
          <a:p>
            <a:r>
              <a:rPr lang="ko-KR" altLang="en-US" dirty="0"/>
              <a:t>앞에서 보았던 데이터베이스의 모양을 정의해보겠습니다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05DD0F-186F-379E-2EE3-C11BDA65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95094"/>
              </p:ext>
            </p:extLst>
          </p:nvPr>
        </p:nvGraphicFramePr>
        <p:xfrm>
          <a:off x="1136261" y="2514243"/>
          <a:ext cx="8306320" cy="105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580">
                  <a:extLst>
                    <a:ext uri="{9D8B030D-6E8A-4147-A177-3AD203B41FA5}">
                      <a16:colId xmlns:a16="http://schemas.microsoft.com/office/drawing/2014/main" val="2877817157"/>
                    </a:ext>
                  </a:extLst>
                </a:gridCol>
                <a:gridCol w="2076580">
                  <a:extLst>
                    <a:ext uri="{9D8B030D-6E8A-4147-A177-3AD203B41FA5}">
                      <a16:colId xmlns:a16="http://schemas.microsoft.com/office/drawing/2014/main" val="3981279027"/>
                    </a:ext>
                  </a:extLst>
                </a:gridCol>
                <a:gridCol w="2076580">
                  <a:extLst>
                    <a:ext uri="{9D8B030D-6E8A-4147-A177-3AD203B41FA5}">
                      <a16:colId xmlns:a16="http://schemas.microsoft.com/office/drawing/2014/main" val="2783023488"/>
                    </a:ext>
                  </a:extLst>
                </a:gridCol>
                <a:gridCol w="2076580">
                  <a:extLst>
                    <a:ext uri="{9D8B030D-6E8A-4147-A177-3AD203B41FA5}">
                      <a16:colId xmlns:a16="http://schemas.microsoft.com/office/drawing/2014/main" val="663460405"/>
                    </a:ext>
                  </a:extLst>
                </a:gridCol>
              </a:tblGrid>
              <a:tr h="10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Id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/>
                          </a:solidFill>
                        </a:rPr>
                        <a:t>자동생성</a:t>
                      </a:r>
                      <a:endParaRPr lang="ko-KR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/>
                        <a:t>본문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1302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FA78388-CDAE-A09C-E042-8E4112FC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61" y="3805269"/>
            <a:ext cx="6060251" cy="22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2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83BD-5400-8F87-0E9F-91F52715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Field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18E00-D93B-4CB2-E6E0-AE7B636B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Field</a:t>
            </a:r>
            <a:r>
              <a:rPr lang="ko-KR" altLang="en-US" dirty="0"/>
              <a:t>는 데이터베이스에 데이터를 저장하는 데 사용되는 유형을 결정합니다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  <a:p>
            <a:r>
              <a:rPr lang="ko-KR" altLang="en-US" dirty="0"/>
              <a:t>그 외에도 여러가지 종류의 </a:t>
            </a:r>
            <a:r>
              <a:rPr lang="en-US" altLang="ko-KR" dirty="0"/>
              <a:t>field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장고 공식 사이트 참고</a:t>
            </a:r>
            <a:r>
              <a:rPr lang="en-US" altLang="ko-KR" dirty="0"/>
              <a:t>! </a:t>
            </a:r>
            <a:r>
              <a:rPr lang="en-US" altLang="ko-KR" dirty="0">
                <a:hlinkClick r:id="rId2"/>
              </a:rPr>
              <a:t>https://docs.djangoproject.com/en/4.1/ref/models/fields/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ADB1D3-B0AB-E852-2939-CD3621A48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66507"/>
              </p:ext>
            </p:extLst>
          </p:nvPr>
        </p:nvGraphicFramePr>
        <p:xfrm>
          <a:off x="838200" y="2756838"/>
          <a:ext cx="10666446" cy="2645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5482">
                  <a:extLst>
                    <a:ext uri="{9D8B030D-6E8A-4147-A177-3AD203B41FA5}">
                      <a16:colId xmlns:a16="http://schemas.microsoft.com/office/drawing/2014/main" val="1383789964"/>
                    </a:ext>
                  </a:extLst>
                </a:gridCol>
                <a:gridCol w="3555482">
                  <a:extLst>
                    <a:ext uri="{9D8B030D-6E8A-4147-A177-3AD203B41FA5}">
                      <a16:colId xmlns:a16="http://schemas.microsoft.com/office/drawing/2014/main" val="2351740811"/>
                    </a:ext>
                  </a:extLst>
                </a:gridCol>
                <a:gridCol w="3555482">
                  <a:extLst>
                    <a:ext uri="{9D8B030D-6E8A-4147-A177-3AD203B41FA5}">
                      <a16:colId xmlns:a16="http://schemas.microsoft.com/office/drawing/2014/main" val="964558187"/>
                    </a:ext>
                  </a:extLst>
                </a:gridCol>
              </a:tblGrid>
              <a:tr h="529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rgbClr val="B975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rgbClr val="B975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>
                    <a:solidFill>
                      <a:srgbClr val="B975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05210"/>
                  </a:ext>
                </a:extLst>
              </a:tr>
              <a:tr h="52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CharField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짧은 글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881440"/>
                  </a:ext>
                </a:extLst>
              </a:tr>
              <a:tr h="52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TextField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긴 글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본문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730988"/>
                  </a:ext>
                </a:extLst>
              </a:tr>
              <a:tr h="52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IntegerField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순서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64798"/>
                  </a:ext>
                </a:extLst>
              </a:tr>
              <a:tr h="52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DateField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9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2E4D-EE63-CE9F-D061-45EF6C67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모델을 데이터베이스로 매핑해보자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09C1-2FE9-13A2-71C9-FDB43391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python manage.py </a:t>
            </a:r>
            <a:r>
              <a:rPr lang="en-US" altLang="ko-KR" dirty="0" err="1">
                <a:solidFill>
                  <a:schemeClr val="accent1"/>
                </a:solidFill>
              </a:rPr>
              <a:t>makemigrations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migrations</a:t>
            </a:r>
            <a:r>
              <a:rPr lang="ko-KR" altLang="en-US" dirty="0"/>
              <a:t> 파일을 만들어서 모델의 변경 내역을 저장합니다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터미널에 입력해보겠습니다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9C0DF-096B-5EAB-60E4-582024F3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34" y="3590852"/>
            <a:ext cx="6247848" cy="19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2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43065-7B28-7780-A5C0-5FE22BF9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6B5D5-27A3-1240-78F5-FC6145D2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만들었던 클래스의 모델을 직접 눈으로 확인해봅시다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Admin</a:t>
            </a:r>
            <a:r>
              <a:rPr lang="ko-KR" altLang="en-US" dirty="0"/>
              <a:t> 페이지는 데이터베이스를 웹에서 쉽게 </a:t>
            </a:r>
            <a:r>
              <a:rPr lang="ko-KR" altLang="en-US" dirty="0">
                <a:solidFill>
                  <a:schemeClr val="accent1"/>
                </a:solidFill>
              </a:rPr>
              <a:t>확인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관리</a:t>
            </a:r>
            <a:r>
              <a:rPr lang="ko-KR" altLang="en-US" dirty="0"/>
              <a:t>할 수 있게 해주는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프레임워크들과 다르게 </a:t>
            </a:r>
            <a:r>
              <a:rPr lang="en-US" altLang="ko-KR" dirty="0"/>
              <a:t>Django</a:t>
            </a:r>
            <a:r>
              <a:rPr lang="ko-KR" altLang="en-US" dirty="0"/>
              <a:t>에서는 </a:t>
            </a:r>
            <a:r>
              <a:rPr lang="en-US" altLang="ko-KR" dirty="0"/>
              <a:t>admin</a:t>
            </a:r>
            <a:r>
              <a:rPr lang="ko-KR" altLang="en-US" dirty="0"/>
              <a:t> 페이지를 </a:t>
            </a:r>
            <a:r>
              <a:rPr lang="ko-KR" altLang="en-US" dirty="0">
                <a:solidFill>
                  <a:schemeClr val="accent1"/>
                </a:solidFill>
              </a:rPr>
              <a:t>지원합니다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1F520A-0B99-DD0E-8DBB-70B98B8D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74" y="4165551"/>
            <a:ext cx="5772286" cy="2078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FEB20-0AC3-AFCB-82DB-8EC2D256CBE5}"/>
              </a:ext>
            </a:extLst>
          </p:cNvPr>
          <p:cNvSpPr txBox="1"/>
          <p:nvPr/>
        </p:nvSpPr>
        <p:spPr>
          <a:xfrm>
            <a:off x="6766560" y="4835512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models.py</a:t>
            </a:r>
            <a:r>
              <a:rPr lang="ko-KR" altLang="en-US" dirty="0"/>
              <a:t>에서 </a:t>
            </a:r>
            <a:r>
              <a:rPr lang="en-US" altLang="ko-KR" dirty="0"/>
              <a:t>Post</a:t>
            </a:r>
            <a:r>
              <a:rPr lang="ko-KR" altLang="en-US" dirty="0"/>
              <a:t>라는 클래스를 가져오겠다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00DA9C-C2A3-2CF7-1745-C7BAD9F31906}"/>
              </a:ext>
            </a:extLst>
          </p:cNvPr>
          <p:cNvCxnSpPr/>
          <p:nvPr/>
        </p:nvCxnSpPr>
        <p:spPr>
          <a:xfrm>
            <a:off x="2174240" y="5204844"/>
            <a:ext cx="324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BE3E91-7170-412D-2997-C01DDA8C14B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15280" y="5020178"/>
            <a:ext cx="135128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C4C3B4-B9A7-EFCA-43D0-EB63511D4635}"/>
              </a:ext>
            </a:extLst>
          </p:cNvPr>
          <p:cNvSpPr txBox="1"/>
          <p:nvPr/>
        </p:nvSpPr>
        <p:spPr>
          <a:xfrm>
            <a:off x="6847840" y="5841218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불러온 </a:t>
            </a:r>
            <a:r>
              <a:rPr lang="en-US" altLang="ko-KR" dirty="0"/>
              <a:t>post </a:t>
            </a:r>
            <a:r>
              <a:rPr lang="ko-KR" altLang="en-US" dirty="0"/>
              <a:t>모델을 </a:t>
            </a:r>
            <a:r>
              <a:rPr lang="en-US" altLang="ko-KR" dirty="0"/>
              <a:t>admin page</a:t>
            </a:r>
            <a:r>
              <a:rPr lang="ko-KR" altLang="en-US" dirty="0"/>
              <a:t>에 등록하겠다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0865CA-AEA8-1B15-8293-5F710F53AAE7}"/>
              </a:ext>
            </a:extLst>
          </p:cNvPr>
          <p:cNvCxnSpPr>
            <a:cxnSpLocks/>
          </p:cNvCxnSpPr>
          <p:nvPr/>
        </p:nvCxnSpPr>
        <p:spPr>
          <a:xfrm>
            <a:off x="2174240" y="6176963"/>
            <a:ext cx="479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71ADB-3382-D5E7-F24A-E8E4DCBE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모델을 데이터베이스로 매핑해보자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BCF8C-EC83-0756-C6B1-AA0AE76F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python manage.py migrate</a:t>
            </a:r>
          </a:p>
          <a:p>
            <a:pPr marL="457200" lvl="1" indent="0">
              <a:buNone/>
            </a:pPr>
            <a:r>
              <a:rPr lang="ko-KR" altLang="en-US" dirty="0"/>
              <a:t>아까 만들었던 </a:t>
            </a:r>
            <a:r>
              <a:rPr lang="en-US" altLang="ko-KR" dirty="0"/>
              <a:t>migrations </a:t>
            </a:r>
            <a:r>
              <a:rPr lang="ko-KR" altLang="en-US" dirty="0"/>
              <a:t>파일에 담긴 변경 내역을 실제로 </a:t>
            </a:r>
            <a:r>
              <a:rPr lang="en-US" altLang="ko-KR" dirty="0"/>
              <a:t>SQL</a:t>
            </a:r>
            <a:r>
              <a:rPr lang="ko-KR" altLang="en-US" dirty="0"/>
              <a:t>에 적용시킵니다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C5FF1-BE29-0DB4-D08E-D8AEE688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66" y="2958809"/>
            <a:ext cx="489246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2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2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FF7710"/>
      </a:accent1>
      <a:accent2>
        <a:srgbClr val="5B9BD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Montserrat Black"/>
        <a:ea typeface="Pretendard"/>
        <a:cs typeface=""/>
      </a:majorFont>
      <a:minorFont>
        <a:latin typeface="Montserrat"/>
        <a:ea typeface="Pretendar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</TotalTime>
  <Words>401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Montserrat Black</vt:lpstr>
      <vt:lpstr>Office Theme</vt:lpstr>
      <vt:lpstr>model, 검색, admin</vt:lpstr>
      <vt:lpstr>데이터베이스란?</vt:lpstr>
      <vt:lpstr>SQL(Structured Query Language)</vt:lpstr>
      <vt:lpstr>ORM(Object Relational Mapping) </vt:lpstr>
      <vt:lpstr>model 작성</vt:lpstr>
      <vt:lpstr>Field</vt:lpstr>
      <vt:lpstr>모델을 데이터베이스로 매핑해보자!</vt:lpstr>
      <vt:lpstr>Admin Page</vt:lpstr>
      <vt:lpstr>모델을 데이터베이스로 매핑해보자!</vt:lpstr>
      <vt:lpstr>관리자 계정 생성</vt:lpstr>
      <vt:lpstr>Admin Page</vt:lpstr>
      <vt:lpstr>Admin page</vt:lpstr>
      <vt:lpstr>Post 추가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model, admin, 검색</dc:title>
  <dc:creator>강 경아</dc:creator>
  <cp:lastModifiedBy>강 경아</cp:lastModifiedBy>
  <cp:revision>15</cp:revision>
  <dcterms:created xsi:type="dcterms:W3CDTF">2023-01-26T11:06:06Z</dcterms:created>
  <dcterms:modified xsi:type="dcterms:W3CDTF">2023-02-03T06:36:57Z</dcterms:modified>
</cp:coreProperties>
</file>